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 id="2147483685" r:id="rId4"/>
  </p:sldMasterIdLst>
  <p:notesMasterIdLst>
    <p:notesMasterId r:id="rId65"/>
  </p:notesMasterIdLst>
  <p:handoutMasterIdLst>
    <p:handoutMasterId r:id="rId66"/>
  </p:handoutMasterIdLst>
  <p:sldIdLst>
    <p:sldId id="277" r:id="rId5"/>
    <p:sldId id="294" r:id="rId6"/>
    <p:sldId id="295" r:id="rId7"/>
    <p:sldId id="297" r:id="rId8"/>
    <p:sldId id="298" r:id="rId9"/>
    <p:sldId id="299" r:id="rId10"/>
    <p:sldId id="300" r:id="rId11"/>
    <p:sldId id="301" r:id="rId12"/>
    <p:sldId id="302" r:id="rId13"/>
    <p:sldId id="328" r:id="rId14"/>
    <p:sldId id="304" r:id="rId15"/>
    <p:sldId id="305" r:id="rId16"/>
    <p:sldId id="307" r:id="rId17"/>
    <p:sldId id="308" r:id="rId18"/>
    <p:sldId id="309" r:id="rId19"/>
    <p:sldId id="310" r:id="rId20"/>
    <p:sldId id="311" r:id="rId21"/>
    <p:sldId id="312" r:id="rId22"/>
    <p:sldId id="313" r:id="rId23"/>
    <p:sldId id="315" r:id="rId24"/>
    <p:sldId id="316" r:id="rId25"/>
    <p:sldId id="317" r:id="rId26"/>
    <p:sldId id="318" r:id="rId27"/>
    <p:sldId id="319" r:id="rId28"/>
    <p:sldId id="320" r:id="rId29"/>
    <p:sldId id="321" r:id="rId30"/>
    <p:sldId id="324" r:id="rId31"/>
    <p:sldId id="325" r:id="rId32"/>
    <p:sldId id="326"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68" r:id="rId49"/>
    <p:sldId id="369" r:id="rId50"/>
    <p:sldId id="370" r:id="rId51"/>
    <p:sldId id="371" r:id="rId52"/>
    <p:sldId id="372" r:id="rId53"/>
    <p:sldId id="373" r:id="rId54"/>
    <p:sldId id="374" r:id="rId55"/>
    <p:sldId id="375" r:id="rId56"/>
    <p:sldId id="376" r:id="rId57"/>
    <p:sldId id="377" r:id="rId58"/>
    <p:sldId id="378" r:id="rId59"/>
    <p:sldId id="357" r:id="rId60"/>
    <p:sldId id="358" r:id="rId61"/>
    <p:sldId id="359" r:id="rId62"/>
    <p:sldId id="361" r:id="rId63"/>
    <p:sldId id="367" r:id="rId64"/>
  </p:sldIdLst>
  <p:sldSz cx="12192000" cy="6858000"/>
  <p:notesSz cx="9296400" cy="70104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037" autoAdjust="0"/>
    <p:restoredTop sz="94660"/>
  </p:normalViewPr>
  <p:slideViewPr>
    <p:cSldViewPr snapToGrid="0">
      <p:cViewPr varScale="1">
        <p:scale>
          <a:sx n="88" d="100"/>
          <a:sy n="88" d="100"/>
        </p:scale>
        <p:origin x="-557" y="-7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0627B-FBD0-4AD9-9650-C9DB9B67956A}" type="datetimeFigureOut">
              <a:rPr lang="en-US" smtClean="0"/>
              <a:pPr/>
              <a:t>28.09.2019</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CB539B6-398E-4DDB-A8B8-CC60E1DD1C33}" type="slidenum">
              <a:rPr lang="en-US" smtClean="0"/>
              <a:pPr/>
              <a:t>‹#›</a:t>
            </a:fld>
            <a:endParaRPr lang="en-US"/>
          </a:p>
        </p:txBody>
      </p:sp>
    </p:spTree>
    <p:extLst>
      <p:ext uri="{BB962C8B-B14F-4D97-AF65-F5344CB8AC3E}">
        <p14:creationId xmlns="" xmlns:p14="http://schemas.microsoft.com/office/powerpoint/2010/main" val="1404847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F93F861-5FA2-4185-A6EC-36BD8F3C2E86}" type="datetimeFigureOut">
              <a:rPr lang="en-US" smtClean="0"/>
              <a:pPr/>
              <a:t>28.09.2019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88299E21-D74F-4E84-9B08-E7981CA06325}" type="slidenum">
              <a:rPr lang="en-US" smtClean="0"/>
              <a:pPr/>
              <a:t>‹#›</a:t>
            </a:fld>
            <a:endParaRPr lang="en-US"/>
          </a:p>
        </p:txBody>
      </p:sp>
    </p:spTree>
    <p:extLst>
      <p:ext uri="{BB962C8B-B14F-4D97-AF65-F5344CB8AC3E}">
        <p14:creationId xmlns="" xmlns:p14="http://schemas.microsoft.com/office/powerpoint/2010/main" val="155107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in the </a:t>
            </a:r>
            <a:r>
              <a:rPr lang="en-US" dirty="0" err="1" smtClean="0"/>
              <a:t>ocrelizumab</a:t>
            </a:r>
            <a:r>
              <a:rPr lang="en-US" dirty="0" smtClean="0"/>
              <a:t> group received placebo injections three times weekly, while patients in the IFN β-1a group received placebo infusions at Days 1 and 15 and Weeks 24, 48 and 72; </a:t>
            </a:r>
            <a:r>
              <a:rPr lang="en-US" baseline="30000" dirty="0" smtClean="0"/>
              <a:t>†</a:t>
            </a:r>
            <a:r>
              <a:rPr lang="en-US" dirty="0" smtClean="0"/>
              <a:t>OLE was not mandatory. Patients who declined to participate in the OLE entered safety follow-up;</a:t>
            </a:r>
            <a:r>
              <a:rPr lang="en-US" baseline="30000" dirty="0" smtClean="0"/>
              <a:t> ‡</a:t>
            </a:r>
            <a:r>
              <a:rPr lang="en-US" dirty="0" smtClean="0"/>
              <a:t>Continued monitoring occurs if B cells are not </a:t>
            </a:r>
            <a:r>
              <a:rPr lang="en-US" dirty="0" err="1" smtClean="0"/>
              <a:t>repleted</a:t>
            </a:r>
            <a:r>
              <a:rPr lang="en-US" dirty="0" smtClean="0"/>
              <a:t>.</a:t>
            </a:r>
            <a:endParaRPr lang="en-US" dirty="0"/>
          </a:p>
        </p:txBody>
      </p:sp>
      <p:sp>
        <p:nvSpPr>
          <p:cNvPr id="4" name="Slide Number Placeholder 3"/>
          <p:cNvSpPr>
            <a:spLocks noGrp="1"/>
          </p:cNvSpPr>
          <p:nvPr>
            <p:ph type="sldNum" sz="quarter" idx="10"/>
          </p:nvPr>
        </p:nvSpPr>
        <p:spPr/>
        <p:txBody>
          <a:bodyPr/>
          <a:lstStyle/>
          <a:p>
            <a:fld id="{84935605-8645-497C-8174-43166C2C80E8}" type="slidenum">
              <a:rPr lang="en-US" smtClean="0"/>
              <a:pPr/>
              <a:t>4</a:t>
            </a:fld>
            <a:endParaRPr lang="en-US"/>
          </a:p>
        </p:txBody>
      </p:sp>
    </p:spTree>
    <p:extLst>
      <p:ext uri="{BB962C8B-B14F-4D97-AF65-F5344CB8AC3E}">
        <p14:creationId xmlns="" xmlns:p14="http://schemas.microsoft.com/office/powerpoint/2010/main" val="2179660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smtClean="0">
                <a:latin typeface="Imago" panose="020B0500060000020004"/>
              </a:rPr>
              <a:t>Take-away messages: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smtClean="0">
                <a:latin typeface="Imago" panose="020B0500060000020004"/>
              </a:rPr>
              <a:t>A post-hoc analysis was carried out to determine the proportion of patients maintaining NEDA during the controlled treatment phase (Week 0 [study baseline] to Week 96) in a subgroup of patients from OPERA I and II with ‘early RMS’</a:t>
            </a:r>
            <a:r>
              <a:rPr lang="en-US" sz="1100" baseline="30000" dirty="0" smtClean="0">
                <a:latin typeface="Imago" panose="020B0500060000020004"/>
              </a:rPr>
              <a:t>1</a:t>
            </a:r>
            <a:endParaRPr lang="en-GB" sz="1100" baseline="30000" dirty="0" smtClean="0">
              <a:latin typeface="Imago" panose="020B0500060000020004"/>
            </a:endParaRPr>
          </a:p>
          <a:p>
            <a:pPr marL="628650" lvl="1" indent="-171450">
              <a:buFont typeface="Courier New" panose="02070309020205020404" pitchFamily="49" charset="0"/>
              <a:buChar char="o"/>
            </a:pPr>
            <a:r>
              <a:rPr lang="en-GB" sz="1100" dirty="0" smtClean="0">
                <a:latin typeface="Imago" panose="020B0500060000020004"/>
              </a:rPr>
              <a:t>NEDA was defined as the absence of protocol-defined relapses, 12-week </a:t>
            </a:r>
            <a:r>
              <a:rPr lang="en-GB" sz="1100" dirty="0" smtClean="0"/>
              <a:t>confirmed disability progression (</a:t>
            </a:r>
            <a:r>
              <a:rPr lang="en-GB" sz="1100" dirty="0" smtClean="0">
                <a:latin typeface="Imago" panose="020B0500060000020004"/>
              </a:rPr>
              <a:t>CDP), T1 </a:t>
            </a:r>
            <a:r>
              <a:rPr lang="en-GB" sz="1100" dirty="0" smtClean="0"/>
              <a:t>gadolinium-enhancing (</a:t>
            </a:r>
            <a:r>
              <a:rPr lang="en-GB" sz="1100" dirty="0" smtClean="0">
                <a:latin typeface="Imago" panose="020B0500060000020004"/>
              </a:rPr>
              <a:t>Gd+) lesions and new/enlarging T2 lesions</a:t>
            </a:r>
          </a:p>
          <a:p>
            <a:pPr marL="628650" lvl="1" indent="-171450">
              <a:buFont typeface="Courier New" panose="02070309020205020404" pitchFamily="49" charset="0"/>
              <a:buChar char="o"/>
            </a:pPr>
            <a:r>
              <a:rPr lang="en-GB" sz="1100" dirty="0" smtClean="0">
                <a:latin typeface="Imago" panose="020B0500060000020004"/>
              </a:rPr>
              <a:t>Early RMS was defined as MS symptom onset ≤2 years from screening and treatment naïve (i.e. no previous disease-modifying treatment)</a:t>
            </a:r>
          </a:p>
          <a:p>
            <a:pPr marL="171450" indent="-171450">
              <a:buFont typeface="Arial" panose="020B0604020202020204" pitchFamily="34" charset="0"/>
              <a:buChar char="•"/>
            </a:pPr>
            <a:r>
              <a:rPr lang="en-GB" sz="1100" dirty="0" smtClean="0">
                <a:latin typeface="Imago" panose="020B0500060000020004"/>
              </a:rPr>
              <a:t>Components of NEDA were analysed both individually and as composite components</a:t>
            </a:r>
            <a:r>
              <a:rPr lang="en-US" sz="1100" baseline="30000" dirty="0" smtClean="0">
                <a:latin typeface="Imago" panose="020B0500060000020004"/>
              </a:rPr>
              <a:t>1</a:t>
            </a:r>
            <a:endParaRPr lang="en-GB" sz="1100" dirty="0" smtClean="0">
              <a:latin typeface="Imago" panose="020B0500060000020004"/>
            </a:endParaRPr>
          </a:p>
          <a:p>
            <a:pPr marL="628650" lvl="1" indent="-171450">
              <a:buFont typeface="Courier New" panose="02070309020205020404" pitchFamily="49" charset="0"/>
              <a:buChar char="o"/>
            </a:pPr>
            <a:r>
              <a:rPr lang="en-GB" sz="1100" dirty="0" smtClean="0">
                <a:latin typeface="Imago" panose="020B0500060000020004"/>
              </a:rPr>
              <a:t>No evidence of clinical disease activity (comprised of no relapses and no 12-week CDP), and</a:t>
            </a:r>
          </a:p>
          <a:p>
            <a:pPr marL="628650" lvl="1" indent="-171450">
              <a:buFont typeface="Courier New" panose="02070309020205020404" pitchFamily="49" charset="0"/>
              <a:buChar char="o"/>
            </a:pPr>
            <a:r>
              <a:rPr lang="en-GB" sz="1100" dirty="0" smtClean="0">
                <a:latin typeface="Imago" panose="020B0500060000020004"/>
              </a:rPr>
              <a:t>No evidence of </a:t>
            </a:r>
            <a:r>
              <a:rPr lang="en-GB" sz="1100" dirty="0" smtClean="0"/>
              <a:t>magnetic resonance imaging</a:t>
            </a:r>
            <a:r>
              <a:rPr lang="en-GB" sz="1100" dirty="0" smtClean="0">
                <a:latin typeface="Imago" panose="020B0500060000020004"/>
              </a:rPr>
              <a:t> (MRI)</a:t>
            </a:r>
            <a:r>
              <a:rPr lang="en-GB" sz="1100" baseline="0" dirty="0" smtClean="0">
                <a:latin typeface="Imago" panose="020B0500060000020004"/>
              </a:rPr>
              <a:t> </a:t>
            </a:r>
            <a:r>
              <a:rPr lang="en-GB" sz="1100" dirty="0" smtClean="0">
                <a:latin typeface="Imago" panose="020B0500060000020004"/>
              </a:rPr>
              <a:t>measures of disease activity (comprised of no new/enlarging T2 lesions and no T1 Gd+ lesions)</a:t>
            </a:r>
          </a:p>
          <a:p>
            <a:pPr marL="171450" indent="-171450">
              <a:buFont typeface="Arial" panose="020B0604020202020204" pitchFamily="34" charset="0"/>
              <a:buChar char="•"/>
            </a:pPr>
            <a:endParaRPr lang="en-GB" sz="1100" dirty="0" smtClean="0">
              <a:latin typeface="Imago" panose="020B0500060000020004"/>
            </a:endParaRPr>
          </a:p>
          <a:p>
            <a:r>
              <a:rPr lang="en-GB" sz="1100" b="1" u="none" dirty="0" smtClean="0">
                <a:solidFill>
                  <a:srgbClr val="3F3F3F"/>
                </a:solidFill>
                <a:latin typeface="Imago" panose="020B0500060000020004"/>
                <a:cs typeface="Arial"/>
              </a:rPr>
              <a:t>Reference:</a:t>
            </a:r>
          </a:p>
          <a:p>
            <a:r>
              <a:rPr lang="en-GB" sz="1100" dirty="0" smtClean="0">
                <a:latin typeface="Imago" panose="020B0500060000020004"/>
              </a:rPr>
              <a:t>1. Havrdová E, et al. Presented at AAN 2017 (poster 391).</a:t>
            </a:r>
          </a:p>
          <a:p>
            <a:pPr marL="228600" indent="-228600">
              <a:buAutoNum type="arabicPeriod"/>
            </a:pPr>
            <a:endParaRPr lang="da-DK" sz="1100" dirty="0" smtClean="0">
              <a:solidFill>
                <a:srgbClr val="3F3F3F"/>
              </a:solidFill>
              <a:latin typeface="Imago" panose="020B0500060000020004"/>
              <a:cs typeface="Arial"/>
            </a:endParaRPr>
          </a:p>
          <a:p>
            <a:r>
              <a:rPr lang="en-GB" sz="1100" b="1" dirty="0" smtClean="0">
                <a:solidFill>
                  <a:prstClr val="black"/>
                </a:solidFill>
                <a:latin typeface="Imago" panose="020B0500060000020004"/>
              </a:rPr>
              <a:t>Glossary:</a:t>
            </a:r>
          </a:p>
          <a:p>
            <a:r>
              <a:rPr lang="en-GB" sz="1100" b="1" dirty="0" smtClean="0">
                <a:solidFill>
                  <a:srgbClr val="0066CC"/>
                </a:solidFill>
                <a:latin typeface="Imago" panose="020B0500060000020004"/>
              </a:rPr>
              <a:t>Confirmed disability progression (CDP): </a:t>
            </a:r>
            <a:r>
              <a:rPr lang="en-GB" sz="1100" dirty="0" smtClean="0">
                <a:latin typeface="Imago" panose="020B0500060000020004"/>
              </a:rPr>
              <a:t>defined as an increase in EDSS of at least 1.0 point (or 0.5 points if baseline EDSS was greater than 5.5) sustained for at least 12 weeks</a:t>
            </a:r>
          </a:p>
          <a:p>
            <a:r>
              <a:rPr lang="en-GB" sz="1100" b="1" dirty="0" smtClean="0">
                <a:solidFill>
                  <a:srgbClr val="0066CC"/>
                </a:solidFill>
                <a:latin typeface="Imago" panose="020B0500060000020004"/>
              </a:rPr>
              <a:t>Early RMS subgroup:</a:t>
            </a:r>
            <a:r>
              <a:rPr lang="en-GB" sz="1100" b="1" dirty="0" smtClean="0">
                <a:latin typeface="Imago" panose="020B0500060000020004"/>
              </a:rPr>
              <a:t> </a:t>
            </a:r>
            <a:r>
              <a:rPr lang="en-GB" sz="1100" dirty="0" smtClean="0">
                <a:latin typeface="Imago" panose="020B0500060000020004"/>
              </a:rPr>
              <a:t>Patients with MS symptom onset ≤2 years</a:t>
            </a:r>
          </a:p>
          <a:p>
            <a:r>
              <a:rPr lang="en-GB" sz="1100" b="1" dirty="0" smtClean="0">
                <a:solidFill>
                  <a:srgbClr val="0066CC"/>
                </a:solidFill>
                <a:latin typeface="Imago" panose="020B0500060000020004"/>
              </a:rPr>
              <a:t>No evidence of disease activity (NEDA): </a:t>
            </a:r>
            <a:r>
              <a:rPr lang="en-GB" sz="1100" dirty="0" smtClean="0">
                <a:solidFill>
                  <a:prstClr val="black"/>
                </a:solidFill>
                <a:latin typeface="Imago" panose="020B0500060000020004"/>
              </a:rPr>
              <a:t>a composite measure of MS disease activity, including relapses, disability progression, and MRI activity</a:t>
            </a:r>
          </a:p>
          <a:p>
            <a:endParaRPr lang="en-GB" sz="1100" dirty="0" smtClean="0">
              <a:latin typeface="Imago" panose="020B0500060000020004"/>
            </a:endParaRPr>
          </a:p>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0F614-32C1-462D-BC8A-648EE243328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287004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smtClean="0">
                <a:latin typeface="Imago" panose="020B0500060000020004"/>
              </a:rPr>
              <a:t>Take-away messages:</a:t>
            </a:r>
          </a:p>
          <a:p>
            <a:pPr marL="171450" indent="-171450">
              <a:buFont typeface="Arial" panose="020B0604020202020204" pitchFamily="34" charset="0"/>
              <a:buChar char="•"/>
            </a:pPr>
            <a:r>
              <a:rPr lang="en-GB" sz="1100" dirty="0" smtClean="0">
                <a:latin typeface="Imago" panose="020B0500060000020004"/>
              </a:rPr>
              <a:t>In the early RMS subgroup, greater proportions of patients were without disease activity for each individual component of NEDA during the controlled treatment phase with ocrelizumab compared with IFN β-1a</a:t>
            </a:r>
            <a:r>
              <a:rPr lang="en-US" sz="1100" baseline="30000" dirty="0" smtClean="0">
                <a:latin typeface="Imago" panose="020B0500060000020004"/>
              </a:rPr>
              <a:t>1</a:t>
            </a:r>
            <a:endParaRPr lang="en-GB" sz="1100" dirty="0" smtClean="0">
              <a:latin typeface="Imago" panose="020B0500060000020004"/>
            </a:endParaRPr>
          </a:p>
          <a:p>
            <a:pPr marL="171450" indent="-171450">
              <a:buFont typeface="Arial" panose="020B0604020202020204" pitchFamily="34" charset="0"/>
              <a:buChar char="•"/>
            </a:pPr>
            <a:r>
              <a:rPr lang="en-GB" sz="1100" dirty="0" smtClean="0">
                <a:latin typeface="Imago" panose="020B0500060000020004"/>
              </a:rPr>
              <a:t>This was reflected in the proportion of patients with:</a:t>
            </a:r>
            <a:r>
              <a:rPr lang="en-US" sz="1100" baseline="30000" dirty="0" smtClean="0">
                <a:latin typeface="Imago" panose="020B0500060000020004"/>
              </a:rPr>
              <a:t>1</a:t>
            </a:r>
            <a:endParaRPr lang="en-GB" sz="1100" dirty="0" smtClean="0">
              <a:latin typeface="Imago" panose="020B0500060000020004"/>
            </a:endParaRPr>
          </a:p>
          <a:p>
            <a:pPr marL="628650" lvl="1" indent="-171450">
              <a:buFont typeface="Courier New" panose="02070309020205020404" pitchFamily="49" charset="0"/>
              <a:buChar char="o"/>
            </a:pPr>
            <a:r>
              <a:rPr lang="en-GB" sz="1100" dirty="0" smtClean="0">
                <a:latin typeface="Imago" panose="020B0500060000020004"/>
              </a:rPr>
              <a:t>No disability worsening and clinical disease activity (no 12-week CDP and no relapses: ocrelizumab 74.8% versus IFN β-1a 65.3%), and</a:t>
            </a:r>
          </a:p>
          <a:p>
            <a:pPr marL="628650" lvl="1" indent="-171450">
              <a:buFont typeface="Courier New" panose="02070309020205020404" pitchFamily="49" charset="0"/>
              <a:buChar char="o"/>
            </a:pPr>
            <a:r>
              <a:rPr lang="en-GB" sz="1100" dirty="0" smtClean="0">
                <a:latin typeface="Imago" panose="020B0500060000020004"/>
              </a:rPr>
              <a:t>No MRI measures of disease activity (no new or enlarging T2 lesions and no T1 Gd+ lesions: ocrelizumab 59.7% versus IFN β-1a 37.3%)</a:t>
            </a:r>
          </a:p>
          <a:p>
            <a:endParaRPr lang="en-GB" sz="1100" u="sng" dirty="0" smtClean="0">
              <a:solidFill>
                <a:srgbClr val="3F3F3F"/>
              </a:solidFill>
              <a:latin typeface="Imago" panose="020B0500060000020004"/>
              <a:cs typeface="Arial"/>
            </a:endParaRPr>
          </a:p>
          <a:p>
            <a:r>
              <a:rPr lang="en-GB" sz="1100" b="1" u="none" dirty="0" smtClean="0">
                <a:solidFill>
                  <a:srgbClr val="3F3F3F"/>
                </a:solidFill>
                <a:latin typeface="Imago" panose="020B0500060000020004"/>
                <a:cs typeface="Arial"/>
              </a:rPr>
              <a:t>Reference:</a:t>
            </a:r>
          </a:p>
          <a:p>
            <a:r>
              <a:rPr lang="en-GB" sz="1100" dirty="0" smtClean="0">
                <a:latin typeface="Imago" panose="020B0500060000020004"/>
              </a:rPr>
              <a:t>1. Havrdová E, </a:t>
            </a:r>
            <a:r>
              <a:rPr lang="en-GB" sz="1100" i="1" dirty="0" smtClean="0">
                <a:latin typeface="Imago" panose="020B0500060000020004"/>
              </a:rPr>
              <a:t>et al</a:t>
            </a:r>
            <a:r>
              <a:rPr lang="en-GB" sz="1100" dirty="0" smtClean="0">
                <a:latin typeface="Imago" panose="020B0500060000020004"/>
              </a:rPr>
              <a:t>. Presented at AAN 2017 (poster 391).</a:t>
            </a:r>
          </a:p>
          <a:p>
            <a:endParaRPr lang="en-GB" sz="1100" dirty="0" smtClean="0">
              <a:latin typeface="Imago" panose="020B0500060000020004"/>
            </a:endParaRPr>
          </a:p>
          <a:p>
            <a:r>
              <a:rPr lang="en-GB" sz="1100" b="1" dirty="0" smtClean="0">
                <a:solidFill>
                  <a:prstClr val="black"/>
                </a:solidFill>
                <a:latin typeface="Imago" panose="020B0500060000020004"/>
              </a:rPr>
              <a:t>Glossary:</a:t>
            </a:r>
          </a:p>
          <a:p>
            <a:r>
              <a:rPr lang="en-GB" sz="1100" b="1" dirty="0" smtClean="0">
                <a:solidFill>
                  <a:srgbClr val="0066CC"/>
                </a:solidFill>
                <a:latin typeface="Imago" panose="020B0500060000020004"/>
              </a:rPr>
              <a:t>Confirmed disability progression (CDP): </a:t>
            </a:r>
            <a:r>
              <a:rPr lang="en-GB" sz="1100" dirty="0" smtClean="0">
                <a:latin typeface="Imago" panose="020B0500060000020004"/>
              </a:rPr>
              <a:t>defined as an increase in </a:t>
            </a:r>
            <a:r>
              <a:rPr lang="en-GB" sz="1100" dirty="0" smtClean="0"/>
              <a:t>Expanded Disability Status Scale (</a:t>
            </a:r>
            <a:r>
              <a:rPr lang="en-GB" sz="1100" dirty="0" smtClean="0">
                <a:latin typeface="Imago" panose="020B0500060000020004"/>
              </a:rPr>
              <a:t>EDSS) of at least 1.0 point (or 0.5 points if baseline EDSS was greater than 5.5) sustained for at least 12 weeks</a:t>
            </a:r>
          </a:p>
          <a:p>
            <a:r>
              <a:rPr lang="en-GB" sz="1100" b="1" dirty="0" smtClean="0">
                <a:solidFill>
                  <a:srgbClr val="0066CC"/>
                </a:solidFill>
                <a:latin typeface="Imago" panose="020B0500060000020004"/>
              </a:rPr>
              <a:t>Early RMS subgroup:</a:t>
            </a:r>
            <a:r>
              <a:rPr lang="en-GB" sz="1100" b="1" dirty="0" smtClean="0">
                <a:latin typeface="Imago" panose="020B0500060000020004"/>
              </a:rPr>
              <a:t> </a:t>
            </a:r>
            <a:r>
              <a:rPr lang="en-GB" sz="1100" dirty="0" smtClean="0">
                <a:latin typeface="Imago" panose="020B0500060000020004"/>
              </a:rPr>
              <a:t>Patients with MS symptom onset ≤2 years</a:t>
            </a:r>
          </a:p>
          <a:p>
            <a:r>
              <a:rPr lang="en-GB" sz="1100" b="1" dirty="0" smtClean="0">
                <a:solidFill>
                  <a:srgbClr val="0066CC"/>
                </a:solidFill>
                <a:latin typeface="Imago" panose="020B0500060000020004"/>
              </a:rPr>
              <a:t>No evidence of disease activity (NEDA): </a:t>
            </a:r>
            <a:r>
              <a:rPr lang="en-GB" sz="1100" dirty="0" smtClean="0">
                <a:solidFill>
                  <a:prstClr val="black"/>
                </a:solidFill>
                <a:latin typeface="Imago" panose="020B0500060000020004"/>
              </a:rPr>
              <a:t>a composite measure of MS disease activity, including relapses, disability progression, and MRI activity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0F614-32C1-462D-BC8A-648EE243328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865803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leverage</a:t>
            </a:r>
            <a:r>
              <a:rPr lang="en-US" baseline="0" dirty="0"/>
              <a:t> to select highly effective therapies for some patients with negative prognostic factors.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54C60D-EF7A-4469-B469-06123D5FCF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487875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Median (95%CI) time to SAD was 6.0 (3.17-9.16) years for EIT and 3.14 (2.77-4.00) years for ESC (P=0.05)</a:t>
            </a:r>
            <a:endParaRPr lang="sv-SE" dirty="0"/>
          </a:p>
          <a:p>
            <a:endParaRPr lang="sv-SE" dirty="0"/>
          </a:p>
          <a:p>
            <a:r>
              <a:rPr lang="sv-SE" dirty="0"/>
              <a:t>Three</a:t>
            </a:r>
            <a:r>
              <a:rPr lang="sv-SE" baseline="0" dirty="0"/>
              <a:t> recent observational studies, seems 5 year observation is needed to discern differences in disability </a:t>
            </a:r>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5F62F-0338-48C2-B96B-3BD2A8B94B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32235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Hazard ratio derived from a Cox model stratified by region (USA, rest of world) with baseline EDSS and treatment group included as covariates.</a:t>
            </a:r>
            <a:endParaRPr lang="en-US" dirty="0"/>
          </a:p>
        </p:txBody>
      </p:sp>
      <p:sp>
        <p:nvSpPr>
          <p:cNvPr id="4" name="Slide Number Placeholder 3"/>
          <p:cNvSpPr>
            <a:spLocks noGrp="1"/>
          </p:cNvSpPr>
          <p:nvPr>
            <p:ph type="sldNum" sz="quarter" idx="10"/>
          </p:nvPr>
        </p:nvSpPr>
        <p:spPr/>
        <p:txBody>
          <a:bodyPr/>
          <a:lstStyle/>
          <a:p>
            <a:fld id="{84935605-8645-497C-8174-43166C2C80E8}" type="slidenum">
              <a:rPr lang="en-US" smtClean="0"/>
              <a:pPr/>
              <a:t>8</a:t>
            </a:fld>
            <a:endParaRPr lang="en-US"/>
          </a:p>
        </p:txBody>
      </p:sp>
    </p:spTree>
    <p:extLst>
      <p:ext uri="{BB962C8B-B14F-4D97-AF65-F5344CB8AC3E}">
        <p14:creationId xmlns="" xmlns:p14="http://schemas.microsoft.com/office/powerpoint/2010/main" val="26871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Hazard ratio derived from a Cox model stratified by region (USA, rest of world) with baseline EDSS and treatment group included as covariates.</a:t>
            </a:r>
            <a:endParaRPr lang="en-US" dirty="0"/>
          </a:p>
        </p:txBody>
      </p:sp>
      <p:sp>
        <p:nvSpPr>
          <p:cNvPr id="4" name="Slide Number Placeholder 3"/>
          <p:cNvSpPr>
            <a:spLocks noGrp="1"/>
          </p:cNvSpPr>
          <p:nvPr>
            <p:ph type="sldNum" sz="quarter" idx="10"/>
          </p:nvPr>
        </p:nvSpPr>
        <p:spPr/>
        <p:txBody>
          <a:bodyPr/>
          <a:lstStyle/>
          <a:p>
            <a:fld id="{84935605-8645-497C-8174-43166C2C80E8}" type="slidenum">
              <a:rPr lang="en-US" smtClean="0"/>
              <a:pPr/>
              <a:t>9</a:t>
            </a:fld>
            <a:endParaRPr lang="en-US"/>
          </a:p>
        </p:txBody>
      </p:sp>
    </p:spTree>
    <p:extLst>
      <p:ext uri="{BB962C8B-B14F-4D97-AF65-F5344CB8AC3E}">
        <p14:creationId xmlns="" xmlns:p14="http://schemas.microsoft.com/office/powerpoint/2010/main" val="123624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 name="Shape 1537"/>
          <p:cNvSpPr>
            <a:spLocks noGrp="1" noRot="1" noChangeAspect="1"/>
          </p:cNvSpPr>
          <p:nvPr>
            <p:ph type="sldImg"/>
          </p:nvPr>
        </p:nvSpPr>
        <p:spPr>
          <a:xfrm>
            <a:off x="2247900" y="517525"/>
            <a:ext cx="4597400" cy="2586038"/>
          </a:xfrm>
          <a:prstGeom prst="rect">
            <a:avLst/>
          </a:prstGeom>
        </p:spPr>
        <p:txBody>
          <a:bodyPr/>
          <a:lstStyle/>
          <a:p>
            <a:endParaRPr/>
          </a:p>
        </p:txBody>
      </p:sp>
      <p:sp>
        <p:nvSpPr>
          <p:cNvPr id="1538" name="Shape 1538"/>
          <p:cNvSpPr>
            <a:spLocks noGrp="1"/>
          </p:cNvSpPr>
          <p:nvPr>
            <p:ph type="body" sz="quarter" idx="1"/>
          </p:nvPr>
        </p:nvSpPr>
        <p:spPr>
          <a:prstGeom prst="rect">
            <a:avLst/>
          </a:prstGeom>
        </p:spPr>
        <p:txBody>
          <a:bodyPr/>
          <a:lstStyle/>
          <a:p>
            <a:pPr marL="266700" indent="-266700" defTabSz="514350">
              <a:spcBef>
                <a:spcPts val="600"/>
              </a:spcBef>
              <a:buSzPct val="110000"/>
              <a:buFont typeface="Arial"/>
              <a:buChar char="•"/>
              <a:defRPr sz="2000">
                <a:solidFill>
                  <a:srgbClr val="1F1D21"/>
                </a:solidFill>
                <a:latin typeface="Imago"/>
                <a:ea typeface="Imago"/>
                <a:cs typeface="Imago"/>
                <a:sym typeface="Imago"/>
              </a:defRPr>
            </a:pPr>
            <a:r>
              <a:t>The benefits of ocrelizumab on 48-week CDP</a:t>
            </a:r>
            <a:r>
              <a:rPr baseline="30000"/>
              <a:t>a</a:t>
            </a:r>
            <a:r>
              <a:t> observed in the 2-year DBP were greater than for 12- and 24-week CDP, potentially due to a higher specificity for permanent disability accumulation </a:t>
            </a:r>
          </a:p>
          <a:p>
            <a:pPr marL="266700" indent="-266700" defTabSz="514350">
              <a:spcBef>
                <a:spcPts val="600"/>
              </a:spcBef>
              <a:buSzPct val="110000"/>
              <a:buFont typeface="Arial"/>
              <a:buChar char="•"/>
              <a:defRPr sz="2000">
                <a:solidFill>
                  <a:srgbClr val="1F1D21"/>
                </a:solidFill>
                <a:latin typeface="Imago"/>
                <a:ea typeface="Imago"/>
                <a:cs typeface="Imago"/>
                <a:sym typeface="Imago"/>
              </a:defRPr>
            </a:pPr>
            <a:r>
              <a:t>Overall, 88.6% of patients who entered the OLE phase of the OPERA studies completed Year 3 of the OLE </a:t>
            </a:r>
          </a:p>
          <a:p>
            <a:pPr marL="266700" indent="-266700" defTabSz="514350">
              <a:spcBef>
                <a:spcPts val="600"/>
              </a:spcBef>
              <a:buSzPct val="110000"/>
              <a:buFont typeface="Arial"/>
              <a:buChar char="•"/>
              <a:defRPr sz="2000">
                <a:solidFill>
                  <a:srgbClr val="1F1D21"/>
                </a:solidFill>
                <a:latin typeface="Imago"/>
                <a:ea typeface="Imago"/>
                <a:cs typeface="Imago"/>
                <a:sym typeface="Imago"/>
              </a:defRPr>
            </a:pPr>
            <a:r>
              <a:t>The benefit was maintained after 3 years’ ocrelizumab treatment in the OLE </a:t>
            </a:r>
          </a:p>
          <a:p>
            <a:pPr marL="266700" indent="-266700" defTabSz="514350">
              <a:spcBef>
                <a:spcPts val="600"/>
              </a:spcBef>
              <a:buSzPct val="110000"/>
              <a:buFont typeface="Arial"/>
              <a:buChar char="•"/>
              <a:defRPr sz="2000">
                <a:solidFill>
                  <a:srgbClr val="1F1D21"/>
                </a:solidFill>
                <a:latin typeface="Imago"/>
                <a:ea typeface="Imago"/>
                <a:cs typeface="Imago"/>
                <a:sym typeface="Imago"/>
              </a:defRPr>
            </a:pPr>
            <a:r>
              <a:t>After 5 years of follow-up, the 48-week CDP benefits accrued in those initiating ocrelizumab 2 years earlier were maintained versus those switching from IFN β-1a to ocrelizumab at OLE baseline </a:t>
            </a:r>
          </a:p>
          <a:p>
            <a:pPr marL="266700" indent="-266700" defTabSz="514350">
              <a:spcBef>
                <a:spcPts val="600"/>
              </a:spcBef>
              <a:buSzPct val="110000"/>
              <a:buFont typeface="Arial"/>
              <a:buChar char="•"/>
              <a:defRPr sz="2000">
                <a:solidFill>
                  <a:srgbClr val="1F1D21"/>
                </a:solidFill>
                <a:latin typeface="Imago"/>
                <a:ea typeface="Imago"/>
                <a:cs typeface="Imago"/>
                <a:sym typeface="Imago"/>
              </a:defRPr>
            </a:pPr>
            <a:r>
              <a:t>These results support previous analyses of the sustained effect of ocrelizumab on the reduction of risk of disability progression in patients with RMS</a:t>
            </a:r>
          </a:p>
        </p:txBody>
      </p:sp>
    </p:spTree>
    <p:extLst>
      <p:ext uri="{BB962C8B-B14F-4D97-AF65-F5344CB8AC3E}">
        <p14:creationId xmlns="" xmlns:p14="http://schemas.microsoft.com/office/powerpoint/2010/main" val="24162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Breakthrough Therapy Designation </a:t>
            </a:r>
            <a:r>
              <a:rPr lang="en-US" dirty="0" err="1"/>
              <a:t>dizajniran</a:t>
            </a:r>
            <a:r>
              <a:rPr lang="en-US" dirty="0"/>
              <a:t> je da </a:t>
            </a:r>
            <a:r>
              <a:rPr lang="en-US" dirty="0" err="1"/>
              <a:t>ubrza</a:t>
            </a:r>
            <a:r>
              <a:rPr lang="en-US" dirty="0"/>
              <a:t> </a:t>
            </a:r>
            <a:r>
              <a:rPr lang="en-US" dirty="0" err="1"/>
              <a:t>razvoj</a:t>
            </a:r>
            <a:r>
              <a:rPr lang="en-US" dirty="0"/>
              <a:t> l</a:t>
            </a:r>
            <a:r>
              <a:rPr lang="bs-Latn-BA" dirty="0"/>
              <a:t>ije</a:t>
            </a:r>
            <a:r>
              <a:rPr lang="en-US" dirty="0" err="1"/>
              <a:t>kova</a:t>
            </a:r>
            <a:r>
              <a:rPr lang="en-US" dirty="0"/>
              <a:t> </a:t>
            </a:r>
            <a:r>
              <a:rPr lang="en-US" dirty="0" err="1"/>
              <a:t>namijenjenih</a:t>
            </a:r>
            <a:r>
              <a:rPr lang="en-US" dirty="0"/>
              <a:t> </a:t>
            </a:r>
            <a:r>
              <a:rPr lang="en-US" dirty="0" err="1"/>
              <a:t>za</a:t>
            </a:r>
            <a:r>
              <a:rPr lang="en-US" dirty="0"/>
              <a:t> </a:t>
            </a:r>
            <a:r>
              <a:rPr lang="en-US" dirty="0" err="1"/>
              <a:t>liječenje</a:t>
            </a:r>
            <a:r>
              <a:rPr lang="en-US" dirty="0"/>
              <a:t> </a:t>
            </a:r>
            <a:r>
              <a:rPr lang="en-US" dirty="0" err="1"/>
              <a:t>ozbiljnih</a:t>
            </a:r>
            <a:r>
              <a:rPr lang="en-US" dirty="0"/>
              <a:t> </a:t>
            </a:r>
            <a:r>
              <a:rPr lang="en-US" dirty="0" err="1"/>
              <a:t>ili</a:t>
            </a:r>
            <a:r>
              <a:rPr lang="en-US" dirty="0"/>
              <a:t> </a:t>
            </a:r>
            <a:r>
              <a:rPr lang="en-US" dirty="0" err="1"/>
              <a:t>životno</a:t>
            </a:r>
            <a:r>
              <a:rPr lang="en-US" dirty="0"/>
              <a:t> </a:t>
            </a:r>
            <a:r>
              <a:rPr lang="en-US" dirty="0" err="1"/>
              <a:t>opasnih</a:t>
            </a:r>
            <a:r>
              <a:rPr lang="en-US" dirty="0"/>
              <a:t> </a:t>
            </a:r>
            <a:r>
              <a:rPr lang="en-US" dirty="0" err="1"/>
              <a:t>bolesti</a:t>
            </a:r>
            <a:r>
              <a:rPr lang="en-US" dirty="0"/>
              <a:t> </a:t>
            </a:r>
            <a:r>
              <a:rPr lang="en-US" dirty="0" err="1"/>
              <a:t>i</a:t>
            </a:r>
            <a:r>
              <a:rPr lang="en-US" dirty="0"/>
              <a:t> da </a:t>
            </a:r>
            <a:r>
              <a:rPr lang="en-US" dirty="0" err="1"/>
              <a:t>pomogne</a:t>
            </a:r>
            <a:r>
              <a:rPr lang="en-US" dirty="0"/>
              <a:t> da se </a:t>
            </a:r>
            <a:r>
              <a:rPr lang="en-US" dirty="0" err="1"/>
              <a:t>ljudima</a:t>
            </a:r>
            <a:r>
              <a:rPr lang="en-US" dirty="0"/>
              <a:t> </a:t>
            </a:r>
            <a:r>
              <a:rPr lang="en-US" dirty="0" err="1"/>
              <a:t>omogući</a:t>
            </a:r>
            <a:r>
              <a:rPr lang="en-US" dirty="0"/>
              <a:t> </a:t>
            </a:r>
            <a:r>
              <a:rPr lang="en-US" dirty="0" err="1"/>
              <a:t>pristup</a:t>
            </a:r>
            <a:r>
              <a:rPr lang="en-US" dirty="0"/>
              <a:t> </a:t>
            </a:r>
            <a:r>
              <a:rPr lang="en-US" dirty="0" err="1"/>
              <a:t>odobrenjem</a:t>
            </a:r>
            <a:r>
              <a:rPr lang="en-US" dirty="0"/>
              <a:t> FDA </a:t>
            </a:r>
            <a:r>
              <a:rPr lang="en-US" dirty="0" err="1"/>
              <a:t>što</a:t>
            </a:r>
            <a:r>
              <a:rPr lang="en-US" dirty="0"/>
              <a:t> je </a:t>
            </a:r>
            <a:r>
              <a:rPr lang="en-US" dirty="0" err="1"/>
              <a:t>prije</a:t>
            </a:r>
            <a:r>
              <a:rPr lang="en-US" dirty="0"/>
              <a:t> </a:t>
            </a:r>
            <a:r>
              <a:rPr lang="en-US" dirty="0" err="1"/>
              <a:t>moguće</a:t>
            </a:r>
            <a:r>
              <a:rPr lang="en-US" dirty="0"/>
              <a:t>. </a:t>
            </a:r>
            <a:r>
              <a:rPr lang="en-US" dirty="0" err="1"/>
              <a:t>Oznaka</a:t>
            </a:r>
            <a:r>
              <a:rPr lang="en-US" dirty="0"/>
              <a:t> je </a:t>
            </a:r>
            <a:r>
              <a:rPr lang="en-US" dirty="0" err="1"/>
              <a:t>zasnovana</a:t>
            </a:r>
            <a:r>
              <a:rPr lang="en-US" dirty="0"/>
              <a:t> </a:t>
            </a:r>
            <a:r>
              <a:rPr lang="en-US" dirty="0" err="1"/>
              <a:t>na</a:t>
            </a:r>
            <a:r>
              <a:rPr lang="en-US" dirty="0"/>
              <a:t> </a:t>
            </a:r>
            <a:r>
              <a:rPr lang="en-US" dirty="0" err="1"/>
              <a:t>pozitivnim</a:t>
            </a:r>
            <a:r>
              <a:rPr lang="en-US" dirty="0"/>
              <a:t> </a:t>
            </a:r>
            <a:r>
              <a:rPr lang="en-US" dirty="0" err="1"/>
              <a:t>rezultatima</a:t>
            </a:r>
            <a:r>
              <a:rPr lang="en-US" dirty="0"/>
              <a:t> </a:t>
            </a:r>
            <a:r>
              <a:rPr lang="en-US" dirty="0" err="1"/>
              <a:t>iz</a:t>
            </a:r>
            <a:r>
              <a:rPr lang="en-US" dirty="0"/>
              <a:t> </a:t>
            </a:r>
            <a:r>
              <a:rPr lang="bs-Latn-BA" dirty="0"/>
              <a:t>kliničke studije </a:t>
            </a:r>
            <a:r>
              <a:rPr lang="en-US" dirty="0"/>
              <a:t>faze III (ORATORIO), </a:t>
            </a:r>
            <a:r>
              <a:rPr lang="en-US" dirty="0" err="1"/>
              <a:t>koja</a:t>
            </a:r>
            <a:r>
              <a:rPr lang="en-US" dirty="0"/>
              <a:t> je </a:t>
            </a:r>
            <a:r>
              <a:rPr lang="en-US" dirty="0" err="1"/>
              <a:t>pokazala</a:t>
            </a:r>
            <a:r>
              <a:rPr lang="en-US" dirty="0"/>
              <a:t> </a:t>
            </a:r>
            <a:r>
              <a:rPr lang="bs-Latn-BA" dirty="0"/>
              <a:t>da </a:t>
            </a:r>
            <a:r>
              <a:rPr lang="en-US" dirty="0" err="1"/>
              <a:t>tretman</a:t>
            </a:r>
            <a:r>
              <a:rPr lang="en-US" dirty="0"/>
              <a:t> </a:t>
            </a:r>
            <a:r>
              <a:rPr lang="en-US" dirty="0" err="1"/>
              <a:t>sa</a:t>
            </a:r>
            <a:r>
              <a:rPr lang="en-US" dirty="0"/>
              <a:t> </a:t>
            </a:r>
            <a:r>
              <a:rPr lang="en-US" dirty="0" err="1"/>
              <a:t>ocrelizumabom</a:t>
            </a:r>
            <a:r>
              <a:rPr lang="en-US" dirty="0"/>
              <a:t> </a:t>
            </a:r>
            <a:r>
              <a:rPr lang="en-US" dirty="0" err="1"/>
              <a:t>značajno</a:t>
            </a:r>
            <a:r>
              <a:rPr lang="en-US" dirty="0"/>
              <a:t> </a:t>
            </a:r>
            <a:r>
              <a:rPr lang="en-US" dirty="0" err="1"/>
              <a:t>smanj</a:t>
            </a:r>
            <a:r>
              <a:rPr lang="bs-Latn-BA" dirty="0"/>
              <a:t>uje </a:t>
            </a:r>
            <a:r>
              <a:rPr lang="en-US" dirty="0" err="1"/>
              <a:t>progresiju</a:t>
            </a:r>
            <a:r>
              <a:rPr lang="en-US" dirty="0"/>
              <a:t> </a:t>
            </a:r>
            <a:r>
              <a:rPr lang="en-US" dirty="0" err="1"/>
              <a:t>invaliditeta</a:t>
            </a:r>
            <a:r>
              <a:rPr lang="en-US" dirty="0"/>
              <a:t> </a:t>
            </a:r>
            <a:r>
              <a:rPr lang="en-US" dirty="0" err="1"/>
              <a:t>i</a:t>
            </a:r>
            <a:r>
              <a:rPr lang="en-US" dirty="0"/>
              <a:t> </a:t>
            </a:r>
            <a:r>
              <a:rPr lang="en-US" dirty="0" err="1"/>
              <a:t>druge</a:t>
            </a:r>
            <a:r>
              <a:rPr lang="en-US" dirty="0"/>
              <a:t> </a:t>
            </a:r>
            <a:r>
              <a:rPr lang="en-US" dirty="0" err="1"/>
              <a:t>markere</a:t>
            </a:r>
            <a:r>
              <a:rPr lang="en-US" dirty="0"/>
              <a:t> </a:t>
            </a:r>
            <a:r>
              <a:rPr lang="en-US" dirty="0" err="1"/>
              <a:t>aktivnosti</a:t>
            </a:r>
            <a:r>
              <a:rPr lang="en-US" dirty="0"/>
              <a:t> </a:t>
            </a:r>
            <a:r>
              <a:rPr lang="en-US" dirty="0" err="1"/>
              <a:t>bolesti</a:t>
            </a:r>
            <a:r>
              <a:rPr lang="en-US" dirty="0"/>
              <a:t> u </a:t>
            </a:r>
            <a:r>
              <a:rPr lang="en-US" dirty="0" err="1"/>
              <a:t>poređenju</a:t>
            </a:r>
            <a:r>
              <a:rPr lang="en-US" dirty="0"/>
              <a:t> </a:t>
            </a:r>
            <a:r>
              <a:rPr lang="en-US" dirty="0" err="1"/>
              <a:t>sa</a:t>
            </a:r>
            <a:r>
              <a:rPr lang="en-US" dirty="0"/>
              <a:t> </a:t>
            </a:r>
            <a:r>
              <a:rPr lang="en-US" dirty="0" err="1"/>
              <a:t>placebom</a:t>
            </a:r>
            <a:r>
              <a:rPr lang="en-US" dirty="0"/>
              <a:t>. </a:t>
            </a:r>
            <a:r>
              <a:rPr lang="en-US" dirty="0" err="1"/>
              <a:t>Vrhunski</a:t>
            </a:r>
            <a:r>
              <a:rPr lang="en-US" dirty="0"/>
              <a:t> </a:t>
            </a:r>
            <a:r>
              <a:rPr lang="en-US" dirty="0" err="1"/>
              <a:t>rezultati</a:t>
            </a:r>
            <a:r>
              <a:rPr lang="en-US" dirty="0"/>
              <a:t> </a:t>
            </a:r>
            <a:r>
              <a:rPr lang="en-US" dirty="0" err="1"/>
              <a:t>su</a:t>
            </a:r>
            <a:r>
              <a:rPr lang="en-US" dirty="0"/>
              <a:t> </a:t>
            </a:r>
            <a:r>
              <a:rPr lang="en-US" dirty="0" err="1"/>
              <a:t>predstavljeni</a:t>
            </a:r>
            <a:r>
              <a:rPr lang="en-US" dirty="0"/>
              <a:t> </a:t>
            </a:r>
            <a:r>
              <a:rPr lang="en-US" dirty="0" err="1"/>
              <a:t>na</a:t>
            </a:r>
            <a:r>
              <a:rPr lang="en-US" dirty="0"/>
              <a:t> 31. </a:t>
            </a:r>
            <a:r>
              <a:rPr lang="en-US" dirty="0" err="1"/>
              <a:t>Kongresu</a:t>
            </a:r>
            <a:r>
              <a:rPr lang="en-US" dirty="0"/>
              <a:t> </a:t>
            </a:r>
            <a:r>
              <a:rPr lang="en-US" dirty="0" err="1"/>
              <a:t>Evropskog</a:t>
            </a:r>
            <a:r>
              <a:rPr lang="en-US" dirty="0"/>
              <a:t> </a:t>
            </a:r>
            <a:r>
              <a:rPr lang="en-US" dirty="0" err="1"/>
              <a:t>komiteta</a:t>
            </a:r>
            <a:r>
              <a:rPr lang="en-US" dirty="0"/>
              <a:t> </a:t>
            </a:r>
            <a:r>
              <a:rPr lang="en-US" dirty="0" err="1"/>
              <a:t>za</a:t>
            </a:r>
            <a:r>
              <a:rPr lang="en-US" dirty="0"/>
              <a:t> l</a:t>
            </a:r>
            <a:r>
              <a:rPr lang="bs-Latn-BA" dirty="0"/>
              <a:t>ij</a:t>
            </a:r>
            <a:r>
              <a:rPr lang="en-US" dirty="0" err="1"/>
              <a:t>ečenje</a:t>
            </a:r>
            <a:r>
              <a:rPr lang="en-US" dirty="0"/>
              <a:t> </a:t>
            </a:r>
            <a:r>
              <a:rPr lang="en-US" dirty="0" err="1"/>
              <a:t>i</a:t>
            </a:r>
            <a:r>
              <a:rPr lang="en-US" dirty="0"/>
              <a:t> </a:t>
            </a:r>
            <a:r>
              <a:rPr lang="en-US" dirty="0" err="1"/>
              <a:t>istraživanje</a:t>
            </a:r>
            <a:r>
              <a:rPr lang="en-US" dirty="0"/>
              <a:t> u </a:t>
            </a:r>
            <a:r>
              <a:rPr lang="en-US" dirty="0" err="1"/>
              <a:t>multipleksnoj</a:t>
            </a:r>
            <a:r>
              <a:rPr lang="en-US" dirty="0"/>
              <a:t> </a:t>
            </a:r>
            <a:r>
              <a:rPr lang="en-US" dirty="0" err="1"/>
              <a:t>sklerozi</a:t>
            </a:r>
            <a:r>
              <a:rPr lang="en-US" dirty="0"/>
              <a:t> (ECTRIMS) u </a:t>
            </a:r>
            <a:r>
              <a:rPr lang="en-US" dirty="0" err="1"/>
              <a:t>oktobru</a:t>
            </a:r>
            <a:r>
              <a:rPr lang="en-US" dirty="0"/>
              <a:t> 2015. </a:t>
            </a:r>
            <a:r>
              <a:rPr lang="en-US" dirty="0" err="1"/>
              <a:t>godine</a:t>
            </a:r>
            <a:r>
              <a:rPr lang="bs-Latn-BA" dirty="0"/>
              <a:t>.</a:t>
            </a:r>
            <a:r>
              <a:rPr lang="en-US"/>
              <a:t> </a:t>
            </a:r>
          </a:p>
          <a:p>
            <a:endParaRPr lang="en-US" dirty="0"/>
          </a:p>
        </p:txBody>
      </p:sp>
      <p:sp>
        <p:nvSpPr>
          <p:cNvPr id="4" name="Slide Number Placeholder 3"/>
          <p:cNvSpPr>
            <a:spLocks noGrp="1"/>
          </p:cNvSpPr>
          <p:nvPr>
            <p:ph type="sldNum" sz="quarter" idx="10"/>
          </p:nvPr>
        </p:nvSpPr>
        <p:spPr/>
        <p:txBody>
          <a:bodyPr/>
          <a:lstStyle/>
          <a:p>
            <a:fld id="{11ADC83A-6CE9-4522-8067-7AB52CDCD897}" type="slidenum">
              <a:rPr lang="en-US" smtClean="0"/>
              <a:pPr/>
              <a:t>12</a:t>
            </a:fld>
            <a:endParaRPr lang="en-US"/>
          </a:p>
        </p:txBody>
      </p:sp>
    </p:spTree>
    <p:extLst>
      <p:ext uri="{BB962C8B-B14F-4D97-AF65-F5344CB8AC3E}">
        <p14:creationId xmlns="" xmlns:p14="http://schemas.microsoft.com/office/powerpoint/2010/main" val="3889491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29643" y="3373757"/>
            <a:ext cx="7581731" cy="3636646"/>
          </a:xfrm>
        </p:spPr>
        <p:txBody>
          <a:bodyPr/>
          <a:lstStyle/>
          <a:p>
            <a:endParaRPr lang="en-US" sz="1100" dirty="0">
              <a:solidFill>
                <a:srgbClr val="000000"/>
              </a:solidFill>
              <a:latin typeface="Imago" panose="020B0500060000020004"/>
            </a:endParaRPr>
          </a:p>
        </p:txBody>
      </p:sp>
      <p:sp>
        <p:nvSpPr>
          <p:cNvPr id="7" name="Slide Image Placeholder 6"/>
          <p:cNvSpPr>
            <a:spLocks noGrp="1" noRot="1" noChangeAspect="1"/>
          </p:cNvSpPr>
          <p:nvPr>
            <p:ph type="sldImg"/>
          </p:nvPr>
        </p:nvSpPr>
        <p:spPr>
          <a:xfrm>
            <a:off x="2546350" y="876300"/>
            <a:ext cx="4203700" cy="2365375"/>
          </a:xfrm>
        </p:spPr>
      </p:sp>
      <p:sp>
        <p:nvSpPr>
          <p:cNvPr id="9" name="Slide Number Placeholder 8"/>
          <p:cNvSpPr>
            <a:spLocks noGrp="1"/>
          </p:cNvSpPr>
          <p:nvPr>
            <p:ph type="sldNum" sz="quarter" idx="10"/>
          </p:nvPr>
        </p:nvSpPr>
        <p:spPr/>
        <p:txBody>
          <a:bodyPr/>
          <a:lstStyle/>
          <a:p>
            <a:pPr defTabSz="931672">
              <a:defRPr/>
            </a:pPr>
            <a:fld id="{9FE1E239-0247-4D69-A5F4-81B0BC5CC9FC}" type="slidenum">
              <a:rPr lang="en-US" b="1">
                <a:solidFill>
                  <a:prstClr val="black"/>
                </a:solidFill>
                <a:latin typeface="Imago" pitchFamily="2" charset="0"/>
                <a:ea typeface="MS PGothic" pitchFamily="34" charset="-128"/>
              </a:rPr>
              <a:pPr defTabSz="931672">
                <a:defRPr/>
              </a:pPr>
              <a:t>22</a:t>
            </a:fld>
            <a:endParaRPr lang="en-US" b="1" dirty="0">
              <a:solidFill>
                <a:prstClr val="black"/>
              </a:solidFill>
              <a:latin typeface="Imago" pitchFamily="2" charset="0"/>
              <a:ea typeface="MS PGothic" pitchFamily="34" charset="-128"/>
            </a:endParaRPr>
          </a:p>
        </p:txBody>
      </p:sp>
    </p:spTree>
    <p:extLst>
      <p:ext uri="{BB962C8B-B14F-4D97-AF65-F5344CB8AC3E}">
        <p14:creationId xmlns="" xmlns:p14="http://schemas.microsoft.com/office/powerpoint/2010/main" val="84586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smtClean="0">
                <a:latin typeface="Imago" panose="020B0500060000020004" pitchFamily="34" charset="0"/>
              </a:rPr>
              <a:t>Take-away messages:</a:t>
            </a:r>
          </a:p>
          <a:p>
            <a:pPr marL="171450" indent="-171450">
              <a:buFont typeface="Arial" panose="020B0604020202020204" pitchFamily="34" charset="0"/>
              <a:buChar char="•"/>
            </a:pPr>
            <a:r>
              <a:rPr lang="en-GB" sz="1100" dirty="0" smtClean="0">
                <a:latin typeface="Imago" panose="020B0500060000020004" pitchFamily="34" charset="0"/>
              </a:rPr>
              <a:t>Through the 96-week treatment period in the early RMS subgroup</a:t>
            </a:r>
            <a:r>
              <a:rPr lang="en-GB" sz="1100" baseline="0" dirty="0" smtClean="0">
                <a:latin typeface="Imago" panose="020B0500060000020004" pitchFamily="34" charset="0"/>
              </a:rPr>
              <a:t> of OPERA I and OPERA II (pooled),</a:t>
            </a:r>
            <a:r>
              <a:rPr lang="en-GB" sz="1100" dirty="0" smtClean="0">
                <a:latin typeface="Imago" panose="020B0500060000020004" pitchFamily="34" charset="0"/>
              </a:rPr>
              <a:t> compared with IFN β-1a, ocrelizumab demonstrated:</a:t>
            </a:r>
          </a:p>
          <a:p>
            <a:pPr marL="628650" lvl="1" indent="-171450">
              <a:buFont typeface="Courier New" panose="02070309020205020404" pitchFamily="49" charset="0"/>
              <a:buChar char="o"/>
            </a:pPr>
            <a:r>
              <a:rPr lang="en-GB" sz="1100" dirty="0" smtClean="0">
                <a:latin typeface="Imago" panose="020B0500060000020004" pitchFamily="34" charset="0"/>
              </a:rPr>
              <a:t>A 90.8% reduction in the mean number of T1 Gd+ lesions (0.015 vs 0.164, p&lt;0.001) </a:t>
            </a:r>
          </a:p>
          <a:p>
            <a:pPr marL="628650" lvl="1" indent="-171450">
              <a:buFont typeface="Courier New" panose="02070309020205020404" pitchFamily="49" charset="0"/>
              <a:buChar char="o"/>
            </a:pPr>
            <a:r>
              <a:rPr lang="en-GB" sz="1100" dirty="0" smtClean="0">
                <a:latin typeface="Imago" panose="020B0500060000020004" pitchFamily="34" charset="0"/>
              </a:rPr>
              <a:t>A 74.3% reduction in the mean number of new or enlarging T2 hyperintense lesions (0.386 vs 1.504, p&lt;0.001)</a:t>
            </a:r>
          </a:p>
          <a:p>
            <a:pPr marL="171450" indent="-171450">
              <a:buFont typeface="Arial" panose="020B0604020202020204" pitchFamily="34" charset="0"/>
              <a:buChar char="•"/>
            </a:pPr>
            <a:r>
              <a:rPr lang="en-GB" sz="1100" dirty="0" smtClean="0">
                <a:latin typeface="Imago" panose="020B0500060000020004" pitchFamily="34" charset="0"/>
              </a:rPr>
              <a:t>These findings were consistent with the overall OPERA population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0F614-32C1-462D-BC8A-648EE243328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598249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smtClean="0">
                <a:latin typeface="Imago" panose="020B0500060000020004" pitchFamily="34" charset="0"/>
              </a:rPr>
              <a:t>Take-away messages:</a:t>
            </a:r>
          </a:p>
          <a:p>
            <a:pPr marL="171450" indent="-171450">
              <a:buFont typeface="Arial" panose="020B0604020202020204" pitchFamily="34" charset="0"/>
              <a:buChar char="•"/>
            </a:pPr>
            <a:r>
              <a:rPr lang="en-GB" sz="1100" dirty="0" smtClean="0">
                <a:latin typeface="Imago" panose="020B0500060000020004" pitchFamily="34" charset="0"/>
              </a:rPr>
              <a:t>Through the 96-week treatment period in the early RMS subgroup</a:t>
            </a:r>
            <a:r>
              <a:rPr lang="en-GB" sz="1100" baseline="0" dirty="0" smtClean="0">
                <a:latin typeface="Imago" panose="020B0500060000020004" pitchFamily="34" charset="0"/>
              </a:rPr>
              <a:t> of OPERA I and OPERA II (pooled),</a:t>
            </a:r>
            <a:r>
              <a:rPr lang="en-GB" sz="1100" dirty="0" smtClean="0">
                <a:latin typeface="Imago" panose="020B0500060000020004" pitchFamily="34" charset="0"/>
              </a:rPr>
              <a:t> compared with IFN β-1a, ocrelizumab:</a:t>
            </a:r>
          </a:p>
          <a:p>
            <a:pPr marL="628650" lvl="1" indent="-171450">
              <a:buFont typeface="Courier New" panose="02070309020205020404" pitchFamily="49" charset="0"/>
              <a:buChar char="o"/>
            </a:pPr>
            <a:r>
              <a:rPr lang="en-GB" sz="1100" dirty="0" smtClean="0">
                <a:latin typeface="Imago" panose="020B0500060000020004" pitchFamily="34" charset="0"/>
              </a:rPr>
              <a:t>Reduced the rate of whole-brain volume loss from baseline to Week 96 by 25.2% (p=0.001)</a:t>
            </a:r>
          </a:p>
          <a:p>
            <a:pPr marL="628650" lvl="1" indent="-171450">
              <a:buFont typeface="Courier New" panose="02070309020205020404" pitchFamily="49" charset="0"/>
              <a:buChar char="o"/>
            </a:pPr>
            <a:r>
              <a:rPr lang="en-GB" sz="1100" dirty="0" smtClean="0">
                <a:latin typeface="Imago" panose="020B0500060000020004" pitchFamily="34" charset="0"/>
              </a:rPr>
              <a:t>Reduced the rate of whole-brain volume loss from Week 24 to Week 96 by 25.8% (p=0.004)</a:t>
            </a:r>
          </a:p>
          <a:p>
            <a:pPr marL="171450" indent="-171450">
              <a:buFont typeface="Arial" panose="020B0604020202020204" pitchFamily="34" charset="0"/>
              <a:buChar char="•"/>
            </a:pPr>
            <a:r>
              <a:rPr lang="en-GB" sz="1100" dirty="0" smtClean="0">
                <a:latin typeface="Imago" panose="020B0500060000020004" pitchFamily="34" charset="0"/>
              </a:rPr>
              <a:t>These findings were consistent with the overall OPERA population</a:t>
            </a:r>
          </a:p>
          <a:p>
            <a:endParaRPr lang="en-GB" sz="1100" dirty="0" smtClean="0">
              <a:latin typeface="Imago" panose="020B05000600000200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0F614-32C1-462D-BC8A-648EE243328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954337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Imago" panose="020B0500060000020004"/>
              </a:rPr>
              <a:t>Take-away messages:</a:t>
            </a:r>
          </a:p>
          <a:p>
            <a:pPr marL="171450" indent="-171450">
              <a:buFont typeface="Arial" panose="020B0604020202020204" pitchFamily="34" charset="0"/>
              <a:buChar char="•"/>
            </a:pPr>
            <a:r>
              <a:rPr lang="en-GB" dirty="0" smtClean="0"/>
              <a:t>Through the 96-week treatment period in the early RMS subgroup</a:t>
            </a:r>
            <a:r>
              <a:rPr lang="en-GB" baseline="0" dirty="0" smtClean="0"/>
              <a:t> of OPERA I and OPERA II (pooled),</a:t>
            </a:r>
            <a:r>
              <a:rPr lang="en-GB" dirty="0" smtClean="0"/>
              <a:t> compared with IFN β-1a, ocrelizumab:</a:t>
            </a:r>
          </a:p>
          <a:p>
            <a:pPr marL="628650" lvl="1" indent="-171450">
              <a:buFont typeface="Courier New" panose="02070309020205020404" pitchFamily="49" charset="0"/>
              <a:buChar char="o"/>
            </a:pPr>
            <a:r>
              <a:rPr lang="en-GB" dirty="0" smtClean="0"/>
              <a:t>Reduced the rate of cortical grey matter volume loss from baseline to Week 96 by 33.7% (p&lt;0.001)</a:t>
            </a:r>
          </a:p>
          <a:p>
            <a:pPr marL="628650" lvl="1" indent="-171450">
              <a:buFont typeface="Courier New" panose="02070309020205020404" pitchFamily="49" charset="0"/>
              <a:buChar char="o"/>
            </a:pPr>
            <a:r>
              <a:rPr lang="en-GB" dirty="0" smtClean="0"/>
              <a:t>Reduced the rate of cortical grey matter volume loss from</a:t>
            </a:r>
            <a:r>
              <a:rPr lang="en-GB" baseline="0" dirty="0" smtClean="0"/>
              <a:t> </a:t>
            </a:r>
            <a:r>
              <a:rPr lang="en-GB" dirty="0" smtClean="0"/>
              <a:t>Week 24 to Week 96 by 26.3% (p=0.036)</a:t>
            </a:r>
          </a:p>
          <a:p>
            <a:pPr marL="171450" indent="-171450">
              <a:buFont typeface="Courier New" panose="02070309020205020404" pitchFamily="49" charset="0"/>
              <a:buChar char="o"/>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0F614-32C1-462D-BC8A-648EE243328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317399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553200"/>
          </a:xfrm>
          <a:prstGeom prst="rect">
            <a:avLst/>
          </a:prstGeom>
        </p:spPr>
      </p:pic>
      <p:sp>
        <p:nvSpPr>
          <p:cNvPr id="2" name="Title 1"/>
          <p:cNvSpPr>
            <a:spLocks noGrp="1"/>
          </p:cNvSpPr>
          <p:nvPr>
            <p:ph type="ctrTitle"/>
          </p:nvPr>
        </p:nvSpPr>
        <p:spPr>
          <a:xfrm>
            <a:off x="812800" y="2492398"/>
            <a:ext cx="10363200" cy="1470025"/>
          </a:xfrm>
        </p:spPr>
        <p:txBody>
          <a:bodyPr>
            <a:normAutofit/>
          </a:bodyPr>
          <a:lstStyle>
            <a:lvl1pPr algn="l">
              <a:defRPr sz="2800">
                <a:latin typeface="Imago" pitchFamily="2" charset="0"/>
                <a:ea typeface="Kozuka Gothic Pro B" pitchFamily="34" charset="-128"/>
              </a:defRPr>
            </a:lvl1pPr>
          </a:lstStyle>
          <a:p>
            <a:r>
              <a:rPr lang="en-GB" noProof="0" dirty="0"/>
              <a:t>Click to edit Master title style</a:t>
            </a:r>
          </a:p>
        </p:txBody>
      </p:sp>
      <p:sp>
        <p:nvSpPr>
          <p:cNvPr id="3" name="Subtitle 2"/>
          <p:cNvSpPr>
            <a:spLocks noGrp="1"/>
          </p:cNvSpPr>
          <p:nvPr>
            <p:ph type="subTitle" idx="1"/>
          </p:nvPr>
        </p:nvSpPr>
        <p:spPr>
          <a:xfrm>
            <a:off x="812800" y="4076700"/>
            <a:ext cx="8534400" cy="1752600"/>
          </a:xfrm>
        </p:spPr>
        <p:txBody>
          <a:bodyPr>
            <a:normAutofit/>
          </a:bodyPr>
          <a:lstStyle>
            <a:lvl1pPr marL="0" indent="0" algn="l">
              <a:buNone/>
              <a:defRPr sz="2000">
                <a:solidFill>
                  <a:schemeClr val="accent2">
                    <a:lumMod val="75000"/>
                  </a:schemeClr>
                </a:solidFill>
                <a:latin typeface="Imag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5" name="Slide Number Placeholder 4"/>
          <p:cNvSpPr>
            <a:spLocks noGrp="1"/>
          </p:cNvSpPr>
          <p:nvPr>
            <p:ph type="sldNum" sz="quarter" idx="10"/>
          </p:nvPr>
        </p:nvSpPr>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6" name="Rectangle 5"/>
          <p:cNvSpPr/>
          <p:nvPr userDrawn="1"/>
        </p:nvSpPr>
        <p:spPr>
          <a:xfrm>
            <a:off x="9025055" y="412597"/>
            <a:ext cx="2483004" cy="847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pic>
        <p:nvPicPr>
          <p:cNvPr id="7" name="Picture 6"/>
          <p:cNvPicPr>
            <a:picLocks noChangeAspect="1"/>
          </p:cNvPicPr>
          <p:nvPr userDrawn="1"/>
        </p:nvPicPr>
        <p:blipFill>
          <a:blip r:embed="rId3" cstate="print"/>
          <a:stretch>
            <a:fillRect/>
          </a:stretch>
        </p:blipFill>
        <p:spPr>
          <a:xfrm>
            <a:off x="9843101" y="43285"/>
            <a:ext cx="2348899" cy="1634017"/>
          </a:xfrm>
          <a:prstGeom prst="rect">
            <a:avLst/>
          </a:prstGeom>
        </p:spPr>
      </p:pic>
    </p:spTree>
    <p:extLst>
      <p:ext uri="{BB962C8B-B14F-4D97-AF65-F5344CB8AC3E}">
        <p14:creationId xmlns="" xmlns:p14="http://schemas.microsoft.com/office/powerpoint/2010/main" val="23235206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Imago" pitchFamily="2" charset="0"/>
              </a:defRPr>
            </a:lvl1pPr>
          </a:lstStyle>
          <a:p>
            <a:r>
              <a:rPr lang="en-GB" noProof="0" dirty="0"/>
              <a:t>Click to edit Master title style</a:t>
            </a:r>
          </a:p>
        </p:txBody>
      </p:sp>
      <p:sp>
        <p:nvSpPr>
          <p:cNvPr id="5" name="Slide Number Placeholder 4"/>
          <p:cNvSpPr>
            <a:spLocks noGrp="1"/>
          </p:cNvSpPr>
          <p:nvPr>
            <p:ph type="sldNum" sz="quarter" idx="12"/>
          </p:nvPr>
        </p:nvSpPr>
        <p:spPr>
          <a:xfrm>
            <a:off x="11582400" y="6553200"/>
            <a:ext cx="609600" cy="304800"/>
          </a:xfrm>
          <a:prstGeom prst="rect">
            <a:avLst/>
          </a:prstGeom>
        </p:spPr>
        <p:txBody>
          <a:bodyPr/>
          <a:lstStyle>
            <a:lvl1pPr>
              <a:defRPr>
                <a:latin typeface="Imago Book" panose="02000503060000020004" pitchFamily="50"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6"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1200">
                <a:latin typeface="Imago" pitchFamily="2" charset="0"/>
              </a:defRPr>
            </a:lvl1pPr>
            <a:lvl2pPr marL="463539" indent="0">
              <a:buNone/>
              <a:defRPr sz="1300"/>
            </a:lvl2pPr>
            <a:lvl3pPr marL="916494" indent="0">
              <a:buNone/>
              <a:defRPr sz="1200"/>
            </a:lvl3pPr>
            <a:lvl4pPr marL="1219170" indent="0">
              <a:buNone/>
              <a:defRPr sz="1100"/>
            </a:lvl4pPr>
            <a:lvl5pPr marL="1602276" indent="0">
              <a:buNone/>
              <a:defRPr sz="1100"/>
            </a:lvl5pPr>
          </a:lstStyle>
          <a:p>
            <a:pPr lvl="0"/>
            <a:r>
              <a:rPr lang="en-US" dirty="0"/>
              <a:t>Footnotes</a:t>
            </a:r>
          </a:p>
        </p:txBody>
      </p:sp>
      <p:sp>
        <p:nvSpPr>
          <p:cNvPr id="7"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1200">
                <a:latin typeface="Imago" pitchFamily="2" charset="0"/>
              </a:defRPr>
            </a:lvl1pPr>
            <a:lvl2pPr marL="463539" indent="0">
              <a:buNone/>
              <a:defRPr sz="1300"/>
            </a:lvl2pPr>
            <a:lvl3pPr marL="916494" indent="0">
              <a:buNone/>
              <a:defRPr sz="1200"/>
            </a:lvl3pPr>
            <a:lvl4pPr marL="1219170" indent="0">
              <a:buNone/>
              <a:defRPr sz="1100"/>
            </a:lvl4pPr>
            <a:lvl5pPr marL="1602276" indent="0">
              <a:buNone/>
              <a:defRPr sz="1100"/>
            </a:lvl5pPr>
          </a:lstStyle>
          <a:p>
            <a:pPr lvl="0"/>
            <a:r>
              <a:rPr lang="en-US" dirty="0"/>
              <a:t>References</a:t>
            </a:r>
          </a:p>
        </p:txBody>
      </p:sp>
    </p:spTree>
    <p:extLst>
      <p:ext uri="{BB962C8B-B14F-4D97-AF65-F5344CB8AC3E}">
        <p14:creationId xmlns="" xmlns:p14="http://schemas.microsoft.com/office/powerpoint/2010/main" val="34522222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Imago" pitchFamily="2" charset="0"/>
              </a:defRPr>
            </a:lvl1pPr>
          </a:lstStyle>
          <a:p>
            <a:r>
              <a:rPr lang="en-GB" noProof="0" dirty="0"/>
              <a:t>Click to edit Master title style</a:t>
            </a:r>
          </a:p>
        </p:txBody>
      </p:sp>
      <p:sp>
        <p:nvSpPr>
          <p:cNvPr id="5" name="Slide Number Placeholder 4"/>
          <p:cNvSpPr>
            <a:spLocks noGrp="1"/>
          </p:cNvSpPr>
          <p:nvPr>
            <p:ph type="sldNum" sz="quarter" idx="12"/>
          </p:nvPr>
        </p:nvSpPr>
        <p:spPr>
          <a:xfrm>
            <a:off x="11582400" y="6553200"/>
            <a:ext cx="609600" cy="304800"/>
          </a:xfrm>
          <a:prstGeom prst="rect">
            <a:avLst/>
          </a:prstGeom>
        </p:spPr>
        <p:txBody>
          <a:bodyPr/>
          <a:lstStyle>
            <a:lvl1pPr>
              <a:defRPr>
                <a:latin typeface="Imago Book" panose="02000503060000020004" pitchFamily="50"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6"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1200">
                <a:latin typeface="Imago" pitchFamily="2" charset="0"/>
              </a:defRPr>
            </a:lvl1pPr>
            <a:lvl2pPr marL="463539" indent="0">
              <a:buNone/>
              <a:defRPr sz="1300"/>
            </a:lvl2pPr>
            <a:lvl3pPr marL="916494" indent="0">
              <a:buNone/>
              <a:defRPr sz="1200"/>
            </a:lvl3pPr>
            <a:lvl4pPr marL="1219170" indent="0">
              <a:buNone/>
              <a:defRPr sz="1100"/>
            </a:lvl4pPr>
            <a:lvl5pPr marL="1602276" indent="0">
              <a:buNone/>
              <a:defRPr sz="1100"/>
            </a:lvl5pPr>
          </a:lstStyle>
          <a:p>
            <a:pPr lvl="0"/>
            <a:r>
              <a:rPr lang="en-US" dirty="0"/>
              <a:t>Footnotes</a:t>
            </a:r>
          </a:p>
        </p:txBody>
      </p:sp>
      <p:sp>
        <p:nvSpPr>
          <p:cNvPr id="7"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1200">
                <a:latin typeface="Imago" pitchFamily="2" charset="0"/>
              </a:defRPr>
            </a:lvl1pPr>
            <a:lvl2pPr marL="463539" indent="0">
              <a:buNone/>
              <a:defRPr sz="1300"/>
            </a:lvl2pPr>
            <a:lvl3pPr marL="916494" indent="0">
              <a:buNone/>
              <a:defRPr sz="1200"/>
            </a:lvl3pPr>
            <a:lvl4pPr marL="1219170" indent="0">
              <a:buNone/>
              <a:defRPr sz="1100"/>
            </a:lvl4pPr>
            <a:lvl5pPr marL="1602276" indent="0">
              <a:buNone/>
              <a:defRPr sz="1100"/>
            </a:lvl5pPr>
          </a:lstStyle>
          <a:p>
            <a:pPr lvl="0"/>
            <a:r>
              <a:rPr lang="en-US" dirty="0"/>
              <a:t>References</a:t>
            </a:r>
          </a:p>
        </p:txBody>
      </p:sp>
    </p:spTree>
    <p:extLst>
      <p:ext uri="{BB962C8B-B14F-4D97-AF65-F5344CB8AC3E}">
        <p14:creationId xmlns="" xmlns:p14="http://schemas.microsoft.com/office/powerpoint/2010/main" val="4394129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Imago" pitchFamily="2" charset="0"/>
              </a:defRPr>
            </a:lvl1pPr>
          </a:lstStyle>
          <a:p>
            <a:r>
              <a:rPr lang="en-GB" noProof="0" dirty="0"/>
              <a:t>Click to edit Master title style</a:t>
            </a:r>
          </a:p>
        </p:txBody>
      </p:sp>
      <p:sp>
        <p:nvSpPr>
          <p:cNvPr id="5" name="Slide Number Placeholder 4"/>
          <p:cNvSpPr>
            <a:spLocks noGrp="1"/>
          </p:cNvSpPr>
          <p:nvPr>
            <p:ph type="sldNum" sz="quarter" idx="12"/>
          </p:nvPr>
        </p:nvSpPr>
        <p:spPr>
          <a:xfrm>
            <a:off x="8737600" y="6356352"/>
            <a:ext cx="2844800" cy="365125"/>
          </a:xfrm>
          <a:prstGeom prst="rect">
            <a:avLst/>
          </a:prstGeom>
        </p:spPr>
        <p:txBody>
          <a:bodyPr lIns="91438" tIns="45719" rIns="91438" bIns="45719"/>
          <a:lstStyle>
            <a:lvl1pPr>
              <a:defRPr>
                <a:latin typeface="Imago Book" panose="02000503060000020004" pitchFamily="50"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6" name="Text Placeholder 7"/>
          <p:cNvSpPr>
            <a:spLocks noGrp="1"/>
          </p:cNvSpPr>
          <p:nvPr>
            <p:ph type="body" sz="quarter" idx="13" hasCustomPrompt="1"/>
          </p:nvPr>
        </p:nvSpPr>
        <p:spPr>
          <a:xfrm>
            <a:off x="609602" y="6324600"/>
            <a:ext cx="5339404" cy="344488"/>
          </a:xfrm>
        </p:spPr>
        <p:txBody>
          <a:bodyPr anchor="b">
            <a:noAutofit/>
          </a:bodyPr>
          <a:lstStyle>
            <a:lvl1pPr marL="0" indent="0">
              <a:buNone/>
              <a:defRPr sz="900">
                <a:latin typeface="Imago" pitchFamily="2" charset="0"/>
              </a:defRPr>
            </a:lvl1pPr>
            <a:lvl2pPr marL="347654" indent="0">
              <a:buNone/>
              <a:defRPr sz="1100"/>
            </a:lvl2pPr>
            <a:lvl3pPr marL="687371" indent="0">
              <a:buNone/>
              <a:defRPr sz="900"/>
            </a:lvl3pPr>
            <a:lvl4pPr marL="914377" indent="0">
              <a:buNone/>
              <a:defRPr sz="800"/>
            </a:lvl4pPr>
            <a:lvl5pPr marL="1201707" indent="0">
              <a:buNone/>
              <a:defRPr sz="800"/>
            </a:lvl5pPr>
          </a:lstStyle>
          <a:p>
            <a:pPr lvl="0"/>
            <a:r>
              <a:rPr lang="en-US" dirty="0"/>
              <a:t>Footnotes</a:t>
            </a:r>
          </a:p>
        </p:txBody>
      </p:sp>
      <p:sp>
        <p:nvSpPr>
          <p:cNvPr id="7" name="Text Placeholder 7"/>
          <p:cNvSpPr>
            <a:spLocks noGrp="1"/>
          </p:cNvSpPr>
          <p:nvPr>
            <p:ph type="body" sz="quarter" idx="14" hasCustomPrompt="1"/>
          </p:nvPr>
        </p:nvSpPr>
        <p:spPr>
          <a:xfrm>
            <a:off x="6260291" y="6324600"/>
            <a:ext cx="5322109" cy="344488"/>
          </a:xfrm>
        </p:spPr>
        <p:txBody>
          <a:bodyPr anchor="b">
            <a:noAutofit/>
          </a:bodyPr>
          <a:lstStyle>
            <a:lvl1pPr marL="0" indent="0" algn="r">
              <a:buNone/>
              <a:defRPr sz="900">
                <a:latin typeface="Imago" pitchFamily="2" charset="0"/>
              </a:defRPr>
            </a:lvl1pPr>
            <a:lvl2pPr marL="347654" indent="0">
              <a:buNone/>
              <a:defRPr sz="1100"/>
            </a:lvl2pPr>
            <a:lvl3pPr marL="687371" indent="0">
              <a:buNone/>
              <a:defRPr sz="900"/>
            </a:lvl3pPr>
            <a:lvl4pPr marL="914377" indent="0">
              <a:buNone/>
              <a:defRPr sz="800"/>
            </a:lvl4pPr>
            <a:lvl5pPr marL="1201707" indent="0">
              <a:buNone/>
              <a:defRPr sz="800"/>
            </a:lvl5pPr>
          </a:lstStyle>
          <a:p>
            <a:pPr lvl="0"/>
            <a:r>
              <a:rPr lang="en-US" dirty="0"/>
              <a:t>References</a:t>
            </a:r>
          </a:p>
        </p:txBody>
      </p:sp>
    </p:spTree>
    <p:extLst>
      <p:ext uri="{BB962C8B-B14F-4D97-AF65-F5344CB8AC3E}">
        <p14:creationId xmlns="" xmlns:p14="http://schemas.microsoft.com/office/powerpoint/2010/main" val="14446963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 Placeholder 6"/>
          <p:cNvSpPr>
            <a:spLocks noGrp="1"/>
          </p:cNvSpPr>
          <p:nvPr>
            <p:ph type="body" sz="quarter" idx="10" hasCustomPrompt="1"/>
          </p:nvPr>
        </p:nvSpPr>
        <p:spPr>
          <a:xfrm>
            <a:off x="609600" y="6093296"/>
            <a:ext cx="9014792" cy="463104"/>
          </a:xfrm>
        </p:spPr>
        <p:txBody>
          <a:bodyPr anchor="b" anchorCtr="0">
            <a:noAutofit/>
          </a:bodyPr>
          <a:lstStyle>
            <a:lvl1pPr marL="0" indent="0">
              <a:spcBef>
                <a:spcPts val="0"/>
              </a:spcBef>
              <a:spcAft>
                <a:spcPts val="300"/>
              </a:spcAft>
              <a:buNone/>
              <a:defRPr sz="900"/>
            </a:lvl1pPr>
            <a:lvl2pPr marL="255582" indent="0">
              <a:buNone/>
              <a:defRPr sz="1200"/>
            </a:lvl2pPr>
            <a:lvl3pPr marL="579424" indent="0">
              <a:buNone/>
              <a:defRPr sz="1200"/>
            </a:lvl3pPr>
            <a:lvl4pPr marL="868341" indent="0">
              <a:buNone/>
              <a:defRPr sz="1200"/>
            </a:lvl4pPr>
            <a:lvl5pPr marL="1104872" indent="0">
              <a:buNone/>
              <a:defRPr sz="1200"/>
            </a:lvl5pPr>
          </a:lstStyle>
          <a:p>
            <a:pPr lvl="0"/>
            <a:r>
              <a:rPr lang="en-US" dirty="0"/>
              <a:t>Footnotes &amp; References</a:t>
            </a:r>
            <a:endParaRPr lang="en-GB" dirty="0"/>
          </a:p>
        </p:txBody>
      </p:sp>
    </p:spTree>
    <p:extLst>
      <p:ext uri="{BB962C8B-B14F-4D97-AF65-F5344CB8AC3E}">
        <p14:creationId xmlns="" xmlns:p14="http://schemas.microsoft.com/office/powerpoint/2010/main" val="38342121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5"/>
          <p:cNvSpPr>
            <a:spLocks noGrp="1"/>
          </p:cNvSpPr>
          <p:nvPr>
            <p:ph type="ftr" sz="quarter" idx="3"/>
          </p:nvPr>
        </p:nvSpPr>
        <p:spPr>
          <a:xfrm>
            <a:off x="0" y="5984922"/>
            <a:ext cx="9271000" cy="365125"/>
          </a:xfrm>
          <a:prstGeom prst="rect">
            <a:avLst/>
          </a:prstGeom>
        </p:spPr>
        <p:txBody>
          <a:bodyPr vert="horz" lIns="731502" tIns="60958" rIns="121917" bIns="60958" rtlCol="0" anchor="b"/>
          <a:lstStyle>
            <a:lvl1pPr algn="l">
              <a:defRPr sz="11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 xmlns:p14="http://schemas.microsoft.com/office/powerpoint/2010/main" val="191245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5367" y="1412876"/>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2"/>
          </p:nvPr>
        </p:nvSpPr>
        <p:spPr/>
        <p:txBody>
          <a:bodyPr/>
          <a:lstStyle>
            <a:lvl1pPr>
              <a:defRPr>
                <a:latin typeface="Imago Book" panose="02000503060000020004" pitchFamily="50"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8"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Footnotes</a:t>
            </a:r>
          </a:p>
        </p:txBody>
      </p:sp>
      <p:sp>
        <p:nvSpPr>
          <p:cNvPr id="9"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References</a:t>
            </a:r>
          </a:p>
        </p:txBody>
      </p:sp>
    </p:spTree>
    <p:extLst>
      <p:ext uri="{BB962C8B-B14F-4D97-AF65-F5344CB8AC3E}">
        <p14:creationId xmlns="" xmlns:p14="http://schemas.microsoft.com/office/powerpoint/2010/main" val="21082080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5367" y="1412876"/>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GB" dirty="0">
              <a:solidFill>
                <a:prstClr val="white"/>
              </a:solidFill>
            </a:endParaRPr>
          </a:p>
        </p:txBody>
      </p:sp>
      <p:sp>
        <p:nvSpPr>
          <p:cNvPr id="8"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GB" noProof="0" dirty="0" smtClean="0"/>
              <a:t>Footnotes</a:t>
            </a:r>
          </a:p>
        </p:txBody>
      </p:sp>
      <p:sp>
        <p:nvSpPr>
          <p:cNvPr id="9"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GB" noProof="0" dirty="0" smtClean="0"/>
              <a:t>References</a:t>
            </a:r>
          </a:p>
        </p:txBody>
      </p:sp>
    </p:spTree>
    <p:extLst>
      <p:ext uri="{BB962C8B-B14F-4D97-AF65-F5344CB8AC3E}">
        <p14:creationId xmlns="" xmlns:p14="http://schemas.microsoft.com/office/powerpoint/2010/main" val="3130318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sr-Latn-B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7" name="Date Placeholder 6"/>
          <p:cNvSpPr>
            <a:spLocks noGrp="1"/>
          </p:cNvSpPr>
          <p:nvPr>
            <p:ph type="dt" sz="half" idx="10"/>
          </p:nvPr>
        </p:nvSpPr>
        <p:spPr/>
        <p:txBody>
          <a:bodyPr/>
          <a:lstStyle/>
          <a:p>
            <a:fld id="{59896B13-07F3-4736-AA99-B7E02207EC88}" type="datetimeFigureOut">
              <a:rPr lang="en-US" smtClean="0"/>
              <a:pPr/>
              <a:t>28.09.2019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7E080-74BA-410F-963D-E69244F61429}" type="slidenum">
              <a:rPr lang="en-US" smtClean="0"/>
              <a:pPr/>
              <a:t>‹#›</a:t>
            </a:fld>
            <a:endParaRPr lang="en-US"/>
          </a:p>
        </p:txBody>
      </p:sp>
    </p:spTree>
    <p:extLst>
      <p:ext uri="{BB962C8B-B14F-4D97-AF65-F5344CB8AC3E}">
        <p14:creationId xmlns="" xmlns:p14="http://schemas.microsoft.com/office/powerpoint/2010/main" val="29360685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5367" y="1412876"/>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GB" dirty="0">
              <a:solidFill>
                <a:prstClr val="white"/>
              </a:solidFill>
            </a:endParaRPr>
          </a:p>
        </p:txBody>
      </p:sp>
      <p:sp>
        <p:nvSpPr>
          <p:cNvPr id="8"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GB" noProof="0" dirty="0" smtClean="0"/>
              <a:t>Footnotes</a:t>
            </a:r>
          </a:p>
        </p:txBody>
      </p:sp>
      <p:sp>
        <p:nvSpPr>
          <p:cNvPr id="9"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GB" noProof="0" dirty="0" smtClean="0"/>
              <a:t>References</a:t>
            </a:r>
          </a:p>
        </p:txBody>
      </p:sp>
    </p:spTree>
    <p:extLst>
      <p:ext uri="{BB962C8B-B14F-4D97-AF65-F5344CB8AC3E}">
        <p14:creationId xmlns="" xmlns:p14="http://schemas.microsoft.com/office/powerpoint/2010/main" val="40284257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5367" y="1412876"/>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GB" dirty="0">
              <a:solidFill>
                <a:prstClr val="white"/>
              </a:solidFill>
            </a:endParaRPr>
          </a:p>
        </p:txBody>
      </p:sp>
      <p:sp>
        <p:nvSpPr>
          <p:cNvPr id="8"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GB" noProof="0" dirty="0" smtClean="0"/>
              <a:t>Footnotes</a:t>
            </a:r>
          </a:p>
        </p:txBody>
      </p:sp>
      <p:sp>
        <p:nvSpPr>
          <p:cNvPr id="9"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GB" noProof="0" dirty="0" smtClean="0"/>
              <a:t>References</a:t>
            </a:r>
          </a:p>
        </p:txBody>
      </p:sp>
    </p:spTree>
    <p:extLst>
      <p:ext uri="{BB962C8B-B14F-4D97-AF65-F5344CB8AC3E}">
        <p14:creationId xmlns="" xmlns:p14="http://schemas.microsoft.com/office/powerpoint/2010/main" val="24661304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Slide Number Placeholder 4"/>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6"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Footnotes</a:t>
            </a:r>
          </a:p>
        </p:txBody>
      </p:sp>
      <p:sp>
        <p:nvSpPr>
          <p:cNvPr id="7"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References</a:t>
            </a:r>
          </a:p>
        </p:txBody>
      </p:sp>
      <p:pic>
        <p:nvPicPr>
          <p:cNvPr id="8" name="Picture 7"/>
          <p:cNvPicPr>
            <a:picLocks noChangeAspect="1"/>
          </p:cNvPicPr>
          <p:nvPr userDrawn="1"/>
        </p:nvPicPr>
        <p:blipFill>
          <a:blip r:embed="rId2" cstate="print"/>
          <a:stretch>
            <a:fillRect/>
          </a:stretch>
        </p:blipFill>
        <p:spPr>
          <a:xfrm>
            <a:off x="9843101" y="43285"/>
            <a:ext cx="2348899" cy="1634017"/>
          </a:xfrm>
          <a:prstGeom prst="rect">
            <a:avLst/>
          </a:prstGeom>
        </p:spPr>
      </p:pic>
    </p:spTree>
    <p:extLst>
      <p:ext uri="{BB962C8B-B14F-4D97-AF65-F5344CB8AC3E}">
        <p14:creationId xmlns="" xmlns:p14="http://schemas.microsoft.com/office/powerpoint/2010/main" val="72282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with blue line)">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29495" y="1352027"/>
            <a:ext cx="11138876" cy="4681007"/>
          </a:xfrm>
        </p:spPr>
        <p:txBody>
          <a:bodyPr/>
          <a:lstStyle>
            <a:lvl1pPr marL="239178" indent="-239178">
              <a:buClr>
                <a:schemeClr val="accent6"/>
              </a:buClr>
              <a:defRPr sz="2400"/>
            </a:lvl1pPr>
            <a:lvl2pPr marL="497405" indent="-239178">
              <a:buClr>
                <a:schemeClr val="accent6"/>
              </a:buClr>
              <a:defRPr sz="2000"/>
            </a:lvl2pPr>
            <a:lvl3pPr marL="721766" indent="-218012">
              <a:buClr>
                <a:schemeClr val="accent6"/>
              </a:buClr>
              <a:defRPr sz="1600"/>
            </a:lvl3pPr>
            <a:lvl4pPr marL="967293" indent="-256111">
              <a:buClr>
                <a:schemeClr val="accent6"/>
              </a:buClr>
              <a:defRPr sz="1333"/>
            </a:lvl4pPr>
            <a:lvl5pPr marL="1155671" indent="-194728">
              <a:buClr>
                <a:schemeClr val="accent6"/>
              </a:buClr>
              <a:defRPr sz="1333"/>
            </a:lvl5pPr>
          </a:lstStyle>
          <a:p>
            <a:pPr lvl="0"/>
            <a:r>
              <a:rPr lang="en-GB" noProof="0" dirty="0"/>
              <a:t>Click to edit Master text styles</a:t>
            </a:r>
          </a:p>
          <a:p>
            <a:pPr lvl="1"/>
            <a:r>
              <a:rPr lang="en-GB" noProof="0" dirty="0"/>
              <a:t>Second level</a:t>
            </a:r>
          </a:p>
        </p:txBody>
      </p:sp>
      <p:sp>
        <p:nvSpPr>
          <p:cNvPr id="10" name="Text Placeholder 47"/>
          <p:cNvSpPr>
            <a:spLocks noGrp="1"/>
          </p:cNvSpPr>
          <p:nvPr>
            <p:ph type="body" sz="quarter" idx="12" hasCustomPrompt="1"/>
          </p:nvPr>
        </p:nvSpPr>
        <p:spPr>
          <a:xfrm>
            <a:off x="530225" y="6373813"/>
            <a:ext cx="4978400" cy="304800"/>
          </a:xfrm>
        </p:spPr>
        <p:txBody>
          <a:bodyPr anchor="b"/>
          <a:lstStyle>
            <a:lvl1pPr marL="0" indent="0">
              <a:buNone/>
              <a:defRPr sz="900"/>
            </a:lvl1pPr>
          </a:lstStyle>
          <a:p>
            <a:pPr lvl="0"/>
            <a:r>
              <a:rPr lang="en-US" dirty="0"/>
              <a:t>Footnotes</a:t>
            </a:r>
            <a:endParaRPr lang="en-GB" dirty="0"/>
          </a:p>
        </p:txBody>
      </p:sp>
      <p:sp>
        <p:nvSpPr>
          <p:cNvPr id="11" name="Text Placeholder 47"/>
          <p:cNvSpPr>
            <a:spLocks noGrp="1"/>
          </p:cNvSpPr>
          <p:nvPr>
            <p:ph type="body" sz="quarter" idx="13" hasCustomPrompt="1"/>
          </p:nvPr>
        </p:nvSpPr>
        <p:spPr>
          <a:xfrm>
            <a:off x="6689971" y="6373813"/>
            <a:ext cx="4978400" cy="304800"/>
          </a:xfrm>
        </p:spPr>
        <p:txBody>
          <a:bodyPr anchor="b"/>
          <a:lstStyle>
            <a:lvl1pPr marL="0" indent="0" algn="r">
              <a:buNone/>
              <a:defRPr sz="900"/>
            </a:lvl1pPr>
          </a:lstStyle>
          <a:p>
            <a:pPr lvl="0"/>
            <a:r>
              <a:rPr lang="en-US" dirty="0"/>
              <a:t>References</a:t>
            </a:r>
            <a:endParaRPr lang="en-GB" dirty="0"/>
          </a:p>
        </p:txBody>
      </p:sp>
      <p:sp>
        <p:nvSpPr>
          <p:cNvPr id="9" name="Title 1"/>
          <p:cNvSpPr>
            <a:spLocks noGrp="1"/>
          </p:cNvSpPr>
          <p:nvPr>
            <p:ph type="title"/>
          </p:nvPr>
        </p:nvSpPr>
        <p:spPr>
          <a:xfrm>
            <a:off x="529495" y="117753"/>
            <a:ext cx="10152432" cy="816968"/>
          </a:xfrm>
        </p:spPr>
        <p:txBody>
          <a:bodyPr anchor="b"/>
          <a:lstStyle>
            <a:lvl1pPr>
              <a:defRPr>
                <a:solidFill>
                  <a:schemeClr val="bg1"/>
                </a:solidFill>
              </a:defRPr>
            </a:lvl1pPr>
          </a:lstStyle>
          <a:p>
            <a:r>
              <a:rPr lang="en-GB" noProof="0" dirty="0"/>
              <a:t>Click to edit Master title style</a:t>
            </a:r>
          </a:p>
        </p:txBody>
      </p:sp>
    </p:spTree>
    <p:custDataLst>
      <p:tags r:id="rId1"/>
    </p:custDataLst>
    <p:extLst>
      <p:ext uri="{BB962C8B-B14F-4D97-AF65-F5344CB8AC3E}">
        <p14:creationId xmlns="" xmlns:p14="http://schemas.microsoft.com/office/powerpoint/2010/main" val="15823061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0227" y="99952"/>
            <a:ext cx="10367624" cy="816000"/>
          </a:xfrm>
        </p:spPr>
        <p:txBody>
          <a:bodyPr anchor="b"/>
          <a:lstStyle>
            <a:lvl1pPr>
              <a:defRPr>
                <a:solidFill>
                  <a:schemeClr val="bg1"/>
                </a:solidFill>
              </a:defRPr>
            </a:lvl1pPr>
          </a:lstStyle>
          <a:p>
            <a:r>
              <a:rPr lang="en-GB" noProof="0" dirty="0"/>
              <a:t>Click to edit Master title style</a:t>
            </a:r>
          </a:p>
        </p:txBody>
      </p:sp>
      <p:sp>
        <p:nvSpPr>
          <p:cNvPr id="48" name="Text Placeholder 47"/>
          <p:cNvSpPr>
            <a:spLocks noGrp="1"/>
          </p:cNvSpPr>
          <p:nvPr>
            <p:ph type="body" sz="quarter" idx="12" hasCustomPrompt="1"/>
          </p:nvPr>
        </p:nvSpPr>
        <p:spPr>
          <a:xfrm>
            <a:off x="530225" y="6373813"/>
            <a:ext cx="4978400" cy="304800"/>
          </a:xfrm>
        </p:spPr>
        <p:txBody>
          <a:bodyPr anchor="b"/>
          <a:lstStyle>
            <a:lvl1pPr marL="0" indent="0">
              <a:buNone/>
              <a:defRPr sz="900"/>
            </a:lvl1pPr>
          </a:lstStyle>
          <a:p>
            <a:pPr lvl="0"/>
            <a:r>
              <a:rPr lang="en-US" dirty="0"/>
              <a:t>Footnotes</a:t>
            </a:r>
            <a:endParaRPr lang="en-GB" dirty="0"/>
          </a:p>
        </p:txBody>
      </p:sp>
      <p:sp>
        <p:nvSpPr>
          <p:cNvPr id="49" name="Text Placeholder 47"/>
          <p:cNvSpPr>
            <a:spLocks noGrp="1"/>
          </p:cNvSpPr>
          <p:nvPr>
            <p:ph type="body" sz="quarter" idx="13" hasCustomPrompt="1"/>
          </p:nvPr>
        </p:nvSpPr>
        <p:spPr>
          <a:xfrm>
            <a:off x="6689971" y="6373813"/>
            <a:ext cx="4978400" cy="304800"/>
          </a:xfrm>
        </p:spPr>
        <p:txBody>
          <a:bodyPr anchor="b"/>
          <a:lstStyle>
            <a:lvl1pPr marL="0" indent="0" algn="r">
              <a:buNone/>
              <a:defRPr sz="900"/>
            </a:lvl1pPr>
          </a:lstStyle>
          <a:p>
            <a:pPr lvl="0"/>
            <a:r>
              <a:rPr lang="en-US" dirty="0"/>
              <a:t>References</a:t>
            </a:r>
            <a:endParaRPr lang="en-GB" dirty="0"/>
          </a:p>
        </p:txBody>
      </p:sp>
    </p:spTree>
    <p:custDataLst>
      <p:tags r:id="rId1"/>
    </p:custDataLst>
    <p:extLst>
      <p:ext uri="{BB962C8B-B14F-4D97-AF65-F5344CB8AC3E}">
        <p14:creationId xmlns="" xmlns:p14="http://schemas.microsoft.com/office/powerpoint/2010/main" val="170545143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553200"/>
          </a:xfrm>
          <a:prstGeom prst="rect">
            <a:avLst/>
          </a:prstGeom>
        </p:spPr>
      </p:pic>
      <p:sp>
        <p:nvSpPr>
          <p:cNvPr id="2" name="Title 1"/>
          <p:cNvSpPr>
            <a:spLocks noGrp="1"/>
          </p:cNvSpPr>
          <p:nvPr>
            <p:ph type="ctrTitle"/>
          </p:nvPr>
        </p:nvSpPr>
        <p:spPr>
          <a:xfrm>
            <a:off x="812800" y="2492398"/>
            <a:ext cx="10363200" cy="1470025"/>
          </a:xfrm>
        </p:spPr>
        <p:txBody>
          <a:bodyPr>
            <a:normAutofit/>
          </a:bodyPr>
          <a:lstStyle>
            <a:lvl1pPr algn="l">
              <a:defRPr sz="2800">
                <a:latin typeface="Imago" pitchFamily="2" charset="0"/>
                <a:ea typeface="Kozuka Gothic Pro B" pitchFamily="34" charset="-128"/>
              </a:defRPr>
            </a:lvl1pPr>
          </a:lstStyle>
          <a:p>
            <a:r>
              <a:rPr lang="en-GB" noProof="0" dirty="0"/>
              <a:t>Click to edit Master title style</a:t>
            </a:r>
          </a:p>
        </p:txBody>
      </p:sp>
      <p:sp>
        <p:nvSpPr>
          <p:cNvPr id="3" name="Subtitle 2"/>
          <p:cNvSpPr>
            <a:spLocks noGrp="1"/>
          </p:cNvSpPr>
          <p:nvPr>
            <p:ph type="subTitle" idx="1"/>
          </p:nvPr>
        </p:nvSpPr>
        <p:spPr>
          <a:xfrm>
            <a:off x="812800" y="4076700"/>
            <a:ext cx="8534400" cy="1752600"/>
          </a:xfrm>
        </p:spPr>
        <p:txBody>
          <a:bodyPr>
            <a:normAutofit/>
          </a:bodyPr>
          <a:lstStyle>
            <a:lvl1pPr marL="0" indent="0" algn="l">
              <a:buNone/>
              <a:defRPr sz="2000">
                <a:solidFill>
                  <a:schemeClr val="accent2">
                    <a:lumMod val="75000"/>
                  </a:schemeClr>
                </a:solidFill>
                <a:latin typeface="Imag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5" name="Slide Number Placeholder 4"/>
          <p:cNvSpPr>
            <a:spLocks noGrp="1"/>
          </p:cNvSpPr>
          <p:nvPr>
            <p:ph type="sldNum" sz="quarter" idx="10"/>
          </p:nvPr>
        </p:nvSpPr>
        <p:spPr>
          <a:xfrm>
            <a:off x="11582400" y="6537158"/>
            <a:ext cx="609600" cy="304800"/>
          </a:xfrm>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6" name="Rectangle 5"/>
          <p:cNvSpPr/>
          <p:nvPr userDrawn="1"/>
        </p:nvSpPr>
        <p:spPr>
          <a:xfrm>
            <a:off x="9025055" y="412597"/>
            <a:ext cx="2483004" cy="847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Tree>
    <p:extLst>
      <p:ext uri="{BB962C8B-B14F-4D97-AF65-F5344CB8AC3E}">
        <p14:creationId xmlns="" xmlns:p14="http://schemas.microsoft.com/office/powerpoint/2010/main" val="21709115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2244" y="1367"/>
            <a:ext cx="12192000" cy="6858000"/>
          </a:xfrm>
          <a:prstGeom prst="rect">
            <a:avLst/>
          </a:prstGeom>
        </p:spPr>
      </p:pic>
      <p:sp>
        <p:nvSpPr>
          <p:cNvPr id="2" name="Title 1"/>
          <p:cNvSpPr>
            <a:spLocks noGrp="1"/>
          </p:cNvSpPr>
          <p:nvPr>
            <p:ph type="title" hasCustomPrompt="1"/>
          </p:nvPr>
        </p:nvSpPr>
        <p:spPr>
          <a:xfrm>
            <a:off x="609600" y="2700361"/>
            <a:ext cx="8778240" cy="1362075"/>
          </a:xfrm>
        </p:spPr>
        <p:txBody>
          <a:bodyPr anchor="b">
            <a:normAutofit/>
          </a:bodyPr>
          <a:lstStyle>
            <a:lvl1pPr algn="l">
              <a:defRPr sz="2800" b="1" cap="none">
                <a:solidFill>
                  <a:schemeClr val="accent2">
                    <a:lumMod val="75000"/>
                  </a:schemeClr>
                </a:solidFill>
              </a:defRPr>
            </a:lvl1pPr>
          </a:lstStyle>
          <a:p>
            <a:r>
              <a:rPr lang="en-GB" noProof="0" dirty="0"/>
              <a:t>Click to edit master title style</a:t>
            </a:r>
          </a:p>
        </p:txBody>
      </p:sp>
      <p:sp>
        <p:nvSpPr>
          <p:cNvPr id="3" name="Text Placeholder 2"/>
          <p:cNvSpPr>
            <a:spLocks noGrp="1"/>
          </p:cNvSpPr>
          <p:nvPr>
            <p:ph type="body" idx="1"/>
          </p:nvPr>
        </p:nvSpPr>
        <p:spPr>
          <a:xfrm>
            <a:off x="609600" y="4291036"/>
            <a:ext cx="8778240" cy="1500187"/>
          </a:xfrm>
        </p:spPr>
        <p:txBody>
          <a:bodyPr anchor="t">
            <a:normAutofit/>
          </a:bodyPr>
          <a:lstStyle>
            <a:lvl1pPr marL="0" indent="0">
              <a:buNone/>
              <a:defRPr sz="1600">
                <a:solidFill>
                  <a:schemeClr val="accent2">
                    <a:lumMod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Click to edit Master text styles</a:t>
            </a:r>
          </a:p>
        </p:txBody>
      </p:sp>
      <p:sp>
        <p:nvSpPr>
          <p:cNvPr id="6" name="Slide Number Placeholder 5"/>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7" name="Rectangle 6"/>
          <p:cNvSpPr/>
          <p:nvPr userDrawn="1"/>
        </p:nvSpPr>
        <p:spPr>
          <a:xfrm>
            <a:off x="9668934" y="369493"/>
            <a:ext cx="174411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Tree>
    <p:extLst>
      <p:ext uri="{BB962C8B-B14F-4D97-AF65-F5344CB8AC3E}">
        <p14:creationId xmlns="" xmlns:p14="http://schemas.microsoft.com/office/powerpoint/2010/main" val="2470335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5367" y="1412876"/>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8"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Footnotes</a:t>
            </a:r>
          </a:p>
        </p:txBody>
      </p:sp>
      <p:sp>
        <p:nvSpPr>
          <p:cNvPr id="9"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References</a:t>
            </a:r>
          </a:p>
        </p:txBody>
      </p:sp>
    </p:spTree>
    <p:extLst>
      <p:ext uri="{BB962C8B-B14F-4D97-AF65-F5344CB8AC3E}">
        <p14:creationId xmlns="" xmlns:p14="http://schemas.microsoft.com/office/powerpoint/2010/main" val="9394960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Slide Number Placeholder 4"/>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6"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Footnotes</a:t>
            </a:r>
          </a:p>
        </p:txBody>
      </p:sp>
      <p:sp>
        <p:nvSpPr>
          <p:cNvPr id="7"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References</a:t>
            </a:r>
          </a:p>
        </p:txBody>
      </p:sp>
    </p:spTree>
    <p:extLst>
      <p:ext uri="{BB962C8B-B14F-4D97-AF65-F5344CB8AC3E}">
        <p14:creationId xmlns="" xmlns:p14="http://schemas.microsoft.com/office/powerpoint/2010/main" val="31564582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553200"/>
          </a:xfrm>
          <a:prstGeom prst="rect">
            <a:avLst/>
          </a:prstGeom>
        </p:spPr>
      </p:pic>
      <p:sp>
        <p:nvSpPr>
          <p:cNvPr id="2" name="Title 1"/>
          <p:cNvSpPr>
            <a:spLocks noGrp="1"/>
          </p:cNvSpPr>
          <p:nvPr>
            <p:ph type="ctrTitle"/>
          </p:nvPr>
        </p:nvSpPr>
        <p:spPr>
          <a:xfrm>
            <a:off x="812800" y="2492402"/>
            <a:ext cx="10363200" cy="1470025"/>
          </a:xfrm>
        </p:spPr>
        <p:txBody>
          <a:bodyPr>
            <a:normAutofit/>
          </a:bodyPr>
          <a:lstStyle>
            <a:lvl1pPr algn="l">
              <a:defRPr sz="2800">
                <a:solidFill>
                  <a:srgbClr val="002060"/>
                </a:solidFill>
                <a:latin typeface="Imago" pitchFamily="2" charset="0"/>
                <a:ea typeface="Kozuka Gothic Pro B" pitchFamily="34" charset="-128"/>
              </a:defRPr>
            </a:lvl1pPr>
          </a:lstStyle>
          <a:p>
            <a:r>
              <a:rPr lang="en-GB" noProof="0" dirty="0"/>
              <a:t>Click to edit Master title style</a:t>
            </a:r>
          </a:p>
        </p:txBody>
      </p:sp>
      <p:sp>
        <p:nvSpPr>
          <p:cNvPr id="3" name="Subtitle 2"/>
          <p:cNvSpPr>
            <a:spLocks noGrp="1"/>
          </p:cNvSpPr>
          <p:nvPr>
            <p:ph type="subTitle" idx="1"/>
          </p:nvPr>
        </p:nvSpPr>
        <p:spPr>
          <a:xfrm>
            <a:off x="2000435" y="4076700"/>
            <a:ext cx="7346765" cy="1752600"/>
          </a:xfrm>
        </p:spPr>
        <p:txBody>
          <a:bodyPr>
            <a:normAutofit/>
          </a:bodyPr>
          <a:lstStyle>
            <a:lvl1pPr marL="0" indent="0" algn="l">
              <a:buNone/>
              <a:defRPr sz="1500">
                <a:solidFill>
                  <a:schemeClr val="accent2">
                    <a:lumMod val="75000"/>
                  </a:schemeClr>
                </a:solidFill>
                <a:latin typeface="Minion" pitchFamily="2"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noProof="0" dirty="0"/>
              <a:t>Click to edit Master subtitle style</a:t>
            </a:r>
          </a:p>
        </p:txBody>
      </p:sp>
      <p:sp>
        <p:nvSpPr>
          <p:cNvPr id="6" name="Rectangle 5"/>
          <p:cNvSpPr/>
          <p:nvPr userDrawn="1"/>
        </p:nvSpPr>
        <p:spPr>
          <a:xfrm>
            <a:off x="9025055" y="412601"/>
            <a:ext cx="2483004" cy="847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013" dirty="0">
              <a:solidFill>
                <a:prstClr val="white"/>
              </a:solidFill>
            </a:endParaRPr>
          </a:p>
        </p:txBody>
      </p:sp>
    </p:spTree>
    <p:extLst>
      <p:ext uri="{BB962C8B-B14F-4D97-AF65-F5344CB8AC3E}">
        <p14:creationId xmlns="" xmlns:p14="http://schemas.microsoft.com/office/powerpoint/2010/main" val="11638339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967" y="260350"/>
            <a:ext cx="11146367" cy="792162"/>
          </a:xfrm>
        </p:spPr>
        <p:txBody>
          <a:bodyPr/>
          <a:lstStyle>
            <a:lvl1pPr>
              <a:defRPr sz="2500"/>
            </a:lvl1pPr>
          </a:lstStyle>
          <a:p>
            <a:r>
              <a:rPr lang="en-GB" noProof="0" dirty="0"/>
              <a:t>Click to edit Master title style</a:t>
            </a:r>
          </a:p>
        </p:txBody>
      </p:sp>
      <p:sp>
        <p:nvSpPr>
          <p:cNvPr id="3" name="Content Placeholder 2"/>
          <p:cNvSpPr>
            <a:spLocks noGrp="1"/>
          </p:cNvSpPr>
          <p:nvPr>
            <p:ph idx="1"/>
          </p:nvPr>
        </p:nvSpPr>
        <p:spPr>
          <a:xfrm>
            <a:off x="452967" y="1412878"/>
            <a:ext cx="111456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52967" y="6544438"/>
            <a:ext cx="566822" cy="124650"/>
          </a:xfrm>
        </p:spPr>
        <p:txBody>
          <a:bodyPr wrap="none" tIns="0" rIns="0" bIns="0" anchor="b">
            <a:spAutoFit/>
          </a:bodyPr>
          <a:lstStyle>
            <a:lvl1pPr marL="0" indent="0">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Footnotes</a:t>
            </a:r>
          </a:p>
        </p:txBody>
      </p:sp>
      <p:sp>
        <p:nvSpPr>
          <p:cNvPr id="9" name="Text Placeholder 7"/>
          <p:cNvSpPr>
            <a:spLocks noGrp="1"/>
          </p:cNvSpPr>
          <p:nvPr>
            <p:ph type="body" sz="quarter" idx="14" hasCustomPrompt="1"/>
          </p:nvPr>
        </p:nvSpPr>
        <p:spPr>
          <a:xfrm>
            <a:off x="10949857" y="6544438"/>
            <a:ext cx="632544" cy="124650"/>
          </a:xfrm>
        </p:spPr>
        <p:txBody>
          <a:bodyPr wrap="none" tIns="0" rIns="0" bIns="0" anchor="b">
            <a:spAutoFit/>
          </a:bodyPr>
          <a:lstStyle>
            <a:lvl1pPr marL="0" indent="0" algn="r">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References</a:t>
            </a:r>
          </a:p>
        </p:txBody>
      </p:sp>
    </p:spTree>
    <p:extLst>
      <p:ext uri="{BB962C8B-B14F-4D97-AF65-F5344CB8AC3E}">
        <p14:creationId xmlns="" xmlns:p14="http://schemas.microsoft.com/office/powerpoint/2010/main" val="1016218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2967" y="260350"/>
            <a:ext cx="11146367" cy="792162"/>
          </a:xfrm>
        </p:spPr>
        <p:txBody>
          <a:bodyPr/>
          <a:lstStyle/>
          <a:p>
            <a:r>
              <a:rPr lang="en-GB" noProof="0" dirty="0"/>
              <a:t>Click to edit Master title style</a:t>
            </a:r>
          </a:p>
        </p:txBody>
      </p:sp>
      <p:sp>
        <p:nvSpPr>
          <p:cNvPr id="3" name="Content Placeholder 2"/>
          <p:cNvSpPr>
            <a:spLocks noGrp="1"/>
          </p:cNvSpPr>
          <p:nvPr>
            <p:ph sz="half" idx="1"/>
          </p:nvPr>
        </p:nvSpPr>
        <p:spPr>
          <a:xfrm>
            <a:off x="452967" y="1412876"/>
            <a:ext cx="5384800" cy="4787900"/>
          </a:xfrm>
        </p:spPr>
        <p:txBody>
          <a:bodyPr>
            <a:normAutofit/>
          </a:bodyPr>
          <a:lstStyle>
            <a:lvl1pPr>
              <a:defRPr sz="2000">
                <a:latin typeface="Imago"/>
              </a:defRPr>
            </a:lvl1pPr>
            <a:lvl2pPr>
              <a:defRPr sz="1800">
                <a:latin typeface="Imago"/>
              </a:defRPr>
            </a:lvl2pPr>
            <a:lvl3pPr>
              <a:defRPr sz="1600">
                <a:latin typeface="Imago"/>
              </a:defRPr>
            </a:lvl3pPr>
            <a:lvl4pPr>
              <a:defRPr sz="1400">
                <a:latin typeface="Imago"/>
              </a:defRPr>
            </a:lvl4pPr>
            <a:lvl5pPr>
              <a:defRPr sz="1400">
                <a:latin typeface="Imago"/>
              </a:defRPr>
            </a:lvl5pPr>
            <a:lvl6pPr>
              <a:defRPr sz="1013"/>
            </a:lvl6pPr>
            <a:lvl7pPr>
              <a:defRPr sz="1013"/>
            </a:lvl7pPr>
            <a:lvl8pPr>
              <a:defRPr sz="1013"/>
            </a:lvl8pPr>
            <a:lvl9pPr>
              <a:defRPr sz="1013"/>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197600" y="1412876"/>
            <a:ext cx="5384800" cy="4787900"/>
          </a:xfrm>
        </p:spPr>
        <p:txBody>
          <a:bodyPr>
            <a:normAutofit/>
          </a:bodyPr>
          <a:lstStyle>
            <a:lvl1pPr>
              <a:defRPr sz="2000">
                <a:latin typeface="Imago"/>
              </a:defRPr>
            </a:lvl1pPr>
            <a:lvl2pPr>
              <a:defRPr sz="1800">
                <a:latin typeface="Imago"/>
              </a:defRPr>
            </a:lvl2pPr>
            <a:lvl3pPr>
              <a:defRPr sz="1600">
                <a:latin typeface="Imago"/>
              </a:defRPr>
            </a:lvl3pPr>
            <a:lvl4pPr>
              <a:defRPr sz="1400">
                <a:latin typeface="Imago"/>
              </a:defRPr>
            </a:lvl4pPr>
            <a:lvl5pPr>
              <a:defRPr sz="1400">
                <a:latin typeface="Imago"/>
              </a:defRPr>
            </a:lvl5pPr>
            <a:lvl6pPr>
              <a:defRPr sz="1013"/>
            </a:lvl6pPr>
            <a:lvl7pPr>
              <a:defRPr sz="1013"/>
            </a:lvl7pPr>
            <a:lvl8pPr>
              <a:defRPr sz="1013"/>
            </a:lvl8pPr>
            <a:lvl9pPr>
              <a:defRPr sz="1013"/>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Rectangle 5"/>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013" dirty="0">
              <a:solidFill>
                <a:prstClr val="white"/>
              </a:solidFill>
            </a:endParaRPr>
          </a:p>
        </p:txBody>
      </p:sp>
      <p:sp>
        <p:nvSpPr>
          <p:cNvPr id="10" name="Text Placeholder 7">
            <a:extLst>
              <a:ext uri="{FF2B5EF4-FFF2-40B4-BE49-F238E27FC236}">
                <a16:creationId xmlns="" xmlns:a16="http://schemas.microsoft.com/office/drawing/2014/main" id="{940A5841-1511-495B-942D-6E2066306DD8}"/>
              </a:ext>
            </a:extLst>
          </p:cNvPr>
          <p:cNvSpPr>
            <a:spLocks noGrp="1"/>
          </p:cNvSpPr>
          <p:nvPr>
            <p:ph type="body" sz="quarter" idx="13" hasCustomPrompt="1"/>
          </p:nvPr>
        </p:nvSpPr>
        <p:spPr>
          <a:xfrm>
            <a:off x="452967" y="6544438"/>
            <a:ext cx="566822" cy="124650"/>
          </a:xfrm>
        </p:spPr>
        <p:txBody>
          <a:bodyPr wrap="none" tIns="0" rIns="0" bIns="0" anchor="b">
            <a:spAutoFit/>
          </a:bodyPr>
          <a:lstStyle>
            <a:lvl1pPr marL="0" indent="0">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Footnotes</a:t>
            </a:r>
          </a:p>
        </p:txBody>
      </p:sp>
      <p:sp>
        <p:nvSpPr>
          <p:cNvPr id="11" name="Text Placeholder 7">
            <a:extLst>
              <a:ext uri="{FF2B5EF4-FFF2-40B4-BE49-F238E27FC236}">
                <a16:creationId xmlns="" xmlns:a16="http://schemas.microsoft.com/office/drawing/2014/main" id="{42B41100-6956-4421-BF28-306E2AEB2AA8}"/>
              </a:ext>
            </a:extLst>
          </p:cNvPr>
          <p:cNvSpPr>
            <a:spLocks noGrp="1"/>
          </p:cNvSpPr>
          <p:nvPr>
            <p:ph type="body" sz="quarter" idx="14" hasCustomPrompt="1"/>
          </p:nvPr>
        </p:nvSpPr>
        <p:spPr>
          <a:xfrm>
            <a:off x="10949857" y="6544438"/>
            <a:ext cx="632544" cy="124650"/>
          </a:xfrm>
        </p:spPr>
        <p:txBody>
          <a:bodyPr wrap="none" tIns="0" rIns="0" bIns="0" anchor="b">
            <a:spAutoFit/>
          </a:bodyPr>
          <a:lstStyle>
            <a:lvl1pPr marL="0" indent="0" algn="r">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References</a:t>
            </a:r>
          </a:p>
        </p:txBody>
      </p:sp>
    </p:spTree>
    <p:extLst>
      <p:ext uri="{BB962C8B-B14F-4D97-AF65-F5344CB8AC3E}">
        <p14:creationId xmlns="" xmlns:p14="http://schemas.microsoft.com/office/powerpoint/2010/main" val="29411492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013" dirty="0">
              <a:solidFill>
                <a:prstClr val="white"/>
              </a:solidFill>
            </a:endParaRPr>
          </a:p>
        </p:txBody>
      </p:sp>
      <p:sp>
        <p:nvSpPr>
          <p:cNvPr id="8" name="Text Placeholder 7">
            <a:extLst>
              <a:ext uri="{FF2B5EF4-FFF2-40B4-BE49-F238E27FC236}">
                <a16:creationId xmlns="" xmlns:a16="http://schemas.microsoft.com/office/drawing/2014/main" id="{B22C986A-E67A-4150-BB60-D7349FAFF881}"/>
              </a:ext>
            </a:extLst>
          </p:cNvPr>
          <p:cNvSpPr>
            <a:spLocks noGrp="1"/>
          </p:cNvSpPr>
          <p:nvPr>
            <p:ph type="body" sz="quarter" idx="13" hasCustomPrompt="1"/>
          </p:nvPr>
        </p:nvSpPr>
        <p:spPr>
          <a:xfrm>
            <a:off x="452967" y="6544438"/>
            <a:ext cx="566822" cy="124650"/>
          </a:xfrm>
        </p:spPr>
        <p:txBody>
          <a:bodyPr wrap="none" tIns="0" rIns="0" bIns="0" anchor="b">
            <a:spAutoFit/>
          </a:bodyPr>
          <a:lstStyle>
            <a:lvl1pPr marL="0" indent="0">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Footnotes</a:t>
            </a:r>
          </a:p>
        </p:txBody>
      </p:sp>
      <p:sp>
        <p:nvSpPr>
          <p:cNvPr id="9" name="Text Placeholder 7">
            <a:extLst>
              <a:ext uri="{FF2B5EF4-FFF2-40B4-BE49-F238E27FC236}">
                <a16:creationId xmlns="" xmlns:a16="http://schemas.microsoft.com/office/drawing/2014/main" id="{B985E17E-CA6A-4E0A-BF71-719F1DBF60E1}"/>
              </a:ext>
            </a:extLst>
          </p:cNvPr>
          <p:cNvSpPr>
            <a:spLocks noGrp="1"/>
          </p:cNvSpPr>
          <p:nvPr>
            <p:ph type="body" sz="quarter" idx="14" hasCustomPrompt="1"/>
          </p:nvPr>
        </p:nvSpPr>
        <p:spPr>
          <a:xfrm>
            <a:off x="10949857" y="6544438"/>
            <a:ext cx="632544" cy="124650"/>
          </a:xfrm>
        </p:spPr>
        <p:txBody>
          <a:bodyPr wrap="none" tIns="0" rIns="0" bIns="0" anchor="b">
            <a:spAutoFit/>
          </a:bodyPr>
          <a:lstStyle>
            <a:lvl1pPr marL="0" indent="0" algn="r">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References</a:t>
            </a:r>
          </a:p>
        </p:txBody>
      </p:sp>
    </p:spTree>
    <p:extLst>
      <p:ext uri="{BB962C8B-B14F-4D97-AF65-F5344CB8AC3E}">
        <p14:creationId xmlns="" xmlns:p14="http://schemas.microsoft.com/office/powerpoint/2010/main" val="27142368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3" name="Rectangle 2"/>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Tree>
    <p:extLst>
      <p:ext uri="{BB962C8B-B14F-4D97-AF65-F5344CB8AC3E}">
        <p14:creationId xmlns="" xmlns:p14="http://schemas.microsoft.com/office/powerpoint/2010/main" val="2810394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013" dirty="0">
              <a:solidFill>
                <a:prstClr val="white"/>
              </a:solidFill>
            </a:endParaRPr>
          </a:p>
        </p:txBody>
      </p:sp>
    </p:spTree>
    <p:extLst>
      <p:ext uri="{BB962C8B-B14F-4D97-AF65-F5344CB8AC3E}">
        <p14:creationId xmlns="" xmlns:p14="http://schemas.microsoft.com/office/powerpoint/2010/main" val="16982184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footnote)">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90600"/>
          </a:xfrm>
        </p:spPr>
        <p:txBody>
          <a:bodyPr/>
          <a:lstStyle/>
          <a:p>
            <a:r>
              <a:rPr lang="en-US" dirty="0"/>
              <a:t>Click to edit Master title style</a:t>
            </a:r>
          </a:p>
        </p:txBody>
      </p:sp>
      <p:sp>
        <p:nvSpPr>
          <p:cNvPr id="7" name="Text Placeholder 4"/>
          <p:cNvSpPr>
            <a:spLocks noGrp="1"/>
          </p:cNvSpPr>
          <p:nvPr>
            <p:ph type="body" sz="quarter" idx="10" hasCustomPrompt="1"/>
          </p:nvPr>
        </p:nvSpPr>
        <p:spPr>
          <a:xfrm>
            <a:off x="596900" y="6633178"/>
            <a:ext cx="846386" cy="115416"/>
          </a:xfrm>
        </p:spPr>
        <p:txBody>
          <a:bodyPr wrap="none" lIns="0" tIns="0" rIns="0" bIns="0" anchor="b" anchorCtr="0">
            <a:spAutoFit/>
          </a:bodyPr>
          <a:lstStyle>
            <a:lvl1pPr marL="0" indent="0">
              <a:buNone/>
              <a:defRPr sz="750"/>
            </a:lvl1pPr>
            <a:lvl2pPr marL="260747" indent="0">
              <a:buNone/>
              <a:defRPr sz="750"/>
            </a:lvl2pPr>
            <a:lvl3pPr marL="515541" indent="0">
              <a:buNone/>
              <a:defRPr sz="750"/>
            </a:lvl3pPr>
            <a:lvl4pPr marL="685800" indent="0">
              <a:buNone/>
              <a:defRPr sz="750"/>
            </a:lvl4pPr>
            <a:lvl5pPr marL="901303" indent="0">
              <a:buNone/>
              <a:defRPr sz="750"/>
            </a:lvl5pPr>
          </a:lstStyle>
          <a:p>
            <a:pPr lvl="0"/>
            <a:r>
              <a:rPr lang="en-US" dirty="0"/>
              <a:t>Click to add footnote</a:t>
            </a:r>
            <a:endParaRPr lang="en-GB" dirty="0"/>
          </a:p>
        </p:txBody>
      </p:sp>
    </p:spTree>
    <p:extLst>
      <p:ext uri="{BB962C8B-B14F-4D97-AF65-F5344CB8AC3E}">
        <p14:creationId xmlns="" xmlns:p14="http://schemas.microsoft.com/office/powerpoint/2010/main" val="3124016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553200"/>
          </a:xfrm>
          <a:prstGeom prst="rect">
            <a:avLst/>
          </a:prstGeom>
        </p:spPr>
      </p:pic>
      <p:sp>
        <p:nvSpPr>
          <p:cNvPr id="2" name="Title 1"/>
          <p:cNvSpPr>
            <a:spLocks noGrp="1"/>
          </p:cNvSpPr>
          <p:nvPr>
            <p:ph type="ctrTitle"/>
          </p:nvPr>
        </p:nvSpPr>
        <p:spPr>
          <a:xfrm>
            <a:off x="812800" y="2492402"/>
            <a:ext cx="10363200" cy="1470025"/>
          </a:xfrm>
        </p:spPr>
        <p:txBody>
          <a:bodyPr>
            <a:noAutofit/>
          </a:bodyPr>
          <a:lstStyle>
            <a:lvl1pPr algn="l">
              <a:defRPr sz="2800">
                <a:solidFill>
                  <a:srgbClr val="002060"/>
                </a:solidFill>
                <a:latin typeface="Imago" pitchFamily="2" charset="0"/>
                <a:ea typeface="Kozuka Gothic Pro B" pitchFamily="34" charset="-128"/>
              </a:defRPr>
            </a:lvl1pPr>
          </a:lstStyle>
          <a:p>
            <a:r>
              <a:rPr lang="en-GB" noProof="0" dirty="0"/>
              <a:t>Click to edit Master title style</a:t>
            </a:r>
          </a:p>
        </p:txBody>
      </p:sp>
      <p:sp>
        <p:nvSpPr>
          <p:cNvPr id="3" name="Subtitle 2"/>
          <p:cNvSpPr>
            <a:spLocks noGrp="1"/>
          </p:cNvSpPr>
          <p:nvPr>
            <p:ph type="subTitle" idx="1"/>
          </p:nvPr>
        </p:nvSpPr>
        <p:spPr>
          <a:xfrm>
            <a:off x="2000435" y="4076700"/>
            <a:ext cx="7346765" cy="1752600"/>
          </a:xfrm>
        </p:spPr>
        <p:txBody>
          <a:bodyPr>
            <a:noAutofit/>
          </a:bodyPr>
          <a:lstStyle>
            <a:lvl1pPr marL="0" indent="0" algn="l">
              <a:buNone/>
              <a:defRPr sz="1500">
                <a:solidFill>
                  <a:schemeClr val="accent2">
                    <a:lumMod val="75000"/>
                  </a:schemeClr>
                </a:solidFill>
                <a:latin typeface="Minion" pitchFamily="2"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noProof="0" dirty="0"/>
              <a:t>Click to edit Master subtitle style</a:t>
            </a:r>
          </a:p>
        </p:txBody>
      </p:sp>
      <p:sp>
        <p:nvSpPr>
          <p:cNvPr id="6" name="Rectangle 5"/>
          <p:cNvSpPr/>
          <p:nvPr userDrawn="1"/>
        </p:nvSpPr>
        <p:spPr>
          <a:xfrm>
            <a:off x="9025055" y="412601"/>
            <a:ext cx="2483004" cy="847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prstClr val="white"/>
              </a:solidFill>
              <a:effectLst/>
              <a:uLnTx/>
              <a:uFillTx/>
              <a:latin typeface="Imago"/>
              <a:ea typeface="+mn-ea"/>
              <a:cs typeface="+mn-cs"/>
            </a:endParaRPr>
          </a:p>
        </p:txBody>
      </p:sp>
    </p:spTree>
    <p:extLst>
      <p:ext uri="{BB962C8B-B14F-4D97-AF65-F5344CB8AC3E}">
        <p14:creationId xmlns="" xmlns:p14="http://schemas.microsoft.com/office/powerpoint/2010/main" val="23406757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967" y="260350"/>
            <a:ext cx="11146367" cy="792162"/>
          </a:xfrm>
        </p:spPr>
        <p:txBody>
          <a:bodyPr/>
          <a:lstStyle>
            <a:lvl1pPr>
              <a:defRPr sz="2500"/>
            </a:lvl1pPr>
          </a:lstStyle>
          <a:p>
            <a:r>
              <a:rPr lang="en-GB" noProof="0" dirty="0"/>
              <a:t>Click to edit Master title style</a:t>
            </a:r>
          </a:p>
        </p:txBody>
      </p:sp>
      <p:sp>
        <p:nvSpPr>
          <p:cNvPr id="3" name="Content Placeholder 2"/>
          <p:cNvSpPr>
            <a:spLocks noGrp="1"/>
          </p:cNvSpPr>
          <p:nvPr>
            <p:ph idx="1"/>
          </p:nvPr>
        </p:nvSpPr>
        <p:spPr>
          <a:xfrm>
            <a:off x="452967" y="1412878"/>
            <a:ext cx="111456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52967" y="6544438"/>
            <a:ext cx="566822" cy="124650"/>
          </a:xfrm>
        </p:spPr>
        <p:txBody>
          <a:bodyPr wrap="none" tIns="0" rIns="0" bIns="0" anchor="b">
            <a:spAutoFit/>
          </a:bodyPr>
          <a:lstStyle>
            <a:lvl1pPr marL="0" indent="0">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Footnotes</a:t>
            </a:r>
          </a:p>
        </p:txBody>
      </p:sp>
      <p:sp>
        <p:nvSpPr>
          <p:cNvPr id="9" name="Text Placeholder 7"/>
          <p:cNvSpPr>
            <a:spLocks noGrp="1"/>
          </p:cNvSpPr>
          <p:nvPr>
            <p:ph type="body" sz="quarter" idx="14" hasCustomPrompt="1"/>
          </p:nvPr>
        </p:nvSpPr>
        <p:spPr>
          <a:xfrm>
            <a:off x="10949857" y="6544438"/>
            <a:ext cx="632544" cy="124650"/>
          </a:xfrm>
        </p:spPr>
        <p:txBody>
          <a:bodyPr wrap="none" tIns="0" rIns="0" bIns="0" anchor="b">
            <a:spAutoFit/>
          </a:bodyPr>
          <a:lstStyle>
            <a:lvl1pPr marL="0" indent="0" algn="r">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References</a:t>
            </a:r>
          </a:p>
        </p:txBody>
      </p:sp>
    </p:spTree>
    <p:extLst>
      <p:ext uri="{BB962C8B-B14F-4D97-AF65-F5344CB8AC3E}">
        <p14:creationId xmlns="" xmlns:p14="http://schemas.microsoft.com/office/powerpoint/2010/main" val="31211141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2967" y="260350"/>
            <a:ext cx="11146367" cy="792162"/>
          </a:xfrm>
        </p:spPr>
        <p:txBody>
          <a:bodyPr/>
          <a:lstStyle/>
          <a:p>
            <a:r>
              <a:rPr lang="en-GB" noProof="0" dirty="0"/>
              <a:t>Click to edit Master title style</a:t>
            </a:r>
          </a:p>
        </p:txBody>
      </p:sp>
      <p:sp>
        <p:nvSpPr>
          <p:cNvPr id="3" name="Content Placeholder 2"/>
          <p:cNvSpPr>
            <a:spLocks noGrp="1"/>
          </p:cNvSpPr>
          <p:nvPr>
            <p:ph sz="half" idx="1"/>
          </p:nvPr>
        </p:nvSpPr>
        <p:spPr>
          <a:xfrm>
            <a:off x="452967" y="1412876"/>
            <a:ext cx="5384800" cy="4787900"/>
          </a:xfrm>
        </p:spPr>
        <p:txBody>
          <a:bodyPr>
            <a:normAutofit/>
          </a:bodyPr>
          <a:lstStyle>
            <a:lvl1pPr>
              <a:defRPr sz="2000">
                <a:latin typeface="Imago"/>
              </a:defRPr>
            </a:lvl1pPr>
            <a:lvl2pPr>
              <a:defRPr sz="1800">
                <a:latin typeface="Imago"/>
              </a:defRPr>
            </a:lvl2pPr>
            <a:lvl3pPr>
              <a:defRPr sz="1600">
                <a:latin typeface="Imago"/>
              </a:defRPr>
            </a:lvl3pPr>
            <a:lvl4pPr>
              <a:defRPr sz="1400">
                <a:latin typeface="Imago"/>
              </a:defRPr>
            </a:lvl4pPr>
            <a:lvl5pPr>
              <a:defRPr sz="1400">
                <a:latin typeface="Imago"/>
              </a:defRPr>
            </a:lvl5pPr>
            <a:lvl6pPr>
              <a:defRPr sz="1013"/>
            </a:lvl6pPr>
            <a:lvl7pPr>
              <a:defRPr sz="1013"/>
            </a:lvl7pPr>
            <a:lvl8pPr>
              <a:defRPr sz="1013"/>
            </a:lvl8pPr>
            <a:lvl9pPr>
              <a:defRPr sz="1013"/>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197600" y="1412876"/>
            <a:ext cx="5384800" cy="4787900"/>
          </a:xfrm>
        </p:spPr>
        <p:txBody>
          <a:bodyPr>
            <a:normAutofit/>
          </a:bodyPr>
          <a:lstStyle>
            <a:lvl1pPr>
              <a:defRPr sz="2000">
                <a:latin typeface="Imago"/>
              </a:defRPr>
            </a:lvl1pPr>
            <a:lvl2pPr>
              <a:defRPr sz="1800">
                <a:latin typeface="Imago"/>
              </a:defRPr>
            </a:lvl2pPr>
            <a:lvl3pPr>
              <a:defRPr sz="1600">
                <a:latin typeface="Imago"/>
              </a:defRPr>
            </a:lvl3pPr>
            <a:lvl4pPr>
              <a:defRPr sz="1400">
                <a:latin typeface="Imago"/>
              </a:defRPr>
            </a:lvl4pPr>
            <a:lvl5pPr>
              <a:defRPr sz="1400">
                <a:latin typeface="Imago"/>
              </a:defRPr>
            </a:lvl5pPr>
            <a:lvl6pPr>
              <a:defRPr sz="1013"/>
            </a:lvl6pPr>
            <a:lvl7pPr>
              <a:defRPr sz="1013"/>
            </a:lvl7pPr>
            <a:lvl8pPr>
              <a:defRPr sz="1013"/>
            </a:lvl8pPr>
            <a:lvl9pPr>
              <a:defRPr sz="1013"/>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Rectangle 5"/>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prstClr val="white"/>
              </a:solidFill>
              <a:effectLst/>
              <a:uLnTx/>
              <a:uFillTx/>
              <a:latin typeface="Imago"/>
              <a:ea typeface="+mn-ea"/>
              <a:cs typeface="+mn-cs"/>
            </a:endParaRPr>
          </a:p>
        </p:txBody>
      </p:sp>
      <p:sp>
        <p:nvSpPr>
          <p:cNvPr id="10" name="Text Placeholder 7">
            <a:extLst>
              <a:ext uri="{FF2B5EF4-FFF2-40B4-BE49-F238E27FC236}">
                <a16:creationId xmlns="" xmlns:a16="http://schemas.microsoft.com/office/drawing/2014/main" id="{940A5841-1511-495B-942D-6E2066306DD8}"/>
              </a:ext>
            </a:extLst>
          </p:cNvPr>
          <p:cNvSpPr>
            <a:spLocks noGrp="1"/>
          </p:cNvSpPr>
          <p:nvPr>
            <p:ph type="body" sz="quarter" idx="13" hasCustomPrompt="1"/>
          </p:nvPr>
        </p:nvSpPr>
        <p:spPr>
          <a:xfrm>
            <a:off x="452967" y="6544438"/>
            <a:ext cx="566822" cy="124650"/>
          </a:xfrm>
        </p:spPr>
        <p:txBody>
          <a:bodyPr wrap="none" tIns="0" rIns="0" bIns="0" anchor="b">
            <a:spAutoFit/>
          </a:bodyPr>
          <a:lstStyle>
            <a:lvl1pPr marL="0" indent="0">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Footnotes</a:t>
            </a:r>
          </a:p>
        </p:txBody>
      </p:sp>
      <p:sp>
        <p:nvSpPr>
          <p:cNvPr id="11" name="Text Placeholder 7">
            <a:extLst>
              <a:ext uri="{FF2B5EF4-FFF2-40B4-BE49-F238E27FC236}">
                <a16:creationId xmlns="" xmlns:a16="http://schemas.microsoft.com/office/drawing/2014/main" id="{42B41100-6956-4421-BF28-306E2AEB2AA8}"/>
              </a:ext>
            </a:extLst>
          </p:cNvPr>
          <p:cNvSpPr>
            <a:spLocks noGrp="1"/>
          </p:cNvSpPr>
          <p:nvPr>
            <p:ph type="body" sz="quarter" idx="14" hasCustomPrompt="1"/>
          </p:nvPr>
        </p:nvSpPr>
        <p:spPr>
          <a:xfrm>
            <a:off x="10949857" y="6544438"/>
            <a:ext cx="632544" cy="124650"/>
          </a:xfrm>
        </p:spPr>
        <p:txBody>
          <a:bodyPr wrap="none" tIns="0" rIns="0" bIns="0" anchor="b">
            <a:spAutoFit/>
          </a:bodyPr>
          <a:lstStyle>
            <a:lvl1pPr marL="0" indent="0" algn="r">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References</a:t>
            </a:r>
          </a:p>
        </p:txBody>
      </p:sp>
    </p:spTree>
    <p:extLst>
      <p:ext uri="{BB962C8B-B14F-4D97-AF65-F5344CB8AC3E}">
        <p14:creationId xmlns="" xmlns:p14="http://schemas.microsoft.com/office/powerpoint/2010/main" val="38049013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prstClr val="white"/>
              </a:solidFill>
              <a:effectLst/>
              <a:uLnTx/>
              <a:uFillTx/>
              <a:latin typeface="Imago"/>
              <a:ea typeface="+mn-ea"/>
              <a:cs typeface="+mn-cs"/>
            </a:endParaRPr>
          </a:p>
        </p:txBody>
      </p:sp>
      <p:sp>
        <p:nvSpPr>
          <p:cNvPr id="8" name="Text Placeholder 7">
            <a:extLst>
              <a:ext uri="{FF2B5EF4-FFF2-40B4-BE49-F238E27FC236}">
                <a16:creationId xmlns="" xmlns:a16="http://schemas.microsoft.com/office/drawing/2014/main" id="{B22C986A-E67A-4150-BB60-D7349FAFF881}"/>
              </a:ext>
            </a:extLst>
          </p:cNvPr>
          <p:cNvSpPr>
            <a:spLocks noGrp="1"/>
          </p:cNvSpPr>
          <p:nvPr>
            <p:ph type="body" sz="quarter" idx="13" hasCustomPrompt="1"/>
          </p:nvPr>
        </p:nvSpPr>
        <p:spPr>
          <a:xfrm>
            <a:off x="452967" y="6544438"/>
            <a:ext cx="566822" cy="124650"/>
          </a:xfrm>
        </p:spPr>
        <p:txBody>
          <a:bodyPr wrap="none" tIns="0" rIns="0" bIns="0" anchor="b">
            <a:spAutoFit/>
          </a:bodyPr>
          <a:lstStyle>
            <a:lvl1pPr marL="0" indent="0">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Footnotes</a:t>
            </a:r>
          </a:p>
        </p:txBody>
      </p:sp>
      <p:sp>
        <p:nvSpPr>
          <p:cNvPr id="9" name="Text Placeholder 7">
            <a:extLst>
              <a:ext uri="{FF2B5EF4-FFF2-40B4-BE49-F238E27FC236}">
                <a16:creationId xmlns="" xmlns:a16="http://schemas.microsoft.com/office/drawing/2014/main" id="{B985E17E-CA6A-4E0A-BF71-719F1DBF60E1}"/>
              </a:ext>
            </a:extLst>
          </p:cNvPr>
          <p:cNvSpPr>
            <a:spLocks noGrp="1"/>
          </p:cNvSpPr>
          <p:nvPr>
            <p:ph type="body" sz="quarter" idx="14" hasCustomPrompt="1"/>
          </p:nvPr>
        </p:nvSpPr>
        <p:spPr>
          <a:xfrm>
            <a:off x="10949857" y="6544438"/>
            <a:ext cx="632544" cy="124650"/>
          </a:xfrm>
        </p:spPr>
        <p:txBody>
          <a:bodyPr wrap="none" tIns="0" rIns="0" bIns="0" anchor="b">
            <a:spAutoFit/>
          </a:bodyPr>
          <a:lstStyle>
            <a:lvl1pPr marL="0" indent="0" algn="r">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References</a:t>
            </a:r>
          </a:p>
        </p:txBody>
      </p:sp>
    </p:spTree>
    <p:extLst>
      <p:ext uri="{BB962C8B-B14F-4D97-AF65-F5344CB8AC3E}">
        <p14:creationId xmlns="" xmlns:p14="http://schemas.microsoft.com/office/powerpoint/2010/main" val="2037585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prstClr val="white"/>
              </a:solidFill>
              <a:effectLst/>
              <a:uLnTx/>
              <a:uFillTx/>
              <a:latin typeface="Imago"/>
              <a:ea typeface="+mn-ea"/>
              <a:cs typeface="+mn-cs"/>
            </a:endParaRPr>
          </a:p>
        </p:txBody>
      </p:sp>
    </p:spTree>
    <p:extLst>
      <p:ext uri="{BB962C8B-B14F-4D97-AF65-F5344CB8AC3E}">
        <p14:creationId xmlns="" xmlns:p14="http://schemas.microsoft.com/office/powerpoint/2010/main" val="2855236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srgbClr val="1F1D21"/>
                </a:solidFill>
              </a:rPr>
              <a:t>© 2015 Genentech, Inc. All rights reserved.</a:t>
            </a:r>
          </a:p>
        </p:txBody>
      </p:sp>
      <p:sp>
        <p:nvSpPr>
          <p:cNvPr id="6" name="Slide Number Placeholder 5"/>
          <p:cNvSpPr>
            <a:spLocks noGrp="1"/>
          </p:cNvSpPr>
          <p:nvPr>
            <p:ph type="sldNum" sz="quarter" idx="12"/>
          </p:nvPr>
        </p:nvSpPr>
        <p:spPr/>
        <p:txBody>
          <a:bodyPr/>
          <a:lstStyle/>
          <a:p>
            <a:fld id="{A1FECDD0-52C4-4073-AB7C-337ED3BDC014}" type="slidenum">
              <a:rPr lang="en-US" smtClean="0">
                <a:solidFill>
                  <a:srgbClr val="1F1D21"/>
                </a:solidFill>
              </a:rPr>
              <a:pPr/>
              <a:t>‹#›</a:t>
            </a:fld>
            <a:endParaRPr lang="en-US" dirty="0">
              <a:solidFill>
                <a:srgbClr val="1F1D21"/>
              </a:solidFill>
            </a:endParaRPr>
          </a:p>
        </p:txBody>
      </p:sp>
    </p:spTree>
    <p:extLst>
      <p:ext uri="{BB962C8B-B14F-4D97-AF65-F5344CB8AC3E}">
        <p14:creationId xmlns="" xmlns:p14="http://schemas.microsoft.com/office/powerpoint/2010/main" val="40112806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914400"/>
          </a:xfrm>
        </p:spPr>
        <p:txBody>
          <a:bodyPr/>
          <a:lstStyle/>
          <a:p>
            <a:r>
              <a:rPr lang="en-US" dirty="0"/>
              <a:t>Click to edit Master title style</a:t>
            </a:r>
          </a:p>
        </p:txBody>
      </p:sp>
      <p:sp>
        <p:nvSpPr>
          <p:cNvPr id="5" name="Slide Number Placeholder 5"/>
          <p:cNvSpPr>
            <a:spLocks noGrp="1"/>
          </p:cNvSpPr>
          <p:nvPr>
            <p:ph type="sldNum" sz="quarter" idx="12"/>
          </p:nvPr>
        </p:nvSpPr>
        <p:spPr>
          <a:xfrm>
            <a:off x="11176000" y="1"/>
            <a:ext cx="1016000" cy="365125"/>
          </a:xfrm>
          <a:prstGeom prst="rect">
            <a:avLst/>
          </a:prstGeom>
        </p:spPr>
        <p:txBody>
          <a:bodyPr/>
          <a:lstStyle>
            <a:lvl1pPr algn="r" rtl="0" fontAlgn="base">
              <a:spcBef>
                <a:spcPts val="300"/>
              </a:spcBef>
              <a:spcAft>
                <a:spcPct val="0"/>
              </a:spcAft>
              <a:defRPr lang="en-US" sz="1100" b="0" kern="1200" smtClean="0">
                <a:solidFill>
                  <a:schemeClr val="bg1"/>
                </a:solidFill>
                <a:latin typeface="Arial" charset="0"/>
                <a:ea typeface="+mn-ea"/>
                <a:cs typeface="Arial" charset="0"/>
              </a:defRPr>
            </a:lvl1pPr>
          </a:lstStyle>
          <a:p>
            <a:fld id="{A1FECDD0-52C4-4073-AB7C-337ED3BDC014}" type="slidenum">
              <a:rPr>
                <a:solidFill>
                  <a:prstClr val="white"/>
                </a:solidFill>
              </a:rPr>
              <a:pPr/>
              <a:t>‹#›</a:t>
            </a:fld>
            <a:endParaRPr dirty="0">
              <a:solidFill>
                <a:prstClr val="white"/>
              </a:solidFill>
            </a:endParaRPr>
          </a:p>
        </p:txBody>
      </p:sp>
      <p:sp>
        <p:nvSpPr>
          <p:cNvPr id="6" name="Footer Placeholder 1"/>
          <p:cNvSpPr>
            <a:spLocks noGrp="1"/>
          </p:cNvSpPr>
          <p:nvPr>
            <p:ph type="ftr" sz="quarter" idx="3"/>
          </p:nvPr>
        </p:nvSpPr>
        <p:spPr>
          <a:xfrm>
            <a:off x="3325707" y="6609556"/>
            <a:ext cx="5540587" cy="246221"/>
          </a:xfrm>
          <a:prstGeom prst="rect">
            <a:avLst/>
          </a:prstGeom>
          <a:noFill/>
        </p:spPr>
        <p:txBody>
          <a:bodyPr wrap="square" rtlCol="0">
            <a:spAutoFit/>
          </a:bodyPr>
          <a:lstStyle>
            <a:lvl1pPr>
              <a:defRPr lang="en-US" sz="1000" dirty="0">
                <a:solidFill>
                  <a:schemeClr val="accent3"/>
                </a:solidFill>
                <a:latin typeface="Arial" pitchFamily="34" charset="0"/>
              </a:defRPr>
            </a:lvl1pPr>
          </a:lstStyle>
          <a:p>
            <a:r>
              <a:rPr>
                <a:solidFill>
                  <a:srgbClr val="993366"/>
                </a:solidFill>
              </a:rPr>
              <a:t>© 2016 Genentech, Inc. All rights reserved.</a:t>
            </a:r>
          </a:p>
        </p:txBody>
      </p:sp>
    </p:spTree>
    <p:extLst>
      <p:ext uri="{BB962C8B-B14F-4D97-AF65-F5344CB8AC3E}">
        <p14:creationId xmlns="" xmlns:p14="http://schemas.microsoft.com/office/powerpoint/2010/main" val="20364478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a:lvl1pPr>
          </a:lstStyle>
          <a:p>
            <a:r>
              <a:rPr lang="en-GB" noProof="0" dirty="0"/>
              <a:t>Click to edit Master title style</a:t>
            </a:r>
          </a:p>
        </p:txBody>
      </p:sp>
      <p:sp>
        <p:nvSpPr>
          <p:cNvPr id="3" name="Content Placeholder 2"/>
          <p:cNvSpPr>
            <a:spLocks noGrp="1"/>
          </p:cNvSpPr>
          <p:nvPr>
            <p:ph idx="1"/>
          </p:nvPr>
        </p:nvSpPr>
        <p:spPr>
          <a:xfrm>
            <a:off x="605367" y="1412878"/>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609603" y="6324600"/>
            <a:ext cx="5339404" cy="344488"/>
          </a:xfrm>
        </p:spPr>
        <p:txBody>
          <a:bodyPr anchor="b">
            <a:noAutofit/>
          </a:bodyPr>
          <a:lstStyle>
            <a:lvl1pPr marL="0" indent="0">
              <a:buNone/>
              <a:defRPr sz="900">
                <a:latin typeface="Imago"/>
              </a:defRPr>
            </a:lvl1pPr>
            <a:lvl2pPr marL="260727" indent="0">
              <a:buNone/>
              <a:defRPr sz="800"/>
            </a:lvl2pPr>
            <a:lvl3pPr marL="515502" indent="0">
              <a:buNone/>
              <a:defRPr sz="700"/>
            </a:lvl3pPr>
            <a:lvl4pPr marL="685750" indent="0">
              <a:buNone/>
              <a:defRPr sz="700"/>
            </a:lvl4pPr>
            <a:lvl5pPr marL="901235" indent="0">
              <a:buNone/>
              <a:defRPr sz="700"/>
            </a:lvl5pPr>
          </a:lstStyle>
          <a:p>
            <a:pPr lvl="0"/>
            <a:r>
              <a:rPr lang="en-GB" noProof="0" dirty="0"/>
              <a:t>Footnotes</a:t>
            </a:r>
          </a:p>
        </p:txBody>
      </p:sp>
      <p:sp>
        <p:nvSpPr>
          <p:cNvPr id="9" name="Text Placeholder 7"/>
          <p:cNvSpPr>
            <a:spLocks noGrp="1"/>
          </p:cNvSpPr>
          <p:nvPr>
            <p:ph type="body" sz="quarter" idx="14" hasCustomPrompt="1"/>
          </p:nvPr>
        </p:nvSpPr>
        <p:spPr>
          <a:xfrm>
            <a:off x="6260292" y="6324600"/>
            <a:ext cx="5322109" cy="344488"/>
          </a:xfrm>
        </p:spPr>
        <p:txBody>
          <a:bodyPr anchor="b">
            <a:noAutofit/>
          </a:bodyPr>
          <a:lstStyle>
            <a:lvl1pPr marL="0" indent="0" algn="r">
              <a:buNone/>
              <a:defRPr sz="900">
                <a:latin typeface="Imago"/>
              </a:defRPr>
            </a:lvl1pPr>
            <a:lvl2pPr marL="260727" indent="0">
              <a:buNone/>
              <a:defRPr sz="800"/>
            </a:lvl2pPr>
            <a:lvl3pPr marL="515502" indent="0">
              <a:buNone/>
              <a:defRPr sz="700"/>
            </a:lvl3pPr>
            <a:lvl4pPr marL="685750" indent="0">
              <a:buNone/>
              <a:defRPr sz="700"/>
            </a:lvl4pPr>
            <a:lvl5pPr marL="901235" indent="0">
              <a:buNone/>
              <a:defRPr sz="700"/>
            </a:lvl5pPr>
          </a:lstStyle>
          <a:p>
            <a:pPr lvl="0"/>
            <a:r>
              <a:rPr lang="en-GB" noProof="0" dirty="0"/>
              <a:t>References</a:t>
            </a:r>
          </a:p>
        </p:txBody>
      </p:sp>
    </p:spTree>
    <p:extLst>
      <p:ext uri="{BB962C8B-B14F-4D97-AF65-F5344CB8AC3E}">
        <p14:creationId xmlns="" xmlns:p14="http://schemas.microsoft.com/office/powerpoint/2010/main" val="12567784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 xmlns:p15="http://schemas.microsoft.com/office/powerpoint/2012/main">
        <p15:guide id="1" orient="horz" pos="3983">
          <p15:clr>
            <a:srgbClr val="FBAE40"/>
          </p15:clr>
        </p15:guide>
        <p15:guide id="2" orient="horz" pos="420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5365" y="1412877"/>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4" name="Rectangle 3"/>
          <p:cNvSpPr/>
          <p:nvPr userDrawn="1"/>
        </p:nvSpPr>
        <p:spPr>
          <a:xfrm>
            <a:off x="10497031" y="122663"/>
            <a:ext cx="1486831"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defRPr/>
            </a:pPr>
            <a:endParaRPr lang="en-GB" dirty="0">
              <a:solidFill>
                <a:prstClr val="white"/>
              </a:solidFill>
            </a:endParaRPr>
          </a:p>
        </p:txBody>
      </p:sp>
      <p:sp>
        <p:nvSpPr>
          <p:cNvPr id="8" name="Text Placeholder 7"/>
          <p:cNvSpPr>
            <a:spLocks noGrp="1"/>
          </p:cNvSpPr>
          <p:nvPr>
            <p:ph type="body" sz="quarter" idx="13" hasCustomPrompt="1"/>
          </p:nvPr>
        </p:nvSpPr>
        <p:spPr>
          <a:xfrm>
            <a:off x="609602" y="6324600"/>
            <a:ext cx="5339404" cy="344488"/>
          </a:xfrm>
        </p:spPr>
        <p:txBody>
          <a:bodyPr anchor="b">
            <a:noAutofit/>
          </a:bodyPr>
          <a:lstStyle>
            <a:lvl1pPr marL="0" indent="0">
              <a:buNone/>
              <a:defRPr sz="1200">
                <a:latin typeface="Imago"/>
              </a:defRPr>
            </a:lvl1pPr>
            <a:lvl2pPr marL="463539" indent="0">
              <a:buNone/>
              <a:defRPr sz="1300"/>
            </a:lvl2pPr>
            <a:lvl3pPr marL="916494" indent="0">
              <a:buNone/>
              <a:defRPr sz="1200"/>
            </a:lvl3pPr>
            <a:lvl4pPr marL="1219170" indent="0">
              <a:buNone/>
              <a:defRPr sz="1100"/>
            </a:lvl4pPr>
            <a:lvl5pPr marL="1602276" indent="0">
              <a:buNone/>
              <a:defRPr sz="1100"/>
            </a:lvl5pPr>
          </a:lstStyle>
          <a:p>
            <a:pPr lvl="0"/>
            <a:r>
              <a:rPr lang="en-US" dirty="0"/>
              <a:t>Footnotes</a:t>
            </a:r>
          </a:p>
        </p:txBody>
      </p:sp>
      <p:sp>
        <p:nvSpPr>
          <p:cNvPr id="9" name="Text Placeholder 7"/>
          <p:cNvSpPr>
            <a:spLocks noGrp="1"/>
          </p:cNvSpPr>
          <p:nvPr>
            <p:ph type="body" sz="quarter" idx="14" hasCustomPrompt="1"/>
          </p:nvPr>
        </p:nvSpPr>
        <p:spPr>
          <a:xfrm>
            <a:off x="6260305" y="6324600"/>
            <a:ext cx="5322111" cy="344488"/>
          </a:xfrm>
        </p:spPr>
        <p:txBody>
          <a:bodyPr anchor="b">
            <a:noAutofit/>
          </a:bodyPr>
          <a:lstStyle>
            <a:lvl1pPr marL="0" indent="0" algn="r">
              <a:buNone/>
              <a:defRPr sz="1200">
                <a:latin typeface="Imago"/>
              </a:defRPr>
            </a:lvl1pPr>
            <a:lvl2pPr marL="463539" indent="0">
              <a:buNone/>
              <a:defRPr sz="1300"/>
            </a:lvl2pPr>
            <a:lvl3pPr marL="916494" indent="0">
              <a:buNone/>
              <a:defRPr sz="1200"/>
            </a:lvl3pPr>
            <a:lvl4pPr marL="1219170" indent="0">
              <a:buNone/>
              <a:defRPr sz="1100"/>
            </a:lvl4pPr>
            <a:lvl5pPr marL="1602276" indent="0">
              <a:buNone/>
              <a:defRPr sz="1100"/>
            </a:lvl5pPr>
          </a:lstStyle>
          <a:p>
            <a:pPr lvl="0"/>
            <a:r>
              <a:rPr lang="en-US" dirty="0"/>
              <a:t>References</a:t>
            </a:r>
          </a:p>
        </p:txBody>
      </p:sp>
    </p:spTree>
    <p:extLst>
      <p:ext uri="{BB962C8B-B14F-4D97-AF65-F5344CB8AC3E}">
        <p14:creationId xmlns="" xmlns:p14="http://schemas.microsoft.com/office/powerpoint/2010/main" val="10866456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00"/>
            </a:lvl1pPr>
          </a:lstStyle>
          <a:p>
            <a:r>
              <a:rPr lang="en-GB" noProof="0" dirty="0"/>
              <a:t>Click to edit Master title style</a:t>
            </a:r>
          </a:p>
        </p:txBody>
      </p:sp>
      <p:sp>
        <p:nvSpPr>
          <p:cNvPr id="3" name="Content Placeholder 2"/>
          <p:cNvSpPr>
            <a:spLocks noGrp="1"/>
          </p:cNvSpPr>
          <p:nvPr>
            <p:ph idx="1"/>
          </p:nvPr>
        </p:nvSpPr>
        <p:spPr>
          <a:xfrm>
            <a:off x="605367" y="1412877"/>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609602" y="6324600"/>
            <a:ext cx="5339404" cy="344488"/>
          </a:xfrm>
        </p:spPr>
        <p:txBody>
          <a:bodyPr anchor="b">
            <a:noAutofit/>
          </a:bodyPr>
          <a:lstStyle>
            <a:lvl1pPr marL="0" indent="0">
              <a:buNone/>
              <a:defRPr sz="1200">
                <a:latin typeface="Imago"/>
              </a:defRPr>
            </a:lvl1pPr>
            <a:lvl2pPr marL="347654" indent="0">
              <a:buNone/>
              <a:defRPr sz="1000"/>
            </a:lvl2pPr>
            <a:lvl3pPr marL="687371" indent="0">
              <a:buNone/>
              <a:defRPr sz="900"/>
            </a:lvl3pPr>
            <a:lvl4pPr marL="914377" indent="0">
              <a:buNone/>
              <a:defRPr sz="800"/>
            </a:lvl4pPr>
            <a:lvl5pPr marL="1201707" indent="0">
              <a:buNone/>
              <a:defRPr sz="800"/>
            </a:lvl5pPr>
          </a:lstStyle>
          <a:p>
            <a:pPr lvl="0"/>
            <a:r>
              <a:rPr lang="en-GB" noProof="0" dirty="0" smtClean="0"/>
              <a:t>Footnotes</a:t>
            </a:r>
          </a:p>
        </p:txBody>
      </p:sp>
      <p:sp>
        <p:nvSpPr>
          <p:cNvPr id="9" name="Text Placeholder 7"/>
          <p:cNvSpPr>
            <a:spLocks noGrp="1"/>
          </p:cNvSpPr>
          <p:nvPr>
            <p:ph type="body" sz="quarter" idx="14" hasCustomPrompt="1"/>
          </p:nvPr>
        </p:nvSpPr>
        <p:spPr>
          <a:xfrm>
            <a:off x="6260291" y="6324600"/>
            <a:ext cx="5322109" cy="344488"/>
          </a:xfrm>
        </p:spPr>
        <p:txBody>
          <a:bodyPr anchor="b">
            <a:noAutofit/>
          </a:bodyPr>
          <a:lstStyle>
            <a:lvl1pPr marL="0" indent="0" algn="r">
              <a:buNone/>
              <a:defRPr sz="1200">
                <a:latin typeface="Imago"/>
              </a:defRPr>
            </a:lvl1pPr>
            <a:lvl2pPr marL="347654" indent="0">
              <a:buNone/>
              <a:defRPr sz="1000"/>
            </a:lvl2pPr>
            <a:lvl3pPr marL="687371" indent="0">
              <a:buNone/>
              <a:defRPr sz="900"/>
            </a:lvl3pPr>
            <a:lvl4pPr marL="914377" indent="0">
              <a:buNone/>
              <a:defRPr sz="800"/>
            </a:lvl4pPr>
            <a:lvl5pPr marL="1201707" indent="0">
              <a:buNone/>
              <a:defRPr sz="800"/>
            </a:lvl5pPr>
          </a:lstStyle>
          <a:p>
            <a:pPr lvl="0"/>
            <a:r>
              <a:rPr lang="en-GB" noProof="0" dirty="0" smtClean="0"/>
              <a:t>References</a:t>
            </a:r>
          </a:p>
        </p:txBody>
      </p:sp>
    </p:spTree>
    <p:extLst>
      <p:ext uri="{BB962C8B-B14F-4D97-AF65-F5344CB8AC3E}">
        <p14:creationId xmlns="" xmlns:p14="http://schemas.microsoft.com/office/powerpoint/2010/main" val="17831835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3983" userDrawn="1">
          <p15:clr>
            <a:srgbClr val="FBAE40"/>
          </p15:clr>
        </p15:guide>
        <p15:guide id="2" orient="horz" pos="42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00"/>
            </a:lvl1pPr>
          </a:lstStyle>
          <a:p>
            <a:r>
              <a:rPr lang="en-GB" noProof="0" dirty="0"/>
              <a:t>Click to edit Master title style</a:t>
            </a:r>
          </a:p>
        </p:txBody>
      </p:sp>
      <p:sp>
        <p:nvSpPr>
          <p:cNvPr id="3" name="Content Placeholder 2"/>
          <p:cNvSpPr>
            <a:spLocks noGrp="1"/>
          </p:cNvSpPr>
          <p:nvPr>
            <p:ph idx="1"/>
          </p:nvPr>
        </p:nvSpPr>
        <p:spPr>
          <a:xfrm>
            <a:off x="605367" y="1412877"/>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609602" y="6324600"/>
            <a:ext cx="5339404" cy="344488"/>
          </a:xfrm>
        </p:spPr>
        <p:txBody>
          <a:bodyPr anchor="b">
            <a:noAutofit/>
          </a:bodyPr>
          <a:lstStyle>
            <a:lvl1pPr marL="0" indent="0">
              <a:buNone/>
              <a:defRPr sz="1200">
                <a:latin typeface="Imago"/>
              </a:defRPr>
            </a:lvl1pPr>
            <a:lvl2pPr marL="347654" indent="0">
              <a:buNone/>
              <a:defRPr sz="1000"/>
            </a:lvl2pPr>
            <a:lvl3pPr marL="687371" indent="0">
              <a:buNone/>
              <a:defRPr sz="900"/>
            </a:lvl3pPr>
            <a:lvl4pPr marL="914377" indent="0">
              <a:buNone/>
              <a:defRPr sz="800"/>
            </a:lvl4pPr>
            <a:lvl5pPr marL="1201707" indent="0">
              <a:buNone/>
              <a:defRPr sz="800"/>
            </a:lvl5pPr>
          </a:lstStyle>
          <a:p>
            <a:pPr lvl="0"/>
            <a:r>
              <a:rPr lang="en-GB" noProof="0" dirty="0" smtClean="0"/>
              <a:t>Footnotes</a:t>
            </a:r>
          </a:p>
        </p:txBody>
      </p:sp>
      <p:sp>
        <p:nvSpPr>
          <p:cNvPr id="9" name="Text Placeholder 7"/>
          <p:cNvSpPr>
            <a:spLocks noGrp="1"/>
          </p:cNvSpPr>
          <p:nvPr>
            <p:ph type="body" sz="quarter" idx="14" hasCustomPrompt="1"/>
          </p:nvPr>
        </p:nvSpPr>
        <p:spPr>
          <a:xfrm>
            <a:off x="6260291" y="6324600"/>
            <a:ext cx="5322109" cy="344488"/>
          </a:xfrm>
        </p:spPr>
        <p:txBody>
          <a:bodyPr anchor="b">
            <a:noAutofit/>
          </a:bodyPr>
          <a:lstStyle>
            <a:lvl1pPr marL="0" indent="0" algn="r">
              <a:buNone/>
              <a:defRPr sz="1200">
                <a:latin typeface="Imago"/>
              </a:defRPr>
            </a:lvl1pPr>
            <a:lvl2pPr marL="347654" indent="0">
              <a:buNone/>
              <a:defRPr sz="1000"/>
            </a:lvl2pPr>
            <a:lvl3pPr marL="687371" indent="0">
              <a:buNone/>
              <a:defRPr sz="900"/>
            </a:lvl3pPr>
            <a:lvl4pPr marL="914377" indent="0">
              <a:buNone/>
              <a:defRPr sz="800"/>
            </a:lvl4pPr>
            <a:lvl5pPr marL="1201707" indent="0">
              <a:buNone/>
              <a:defRPr sz="800"/>
            </a:lvl5pPr>
          </a:lstStyle>
          <a:p>
            <a:pPr lvl="0"/>
            <a:r>
              <a:rPr lang="en-GB" noProof="0" dirty="0" smtClean="0"/>
              <a:t>References</a:t>
            </a:r>
          </a:p>
        </p:txBody>
      </p:sp>
    </p:spTree>
    <p:extLst>
      <p:ext uri="{BB962C8B-B14F-4D97-AF65-F5344CB8AC3E}">
        <p14:creationId xmlns="" xmlns:p14="http://schemas.microsoft.com/office/powerpoint/2010/main" val="11781352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p:ext uri="{DCECCB84-F9BA-43D5-87BE-67443E8EF086}">
      <p15:sldGuideLst xmlns="" xmlns:p15="http://schemas.microsoft.com/office/powerpoint/2012/main">
        <p15:guide id="1" orient="horz" pos="3983" userDrawn="1">
          <p15:clr>
            <a:srgbClr val="FBAE40"/>
          </p15:clr>
        </p15:guide>
        <p15:guide id="2" orient="horz" pos="42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4.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60350"/>
            <a:ext cx="10241280" cy="7921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09600" y="1412876"/>
            <a:ext cx="10972800" cy="47878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82400" y="6553200"/>
            <a:ext cx="609600" cy="304800"/>
          </a:xfrm>
          <a:prstGeom prst="rect">
            <a:avLst/>
          </a:prstGeom>
        </p:spPr>
        <p:txBody>
          <a:bodyPr vert="horz" lIns="91440" tIns="45720" rIns="91440" bIns="45720" rtlCol="0" anchor="b"/>
          <a:lstStyle>
            <a:lvl1pPr algn="ctr">
              <a:defRPr sz="900" b="0">
                <a:solidFill>
                  <a:schemeClr val="tx1"/>
                </a:solidFill>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5" name="Footer Placeholder 4"/>
          <p:cNvSpPr>
            <a:spLocks noGrp="1"/>
          </p:cNvSpPr>
          <p:nvPr>
            <p:ph type="ftr" sz="quarter" idx="3"/>
          </p:nvPr>
        </p:nvSpPr>
        <p:spPr>
          <a:xfrm>
            <a:off x="609600" y="6412510"/>
            <a:ext cx="10972800" cy="396875"/>
          </a:xfrm>
          <a:prstGeom prst="rect">
            <a:avLst/>
          </a:prstGeom>
        </p:spPr>
        <p:txBody>
          <a:bodyPr vert="horz" lIns="91440" tIns="45720" rIns="91440" bIns="45720" rtlCol="0" anchor="ctr"/>
          <a:lstStyle>
            <a:lvl1pPr algn="ctr">
              <a:defRPr sz="1050" b="1">
                <a:solidFill>
                  <a:schemeClr val="tx1"/>
                </a:solidFill>
                <a:latin typeface="Imago" pitchFamily="2" charset="0"/>
              </a:defRPr>
            </a:lvl1pPr>
          </a:lstStyle>
          <a:p>
            <a:pPr>
              <a:defRPr/>
            </a:pPr>
            <a:endParaRPr lang="en-US" sz="800" dirty="0">
              <a:solidFill>
                <a:srgbClr val="1F1D21"/>
              </a:solidFill>
            </a:endParaRPr>
          </a:p>
        </p:txBody>
      </p:sp>
      <p:sp>
        <p:nvSpPr>
          <p:cNvPr id="7" name="Rectangle 6"/>
          <p:cNvSpPr/>
          <p:nvPr/>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Tree>
    <p:extLst>
      <p:ext uri="{BB962C8B-B14F-4D97-AF65-F5344CB8AC3E}">
        <p14:creationId xmlns="" xmlns:p14="http://schemas.microsoft.com/office/powerpoint/2010/main" val="1035986139"/>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69"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3" r:id="rId15"/>
    <p:sldLayoutId id="2147483704" r:id="rId16"/>
    <p:sldLayoutId id="2147483705" r:id="rId17"/>
    <p:sldLayoutId id="2147483706" r:id="rId18"/>
    <p:sldLayoutId id="2147483707" r:id="rId19"/>
    <p:sldLayoutId id="2147483708" r:id="rId20"/>
    <p:sldLayoutId id="2147483709" r:id="rId2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5000"/>
        </a:lnSpc>
        <a:spcBef>
          <a:spcPts val="0"/>
        </a:spcBef>
        <a:buNone/>
        <a:defRPr sz="2800" b="1" kern="1200">
          <a:solidFill>
            <a:schemeClr val="tx2"/>
          </a:solidFill>
          <a:latin typeface="Imago" pitchFamily="2" charset="0"/>
          <a:ea typeface="+mj-ea"/>
          <a:cs typeface="+mj-cs"/>
        </a:defRPr>
      </a:lvl1pPr>
    </p:titleStyle>
    <p:bodyStyle>
      <a:lvl1pPr marL="169863" indent="-169863" algn="l" defTabSz="914400" rtl="0" eaLnBrk="1" latinLnBrk="0" hangingPunct="1">
        <a:lnSpc>
          <a:spcPct val="100000"/>
        </a:lnSpc>
        <a:spcBef>
          <a:spcPts val="0"/>
        </a:spcBef>
        <a:spcAft>
          <a:spcPts val="300"/>
        </a:spcAft>
        <a:buSzPct val="110000"/>
        <a:buFont typeface="Arial" pitchFamily="34" charset="0"/>
        <a:buChar char="•"/>
        <a:defRPr sz="2000" kern="1200">
          <a:solidFill>
            <a:schemeClr val="tx1"/>
          </a:solidFill>
          <a:latin typeface="Imago"/>
          <a:ea typeface="+mn-ea"/>
          <a:cs typeface="+mn-cs"/>
        </a:defRPr>
      </a:lvl1pPr>
      <a:lvl2pPr marL="444500" indent="-266700" algn="l" defTabSz="914400" rtl="0" eaLnBrk="1" latinLnBrk="0" hangingPunct="1">
        <a:lnSpc>
          <a:spcPct val="100000"/>
        </a:lnSpc>
        <a:spcBef>
          <a:spcPts val="0"/>
        </a:spcBef>
        <a:spcAft>
          <a:spcPts val="300"/>
        </a:spcAft>
        <a:buFont typeface="Arial" pitchFamily="34" charset="0"/>
        <a:buChar char="–"/>
        <a:defRPr sz="1800" kern="1200">
          <a:solidFill>
            <a:schemeClr val="tx1"/>
          </a:solidFill>
          <a:latin typeface="Imago"/>
          <a:ea typeface="+mn-ea"/>
          <a:cs typeface="+mn-cs"/>
        </a:defRPr>
      </a:lvl2pPr>
      <a:lvl3pPr marL="609600" indent="-152400" algn="l" defTabSz="914400" rtl="0" eaLnBrk="1" latinLnBrk="0" hangingPunct="1">
        <a:lnSpc>
          <a:spcPct val="100000"/>
        </a:lnSpc>
        <a:spcBef>
          <a:spcPts val="0"/>
        </a:spcBef>
        <a:spcAft>
          <a:spcPts val="300"/>
        </a:spcAft>
        <a:buFont typeface="Arial" pitchFamily="34" charset="0"/>
        <a:buChar char="•"/>
        <a:defRPr sz="1600" kern="1200">
          <a:solidFill>
            <a:schemeClr val="tx1"/>
          </a:solidFill>
          <a:latin typeface="Imago"/>
          <a:ea typeface="+mn-ea"/>
          <a:cs typeface="+mn-cs"/>
        </a:defRPr>
      </a:lvl3pPr>
      <a:lvl4pPr marL="825500" indent="-228600" algn="l" defTabSz="914400" rtl="0" eaLnBrk="1" latinLnBrk="0" hangingPunct="1">
        <a:lnSpc>
          <a:spcPct val="100000"/>
        </a:lnSpc>
        <a:spcBef>
          <a:spcPts val="0"/>
        </a:spcBef>
        <a:spcAft>
          <a:spcPts val="300"/>
        </a:spcAft>
        <a:buFont typeface="Arial" pitchFamily="34" charset="0"/>
        <a:buChar char="–"/>
        <a:defRPr sz="1400" kern="1200">
          <a:solidFill>
            <a:schemeClr val="tx1"/>
          </a:solidFill>
          <a:latin typeface="Imago"/>
          <a:ea typeface="+mn-ea"/>
          <a:cs typeface="+mn-cs"/>
        </a:defRPr>
      </a:lvl4pPr>
      <a:lvl5pPr marL="984250" indent="-152400" algn="l" defTabSz="914400" rtl="0" eaLnBrk="1" latinLnBrk="0" hangingPunct="1">
        <a:lnSpc>
          <a:spcPct val="100000"/>
        </a:lnSpc>
        <a:spcBef>
          <a:spcPts val="0"/>
        </a:spcBef>
        <a:spcAft>
          <a:spcPts val="300"/>
        </a:spcAft>
        <a:buFont typeface="Arial" pitchFamily="34" charset="0"/>
        <a:buChar char="•"/>
        <a:defRPr sz="1400" kern="1200">
          <a:solidFill>
            <a:schemeClr val="tx1"/>
          </a:solidFill>
          <a:latin typeface="Imag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2" pos="2880">
          <p15:clr>
            <a:srgbClr val="F26B43"/>
          </p15:clr>
        </p15:guide>
        <p15:guide id="4" pos="5474">
          <p15:clr>
            <a:srgbClr val="F26B43"/>
          </p15:clr>
        </p15:guide>
        <p15:guide id="5" pos="286">
          <p15:clr>
            <a:srgbClr val="F26B43"/>
          </p15:clr>
        </p15:guide>
        <p15:guide id="6" orient="horz" pos="663">
          <p15:clr>
            <a:srgbClr val="F26B43"/>
          </p15:clr>
        </p15:guide>
        <p15:guide id="7" orient="horz" pos="3906">
          <p15:clr>
            <a:srgbClr val="F26B43"/>
          </p15:clr>
        </p15:guide>
        <p15:guide id="8" orient="horz" pos="890">
          <p15:clr>
            <a:srgbClr val="F26B43"/>
          </p15:clr>
        </p15:guide>
        <p15:guide id="9" orient="horz" pos="2447">
          <p15:clr>
            <a:srgbClr val="F26B43"/>
          </p15:clr>
        </p15:guide>
        <p15:guide id="10" orient="horz" pos="4209">
          <p15:clr>
            <a:srgbClr val="F26B43"/>
          </p15:clr>
        </p15:guide>
        <p15:guide id="11" orient="horz" pos="1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60350"/>
            <a:ext cx="10241280" cy="7921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09600" y="1412876"/>
            <a:ext cx="10972800" cy="47878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82400" y="6553200"/>
            <a:ext cx="609600" cy="304800"/>
          </a:xfrm>
          <a:prstGeom prst="rect">
            <a:avLst/>
          </a:prstGeom>
        </p:spPr>
        <p:txBody>
          <a:bodyPr vert="horz" lIns="91440" tIns="45720" rIns="91440" bIns="45720" rtlCol="0" anchor="b"/>
          <a:lstStyle>
            <a:lvl1pPr algn="ctr">
              <a:defRPr sz="900" b="0">
                <a:solidFill>
                  <a:schemeClr val="tx1"/>
                </a:solidFill>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5" name="Footer Placeholder 4"/>
          <p:cNvSpPr>
            <a:spLocks noGrp="1"/>
          </p:cNvSpPr>
          <p:nvPr>
            <p:ph type="ftr" sz="quarter" idx="3"/>
          </p:nvPr>
        </p:nvSpPr>
        <p:spPr>
          <a:xfrm>
            <a:off x="609600" y="6412510"/>
            <a:ext cx="10972800" cy="396875"/>
          </a:xfrm>
          <a:prstGeom prst="rect">
            <a:avLst/>
          </a:prstGeom>
        </p:spPr>
        <p:txBody>
          <a:bodyPr vert="horz" lIns="91440" tIns="45720" rIns="91440" bIns="45720" rtlCol="0" anchor="ctr"/>
          <a:lstStyle>
            <a:lvl1pPr algn="ctr">
              <a:defRPr sz="1050" b="1">
                <a:solidFill>
                  <a:schemeClr val="tx1"/>
                </a:solidFill>
                <a:latin typeface="Imago" pitchFamily="2" charset="0"/>
              </a:defRPr>
            </a:lvl1pPr>
          </a:lstStyle>
          <a:p>
            <a:pPr>
              <a:defRPr/>
            </a:pPr>
            <a:endParaRPr lang="en-US" sz="800" dirty="0">
              <a:solidFill>
                <a:srgbClr val="1F1D21"/>
              </a:solidFill>
            </a:endParaRPr>
          </a:p>
        </p:txBody>
      </p:sp>
      <p:sp>
        <p:nvSpPr>
          <p:cNvPr id="7" name="Rectangle 6"/>
          <p:cNvSpPr/>
          <p:nvPr/>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Tree>
    <p:extLst>
      <p:ext uri="{BB962C8B-B14F-4D97-AF65-F5344CB8AC3E}">
        <p14:creationId xmlns="" xmlns:p14="http://schemas.microsoft.com/office/powerpoint/2010/main" val="31029532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5000"/>
        </a:lnSpc>
        <a:spcBef>
          <a:spcPts val="0"/>
        </a:spcBef>
        <a:buNone/>
        <a:defRPr sz="2800" b="1" kern="1200">
          <a:solidFill>
            <a:schemeClr val="tx2"/>
          </a:solidFill>
          <a:latin typeface="Imago" pitchFamily="2" charset="0"/>
          <a:ea typeface="+mj-ea"/>
          <a:cs typeface="+mj-cs"/>
        </a:defRPr>
      </a:lvl1pPr>
    </p:titleStyle>
    <p:bodyStyle>
      <a:lvl1pPr marL="169863" indent="-169863" algn="l" defTabSz="914400" rtl="0" eaLnBrk="1" latinLnBrk="0" hangingPunct="1">
        <a:lnSpc>
          <a:spcPct val="100000"/>
        </a:lnSpc>
        <a:spcBef>
          <a:spcPts val="0"/>
        </a:spcBef>
        <a:spcAft>
          <a:spcPts val="300"/>
        </a:spcAft>
        <a:buSzPct val="110000"/>
        <a:buFont typeface="Arial" pitchFamily="34" charset="0"/>
        <a:buChar char="•"/>
        <a:defRPr sz="2000" kern="1200">
          <a:solidFill>
            <a:schemeClr val="tx1"/>
          </a:solidFill>
          <a:latin typeface="Imago"/>
          <a:ea typeface="+mn-ea"/>
          <a:cs typeface="+mn-cs"/>
        </a:defRPr>
      </a:lvl1pPr>
      <a:lvl2pPr marL="444500" indent="-266700" algn="l" defTabSz="914400" rtl="0" eaLnBrk="1" latinLnBrk="0" hangingPunct="1">
        <a:lnSpc>
          <a:spcPct val="100000"/>
        </a:lnSpc>
        <a:spcBef>
          <a:spcPts val="0"/>
        </a:spcBef>
        <a:spcAft>
          <a:spcPts val="300"/>
        </a:spcAft>
        <a:buFont typeface="Arial" pitchFamily="34" charset="0"/>
        <a:buChar char="–"/>
        <a:defRPr sz="1800" kern="1200">
          <a:solidFill>
            <a:schemeClr val="tx1"/>
          </a:solidFill>
          <a:latin typeface="Imago"/>
          <a:ea typeface="+mn-ea"/>
          <a:cs typeface="+mn-cs"/>
        </a:defRPr>
      </a:lvl2pPr>
      <a:lvl3pPr marL="609600" indent="-152400" algn="l" defTabSz="914400" rtl="0" eaLnBrk="1" latinLnBrk="0" hangingPunct="1">
        <a:lnSpc>
          <a:spcPct val="100000"/>
        </a:lnSpc>
        <a:spcBef>
          <a:spcPts val="0"/>
        </a:spcBef>
        <a:spcAft>
          <a:spcPts val="300"/>
        </a:spcAft>
        <a:buFont typeface="Arial" pitchFamily="34" charset="0"/>
        <a:buChar char="•"/>
        <a:defRPr sz="1600" kern="1200">
          <a:solidFill>
            <a:schemeClr val="tx1"/>
          </a:solidFill>
          <a:latin typeface="Imago"/>
          <a:ea typeface="+mn-ea"/>
          <a:cs typeface="+mn-cs"/>
        </a:defRPr>
      </a:lvl3pPr>
      <a:lvl4pPr marL="825500" indent="-228600" algn="l" defTabSz="914400" rtl="0" eaLnBrk="1" latinLnBrk="0" hangingPunct="1">
        <a:lnSpc>
          <a:spcPct val="100000"/>
        </a:lnSpc>
        <a:spcBef>
          <a:spcPts val="0"/>
        </a:spcBef>
        <a:spcAft>
          <a:spcPts val="300"/>
        </a:spcAft>
        <a:buFont typeface="Arial" pitchFamily="34" charset="0"/>
        <a:buChar char="–"/>
        <a:defRPr sz="1400" kern="1200">
          <a:solidFill>
            <a:schemeClr val="tx1"/>
          </a:solidFill>
          <a:latin typeface="Imago"/>
          <a:ea typeface="+mn-ea"/>
          <a:cs typeface="+mn-cs"/>
        </a:defRPr>
      </a:lvl4pPr>
      <a:lvl5pPr marL="984250" indent="-152400" algn="l" defTabSz="914400" rtl="0" eaLnBrk="1" latinLnBrk="0" hangingPunct="1">
        <a:lnSpc>
          <a:spcPct val="100000"/>
        </a:lnSpc>
        <a:spcBef>
          <a:spcPts val="0"/>
        </a:spcBef>
        <a:spcAft>
          <a:spcPts val="300"/>
        </a:spcAft>
        <a:buFont typeface="Arial" pitchFamily="34" charset="0"/>
        <a:buChar char="•"/>
        <a:defRPr sz="1400" kern="1200">
          <a:solidFill>
            <a:schemeClr val="tx1"/>
          </a:solidFill>
          <a:latin typeface="Imag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2" pos="2880">
          <p15:clr>
            <a:srgbClr val="F26B43"/>
          </p15:clr>
        </p15:guide>
        <p15:guide id="4" pos="5474">
          <p15:clr>
            <a:srgbClr val="F26B43"/>
          </p15:clr>
        </p15:guide>
        <p15:guide id="5" pos="286">
          <p15:clr>
            <a:srgbClr val="F26B43"/>
          </p15:clr>
        </p15:guide>
        <p15:guide id="6" orient="horz" pos="663">
          <p15:clr>
            <a:srgbClr val="F26B43"/>
          </p15:clr>
        </p15:guide>
        <p15:guide id="7" orient="horz" pos="3906">
          <p15:clr>
            <a:srgbClr val="F26B43"/>
          </p15:clr>
        </p15:guide>
        <p15:guide id="8" orient="horz" pos="890">
          <p15:clr>
            <a:srgbClr val="F26B43"/>
          </p15:clr>
        </p15:guide>
        <p15:guide id="9" orient="horz" pos="2447">
          <p15:clr>
            <a:srgbClr val="F26B43"/>
          </p15:clr>
        </p15:guide>
        <p15:guide id="10" orient="horz" pos="4209">
          <p15:clr>
            <a:srgbClr val="F26B43"/>
          </p15:clr>
        </p15:guide>
        <p15:guide id="11" orient="horz" pos="1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967" y="260350"/>
            <a:ext cx="11146367" cy="792162"/>
          </a:xfrm>
          <a:prstGeom prst="rect">
            <a:avLst/>
          </a:prstGeom>
        </p:spPr>
        <p:txBody>
          <a:bodyPr vert="horz" lIns="91440" tIns="45720" rIns="91440" bIns="45720" rtlCol="0" anchor="b">
            <a:noAutofit/>
          </a:bodyPr>
          <a:lstStyle/>
          <a:p>
            <a:r>
              <a:rPr lang="en-GB" noProof="0" dirty="0"/>
              <a:t>Click to edit Master title style</a:t>
            </a:r>
          </a:p>
        </p:txBody>
      </p:sp>
      <p:sp>
        <p:nvSpPr>
          <p:cNvPr id="3" name="Text Placeholder 2"/>
          <p:cNvSpPr>
            <a:spLocks noGrp="1"/>
          </p:cNvSpPr>
          <p:nvPr>
            <p:ph type="body" idx="1"/>
          </p:nvPr>
        </p:nvSpPr>
        <p:spPr>
          <a:xfrm>
            <a:off x="452967" y="1412878"/>
            <a:ext cx="11145600" cy="4787899"/>
          </a:xfrm>
          <a:prstGeom prst="rect">
            <a:avLst/>
          </a:prstGeom>
        </p:spPr>
        <p:txBody>
          <a:bodyPr vert="horz" lIns="91440" tIns="45720" rIns="91440" bIns="4572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 xmlns:p14="http://schemas.microsoft.com/office/powerpoint/2010/main" val="33427369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txStyles>
    <p:titleStyle>
      <a:lvl1pPr algn="l" defTabSz="514350" rtl="0" eaLnBrk="1" latinLnBrk="0" hangingPunct="1">
        <a:lnSpc>
          <a:spcPct val="95000"/>
        </a:lnSpc>
        <a:spcBef>
          <a:spcPts val="0"/>
        </a:spcBef>
        <a:buNone/>
        <a:defRPr sz="2500" b="1" kern="1200">
          <a:solidFill>
            <a:schemeClr val="tx2"/>
          </a:solidFill>
          <a:latin typeface="Imago" pitchFamily="2" charset="0"/>
          <a:ea typeface="+mj-ea"/>
          <a:cs typeface="+mj-cs"/>
        </a:defRPr>
      </a:lvl1pPr>
    </p:titleStyle>
    <p:bodyStyle>
      <a:lvl1pPr marL="266700" indent="-266700" algn="l" defTabSz="514350" rtl="0" eaLnBrk="1" latinLnBrk="0" hangingPunct="1">
        <a:lnSpc>
          <a:spcPct val="100000"/>
        </a:lnSpc>
        <a:spcBef>
          <a:spcPts val="1200"/>
        </a:spcBef>
        <a:spcAft>
          <a:spcPts val="0"/>
        </a:spcAft>
        <a:buSzPct val="110000"/>
        <a:buFont typeface="Arial" pitchFamily="34" charset="0"/>
        <a:buChar char="•"/>
        <a:defRPr sz="2000" kern="1200">
          <a:solidFill>
            <a:schemeClr val="tx1"/>
          </a:solidFill>
          <a:latin typeface="Imago"/>
          <a:ea typeface="+mn-ea"/>
          <a:cs typeface="+mn-cs"/>
        </a:defRPr>
      </a:lvl1pPr>
      <a:lvl2pPr marL="541338" indent="-274638" algn="l" defTabSz="514350" rtl="0" eaLnBrk="1" latinLnBrk="0" hangingPunct="1">
        <a:lnSpc>
          <a:spcPct val="100000"/>
        </a:lnSpc>
        <a:spcBef>
          <a:spcPts val="600"/>
        </a:spcBef>
        <a:spcAft>
          <a:spcPts val="0"/>
        </a:spcAft>
        <a:buFont typeface="Courier New" panose="02070309020205020404" pitchFamily="49" charset="0"/>
        <a:buChar char="o"/>
        <a:tabLst/>
        <a:defRPr sz="1800" kern="1200">
          <a:solidFill>
            <a:schemeClr val="tx1"/>
          </a:solidFill>
          <a:latin typeface="Imago"/>
          <a:ea typeface="+mn-ea"/>
          <a:cs typeface="+mn-cs"/>
        </a:defRPr>
      </a:lvl2pPr>
      <a:lvl3pPr marL="808038" indent="-266700" algn="l" defTabSz="51435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Imago"/>
          <a:ea typeface="+mn-ea"/>
          <a:cs typeface="+mn-cs"/>
        </a:defRPr>
      </a:lvl3pPr>
      <a:lvl4pPr marL="1074738" indent="-266700" algn="l" defTabSz="514350" rtl="0" eaLnBrk="1" latinLnBrk="0" hangingPunct="1">
        <a:lnSpc>
          <a:spcPct val="100000"/>
        </a:lnSpc>
        <a:spcBef>
          <a:spcPts val="600"/>
        </a:spcBef>
        <a:spcAft>
          <a:spcPts val="0"/>
        </a:spcAft>
        <a:buFont typeface="Arial" pitchFamily="34" charset="0"/>
        <a:buChar char="–"/>
        <a:defRPr sz="1400" kern="1200">
          <a:solidFill>
            <a:schemeClr val="tx1"/>
          </a:solidFill>
          <a:latin typeface="Imago"/>
          <a:ea typeface="+mn-ea"/>
          <a:cs typeface="+mn-cs"/>
        </a:defRPr>
      </a:lvl4pPr>
      <a:lvl5pPr marL="1339850" indent="-265113" algn="l" defTabSz="514350" rtl="0" eaLnBrk="1" latinLnBrk="0" hangingPunct="1">
        <a:lnSpc>
          <a:spcPct val="100000"/>
        </a:lnSpc>
        <a:spcBef>
          <a:spcPts val="600"/>
        </a:spcBef>
        <a:spcAft>
          <a:spcPts val="0"/>
        </a:spcAft>
        <a:buFont typeface="Wingdings" panose="05000000000000000000" pitchFamily="2" charset="2"/>
        <a:buChar char="Ø"/>
        <a:defRPr sz="1400" kern="1200">
          <a:solidFill>
            <a:schemeClr val="tx1"/>
          </a:solidFill>
          <a:latin typeface="Imago"/>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5" pos="207">
          <p15:clr>
            <a:srgbClr val="F26B43"/>
          </p15:clr>
        </p15:guide>
        <p15:guide id="6" orient="horz" pos="663">
          <p15:clr>
            <a:srgbClr val="F26B43"/>
          </p15:clr>
        </p15:guide>
        <p15:guide id="7" orient="horz" pos="3906">
          <p15:clr>
            <a:srgbClr val="F26B43"/>
          </p15:clr>
        </p15:guide>
        <p15:guide id="8" orient="horz" pos="890">
          <p15:clr>
            <a:srgbClr val="F26B43"/>
          </p15:clr>
        </p15:guide>
        <p15:guide id="11" orient="horz" pos="164">
          <p15:clr>
            <a:srgbClr val="F26B43"/>
          </p15:clr>
        </p15:guide>
        <p15:guide id="12" pos="5486">
          <p15:clr>
            <a:srgbClr val="F26B43"/>
          </p15:clr>
        </p15:guide>
        <p15:guide id="13" pos="272">
          <p15:clr>
            <a:srgbClr val="F26B43"/>
          </p15:clr>
        </p15:guide>
        <p15:guide id="14" orient="horz" pos="417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967" y="260350"/>
            <a:ext cx="11146367" cy="792162"/>
          </a:xfrm>
          <a:prstGeom prst="rect">
            <a:avLst/>
          </a:prstGeom>
        </p:spPr>
        <p:txBody>
          <a:bodyPr vert="horz" lIns="91440" tIns="45720" rIns="91440" bIns="45720" rtlCol="0" anchor="b">
            <a:noAutofit/>
          </a:bodyPr>
          <a:lstStyle/>
          <a:p>
            <a:r>
              <a:rPr lang="en-GB" noProof="0" dirty="0"/>
              <a:t>Click to edit Master title style</a:t>
            </a:r>
          </a:p>
        </p:txBody>
      </p:sp>
      <p:sp>
        <p:nvSpPr>
          <p:cNvPr id="3" name="Text Placeholder 2"/>
          <p:cNvSpPr>
            <a:spLocks noGrp="1"/>
          </p:cNvSpPr>
          <p:nvPr>
            <p:ph type="body" idx="1"/>
          </p:nvPr>
        </p:nvSpPr>
        <p:spPr>
          <a:xfrm>
            <a:off x="452967" y="1412878"/>
            <a:ext cx="11145600" cy="4787899"/>
          </a:xfrm>
          <a:prstGeom prst="rect">
            <a:avLst/>
          </a:prstGeom>
        </p:spPr>
        <p:txBody>
          <a:bodyPr vert="horz" lIns="91440" tIns="45720" rIns="91440" bIns="4572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 xmlns:p14="http://schemas.microsoft.com/office/powerpoint/2010/main" val="31927305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txStyles>
    <p:titleStyle>
      <a:lvl1pPr algn="l" defTabSz="514350" rtl="0" eaLnBrk="1" latinLnBrk="0" hangingPunct="1">
        <a:lnSpc>
          <a:spcPct val="95000"/>
        </a:lnSpc>
        <a:spcBef>
          <a:spcPts val="0"/>
        </a:spcBef>
        <a:buNone/>
        <a:defRPr sz="2500" b="1" kern="1200">
          <a:solidFill>
            <a:schemeClr val="tx2"/>
          </a:solidFill>
          <a:latin typeface="Imago" pitchFamily="2" charset="0"/>
          <a:ea typeface="+mj-ea"/>
          <a:cs typeface="+mj-cs"/>
        </a:defRPr>
      </a:lvl1pPr>
    </p:titleStyle>
    <p:bodyStyle>
      <a:lvl1pPr marL="266700" indent="-266700" algn="l" defTabSz="514350" rtl="0" eaLnBrk="1" latinLnBrk="0" hangingPunct="1">
        <a:lnSpc>
          <a:spcPct val="100000"/>
        </a:lnSpc>
        <a:spcBef>
          <a:spcPts val="1200"/>
        </a:spcBef>
        <a:spcAft>
          <a:spcPts val="0"/>
        </a:spcAft>
        <a:buSzPct val="110000"/>
        <a:buFont typeface="Arial" pitchFamily="34" charset="0"/>
        <a:buChar char="•"/>
        <a:defRPr sz="2000" kern="1200">
          <a:solidFill>
            <a:schemeClr val="tx1"/>
          </a:solidFill>
          <a:latin typeface="Imago"/>
          <a:ea typeface="+mn-ea"/>
          <a:cs typeface="+mn-cs"/>
        </a:defRPr>
      </a:lvl1pPr>
      <a:lvl2pPr marL="541338" indent="-274638" algn="l" defTabSz="514350" rtl="0" eaLnBrk="1" latinLnBrk="0" hangingPunct="1">
        <a:lnSpc>
          <a:spcPct val="100000"/>
        </a:lnSpc>
        <a:spcBef>
          <a:spcPts val="600"/>
        </a:spcBef>
        <a:spcAft>
          <a:spcPts val="0"/>
        </a:spcAft>
        <a:buFont typeface="Courier New" panose="02070309020205020404" pitchFamily="49" charset="0"/>
        <a:buChar char="o"/>
        <a:tabLst/>
        <a:defRPr sz="1800" kern="1200">
          <a:solidFill>
            <a:schemeClr val="tx1"/>
          </a:solidFill>
          <a:latin typeface="Imago"/>
          <a:ea typeface="+mn-ea"/>
          <a:cs typeface="+mn-cs"/>
        </a:defRPr>
      </a:lvl2pPr>
      <a:lvl3pPr marL="808038" indent="-266700" algn="l" defTabSz="51435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Imago"/>
          <a:ea typeface="+mn-ea"/>
          <a:cs typeface="+mn-cs"/>
        </a:defRPr>
      </a:lvl3pPr>
      <a:lvl4pPr marL="1074738" indent="-266700" algn="l" defTabSz="514350" rtl="0" eaLnBrk="1" latinLnBrk="0" hangingPunct="1">
        <a:lnSpc>
          <a:spcPct val="100000"/>
        </a:lnSpc>
        <a:spcBef>
          <a:spcPts val="600"/>
        </a:spcBef>
        <a:spcAft>
          <a:spcPts val="0"/>
        </a:spcAft>
        <a:buFont typeface="Arial" pitchFamily="34" charset="0"/>
        <a:buChar char="–"/>
        <a:defRPr sz="1400" kern="1200">
          <a:solidFill>
            <a:schemeClr val="tx1"/>
          </a:solidFill>
          <a:latin typeface="Imago"/>
          <a:ea typeface="+mn-ea"/>
          <a:cs typeface="+mn-cs"/>
        </a:defRPr>
      </a:lvl4pPr>
      <a:lvl5pPr marL="1339850" indent="-265113" algn="l" defTabSz="514350" rtl="0" eaLnBrk="1" latinLnBrk="0" hangingPunct="1">
        <a:lnSpc>
          <a:spcPct val="100000"/>
        </a:lnSpc>
        <a:spcBef>
          <a:spcPts val="600"/>
        </a:spcBef>
        <a:spcAft>
          <a:spcPts val="0"/>
        </a:spcAft>
        <a:buFont typeface="Wingdings" panose="05000000000000000000" pitchFamily="2" charset="2"/>
        <a:buChar char="Ø"/>
        <a:defRPr sz="1400" kern="1200">
          <a:solidFill>
            <a:schemeClr val="tx1"/>
          </a:solidFill>
          <a:latin typeface="Imago"/>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5" pos="207">
          <p15:clr>
            <a:srgbClr val="F26B43"/>
          </p15:clr>
        </p15:guide>
        <p15:guide id="6" orient="horz" pos="663">
          <p15:clr>
            <a:srgbClr val="F26B43"/>
          </p15:clr>
        </p15:guide>
        <p15:guide id="7" orient="horz" pos="3906">
          <p15:clr>
            <a:srgbClr val="F26B43"/>
          </p15:clr>
        </p15:guide>
        <p15:guide id="8" orient="horz" pos="890">
          <p15:clr>
            <a:srgbClr val="F26B43"/>
          </p15:clr>
        </p15:guide>
        <p15:guide id="11" orient="horz" pos="164">
          <p15:clr>
            <a:srgbClr val="F26B43"/>
          </p15:clr>
        </p15:guide>
        <p15:guide id="12" pos="5486">
          <p15:clr>
            <a:srgbClr val="F26B43"/>
          </p15:clr>
        </p15:guide>
        <p15:guide id="13" pos="272">
          <p15:clr>
            <a:srgbClr val="F26B43"/>
          </p15:clr>
        </p15:guide>
        <p15:guide id="14" orient="horz" pos="417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roche.com/investors/updates/inv-update-2016-02-17.htm" TargetMode="External"/><Relationship Id="rId5" Type="http://schemas.openxmlformats.org/officeDocument/2006/relationships/hyperlink" Target="https://www.fda.gov/newsevents/newsroom/pressannouncements/ucm549325.htm"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31.jpeg"/><Relationship Id="rId5" Type="http://schemas.microsoft.com/office/2007/relationships/hdphoto" Target="../media/hdphoto1.wdp"/><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ideo" Target="file:///F:\BSRQ3212.MP4" TargetMode="Externa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ideo" Target="file:///C:\Users\User\Desktop\predavanja%20subota\JVZL0697.MP4" TargetMode="Externa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067" y="2328862"/>
            <a:ext cx="7772400" cy="1636280"/>
          </a:xfrm>
        </p:spPr>
        <p:txBody>
          <a:bodyPr>
            <a:noAutofit/>
          </a:bodyPr>
          <a:lstStyle/>
          <a:p>
            <a:pPr algn="ctr"/>
            <a:r>
              <a:rPr lang="bs-Latn-BA" sz="4400" dirty="0">
                <a:solidFill>
                  <a:srgbClr val="0066CC"/>
                </a:solidFill>
              </a:rPr>
              <a:t>Primjena lijeka ocrelizumab u tretmanu RMS i </a:t>
            </a:r>
            <a:r>
              <a:rPr lang="bs-Latn-BA" sz="4400" dirty="0" smtClean="0">
                <a:solidFill>
                  <a:srgbClr val="0066CC"/>
                </a:solidFill>
              </a:rPr>
              <a:t>PPMS</a:t>
            </a:r>
            <a:endParaRPr lang="en-US" sz="4400" dirty="0">
              <a:solidFill>
                <a:srgbClr val="0066CC"/>
              </a:solidFill>
            </a:endParaRPr>
          </a:p>
        </p:txBody>
      </p:sp>
      <p:sp>
        <p:nvSpPr>
          <p:cNvPr id="3" name="Subtitle 2"/>
          <p:cNvSpPr>
            <a:spLocks noGrp="1"/>
          </p:cNvSpPr>
          <p:nvPr>
            <p:ph type="subTitle" idx="1"/>
          </p:nvPr>
        </p:nvSpPr>
        <p:spPr>
          <a:xfrm>
            <a:off x="389633" y="5145807"/>
            <a:ext cx="6400800" cy="1512168"/>
          </a:xfrm>
        </p:spPr>
        <p:txBody>
          <a:bodyPr>
            <a:normAutofit/>
          </a:bodyPr>
          <a:lstStyle/>
          <a:p>
            <a:pPr algn="l"/>
            <a:endParaRPr lang="hr-HR" sz="2400" b="1" dirty="0">
              <a:solidFill>
                <a:schemeClr val="tx1"/>
              </a:solidFill>
            </a:endParaRPr>
          </a:p>
          <a:p>
            <a:r>
              <a:rPr lang="bs-Latn-BA" sz="2400" b="1" dirty="0" smtClean="0">
                <a:solidFill>
                  <a:schemeClr val="tx1"/>
                </a:solidFill>
              </a:rPr>
              <a:t>Doc. Dr. </a:t>
            </a:r>
            <a:r>
              <a:rPr lang="bs-Latn-BA" sz="2400" b="1" dirty="0">
                <a:solidFill>
                  <a:schemeClr val="tx1"/>
                </a:solidFill>
              </a:rPr>
              <a:t>Sanja </a:t>
            </a:r>
            <a:r>
              <a:rPr lang="bs-Latn-BA" sz="2400" b="1" dirty="0" smtClean="0">
                <a:solidFill>
                  <a:schemeClr val="tx1"/>
                </a:solidFill>
              </a:rPr>
              <a:t>Grgić</a:t>
            </a:r>
            <a:endParaRPr lang="en-US" sz="2400" b="1" dirty="0">
              <a:solidFill>
                <a:schemeClr val="tx1"/>
              </a:solidFill>
            </a:endParaRPr>
          </a:p>
          <a:p>
            <a:r>
              <a:rPr lang="hr-HR" sz="2400" b="1" dirty="0" smtClean="0">
                <a:solidFill>
                  <a:schemeClr val="tx1"/>
                </a:solidFill>
              </a:rPr>
              <a:t>Trebinje, </a:t>
            </a:r>
            <a:r>
              <a:rPr lang="hr-HR" sz="2400" b="1" dirty="0">
                <a:solidFill>
                  <a:schemeClr val="tx1"/>
                </a:solidFill>
              </a:rPr>
              <a:t>2019.</a:t>
            </a:r>
          </a:p>
        </p:txBody>
      </p:sp>
      <p:pic>
        <p:nvPicPr>
          <p:cNvPr id="4" name="Picture 3"/>
          <p:cNvPicPr>
            <a:picLocks noChangeAspect="1"/>
          </p:cNvPicPr>
          <p:nvPr/>
        </p:nvPicPr>
        <p:blipFill>
          <a:blip r:embed="rId2" cstate="print"/>
          <a:stretch>
            <a:fillRect/>
          </a:stretch>
        </p:blipFill>
        <p:spPr>
          <a:xfrm>
            <a:off x="9843101" y="43285"/>
            <a:ext cx="2348899" cy="1634017"/>
          </a:xfrm>
          <a:prstGeom prst="rect">
            <a:avLst/>
          </a:prstGeom>
        </p:spPr>
      </p:pic>
    </p:spTree>
    <p:extLst>
      <p:ext uri="{BB962C8B-B14F-4D97-AF65-F5344CB8AC3E}">
        <p14:creationId xmlns="" xmlns:p14="http://schemas.microsoft.com/office/powerpoint/2010/main" val="18200035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p:cNvPicPr>
            <a:picLocks noChangeAspect="1"/>
          </p:cNvPicPr>
          <p:nvPr/>
        </p:nvPicPr>
        <p:blipFill>
          <a:blip r:embed="rId3" cstate="print"/>
          <a:stretch>
            <a:fillRect/>
          </a:stretch>
        </p:blipFill>
        <p:spPr>
          <a:xfrm>
            <a:off x="9843101" y="-33530"/>
            <a:ext cx="2348899" cy="1634017"/>
          </a:xfrm>
          <a:prstGeom prst="rect">
            <a:avLst/>
          </a:prstGeom>
        </p:spPr>
      </p:pic>
      <p:sp>
        <p:nvSpPr>
          <p:cNvPr id="1421" name="Title 1"/>
          <p:cNvSpPr txBox="1">
            <a:spLocks noGrp="1"/>
          </p:cNvSpPr>
          <p:nvPr>
            <p:ph type="title"/>
          </p:nvPr>
        </p:nvSpPr>
        <p:spPr>
          <a:xfrm>
            <a:off x="259298" y="638173"/>
            <a:ext cx="11142127" cy="792167"/>
          </a:xfrm>
          <a:prstGeom prst="rect">
            <a:avLst/>
          </a:prstGeom>
        </p:spPr>
        <p:txBody>
          <a:bodyPr>
            <a:noAutofit/>
          </a:bodyPr>
          <a:lstStyle/>
          <a:p>
            <a:pPr defTabSz="478344">
              <a:defRPr sz="2300" b="0"/>
            </a:pPr>
            <a:r>
              <a:rPr sz="2400" dirty="0"/>
              <a:t/>
            </a:r>
            <a:br>
              <a:rPr sz="2400" dirty="0"/>
            </a:br>
            <a:r>
              <a:rPr sz="2400" b="1" dirty="0"/>
              <a:t>Time to onset of CDP for at least 48 weeks during the DBP and OLE periods</a:t>
            </a:r>
          </a:p>
        </p:txBody>
      </p:sp>
      <p:sp>
        <p:nvSpPr>
          <p:cNvPr id="1422" name="Text Placeholder 4"/>
          <p:cNvSpPr txBox="1">
            <a:spLocks noGrp="1"/>
          </p:cNvSpPr>
          <p:nvPr>
            <p:ph type="body" sz="quarter" idx="1"/>
          </p:nvPr>
        </p:nvSpPr>
        <p:spPr>
          <a:xfrm>
            <a:off x="1863726" y="5796541"/>
            <a:ext cx="4848443" cy="872550"/>
          </a:xfrm>
          <a:prstGeom prst="rect">
            <a:avLst/>
          </a:prstGeom>
        </p:spPr>
        <p:txBody>
          <a:bodyPr lIns="0" tIns="0" rIns="0" bIns="0" anchor="b"/>
          <a:lstStyle/>
          <a:p>
            <a:pPr marL="0" indent="0" defTabSz="493773">
              <a:lnSpc>
                <a:spcPct val="90000"/>
              </a:lnSpc>
              <a:spcBef>
                <a:spcPts val="0"/>
              </a:spcBef>
              <a:buSzTx/>
              <a:buNone/>
              <a:defRPr sz="800"/>
            </a:pPr>
            <a:r>
              <a:t>Without imputation. ITT population. Pooled OPERA I and OPERA II population; </a:t>
            </a:r>
            <a:br/>
            <a:r>
              <a:t>DBP clinical cut-off dates: April 2, 2015 and May 2, 2015, respectively; </a:t>
            </a:r>
            <a:br/>
            <a:r>
              <a:t>OLE clinical cut-off date: February 5, 2018. Data shown up to Week 240, </a:t>
            </a:r>
            <a:br/>
            <a:r>
              <a:t>the last visit all ongoing patients completed. CDP, confirmed disability progression; </a:t>
            </a:r>
            <a:br/>
            <a:r>
              <a:t>BL, baseline; DBP, double-blind periods; EDSS, Expanded Disability Status Scale; HR, hazard ratio; </a:t>
            </a:r>
            <a:br/>
            <a:r>
              <a:t>IFN, interferon; ITT, intention-to-treat; OCR, ocrelizumab; OLE, open-label extension. 	</a:t>
            </a:r>
          </a:p>
        </p:txBody>
      </p:sp>
      <p:sp>
        <p:nvSpPr>
          <p:cNvPr id="1423" name="Text Placeholder 5"/>
          <p:cNvSpPr>
            <a:spLocks noGrp="1"/>
          </p:cNvSpPr>
          <p:nvPr>
            <p:ph type="body" idx="14"/>
          </p:nvPr>
        </p:nvSpPr>
        <p:spPr>
          <a:xfrm>
            <a:off x="8242382" y="6544436"/>
            <a:ext cx="3340018" cy="12465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gn="r" defTabSz="478344">
              <a:lnSpc>
                <a:spcPct val="90000"/>
              </a:lnSpc>
              <a:spcBef>
                <a:spcPts val="0"/>
              </a:spcBef>
              <a:buSzTx/>
              <a:buNone/>
              <a:defRPr sz="800"/>
            </a:pPr>
            <a:r>
              <a:t>Hauser SL, e</a:t>
            </a:r>
            <a:r>
              <a:rPr i="1"/>
              <a:t>t al.</a:t>
            </a:r>
            <a:r>
              <a:t> Presented at AAN 2019 (Poster number P3.2-054).</a:t>
            </a:r>
          </a:p>
        </p:txBody>
      </p:sp>
      <p:grpSp>
        <p:nvGrpSpPr>
          <p:cNvPr id="1473" name="Group 128"/>
          <p:cNvGrpSpPr/>
          <p:nvPr/>
        </p:nvGrpSpPr>
        <p:grpSpPr>
          <a:xfrm>
            <a:off x="1669877" y="5429425"/>
            <a:ext cx="8498242" cy="495499"/>
            <a:chOff x="-1" y="0"/>
            <a:chExt cx="8498240" cy="495498"/>
          </a:xfrm>
        </p:grpSpPr>
        <p:sp>
          <p:nvSpPr>
            <p:cNvPr id="1424" name="Rectangle 25"/>
            <p:cNvSpPr txBox="1"/>
            <p:nvPr/>
          </p:nvSpPr>
          <p:spPr>
            <a:xfrm>
              <a:off x="1270508" y="128907"/>
              <a:ext cx="274321"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829</a:t>
              </a:r>
            </a:p>
          </p:txBody>
        </p:sp>
        <p:sp>
          <p:nvSpPr>
            <p:cNvPr id="1425" name="Rectangle 25"/>
            <p:cNvSpPr txBox="1"/>
            <p:nvPr/>
          </p:nvSpPr>
          <p:spPr>
            <a:xfrm>
              <a:off x="1270508" y="271093"/>
              <a:ext cx="274321"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827</a:t>
              </a:r>
            </a:p>
          </p:txBody>
        </p:sp>
        <p:sp>
          <p:nvSpPr>
            <p:cNvPr id="1426" name="Rectangle 25"/>
            <p:cNvSpPr txBox="1"/>
            <p:nvPr/>
          </p:nvSpPr>
          <p:spPr>
            <a:xfrm>
              <a:off x="1902636"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753</a:t>
              </a:r>
            </a:p>
          </p:txBody>
        </p:sp>
        <p:sp>
          <p:nvSpPr>
            <p:cNvPr id="1427" name="Rectangle 25"/>
            <p:cNvSpPr txBox="1"/>
            <p:nvPr/>
          </p:nvSpPr>
          <p:spPr>
            <a:xfrm>
              <a:off x="1902636"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778</a:t>
              </a:r>
            </a:p>
          </p:txBody>
        </p:sp>
        <p:sp>
          <p:nvSpPr>
            <p:cNvPr id="1428" name="Rectangle 25"/>
            <p:cNvSpPr txBox="1"/>
            <p:nvPr/>
          </p:nvSpPr>
          <p:spPr>
            <a:xfrm>
              <a:off x="1586572"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789</a:t>
              </a:r>
            </a:p>
          </p:txBody>
        </p:sp>
        <p:sp>
          <p:nvSpPr>
            <p:cNvPr id="1429" name="Rectangle 25"/>
            <p:cNvSpPr txBox="1"/>
            <p:nvPr/>
          </p:nvSpPr>
          <p:spPr>
            <a:xfrm>
              <a:off x="1586572"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795</a:t>
              </a:r>
            </a:p>
          </p:txBody>
        </p:sp>
        <p:sp>
          <p:nvSpPr>
            <p:cNvPr id="1430" name="Rectangle 25"/>
            <p:cNvSpPr txBox="1"/>
            <p:nvPr/>
          </p:nvSpPr>
          <p:spPr>
            <a:xfrm>
              <a:off x="2218700"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715</a:t>
              </a:r>
            </a:p>
          </p:txBody>
        </p:sp>
        <p:sp>
          <p:nvSpPr>
            <p:cNvPr id="1431" name="Rectangle 25"/>
            <p:cNvSpPr txBox="1"/>
            <p:nvPr/>
          </p:nvSpPr>
          <p:spPr>
            <a:xfrm>
              <a:off x="2218700"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762</a:t>
              </a:r>
            </a:p>
          </p:txBody>
        </p:sp>
        <p:sp>
          <p:nvSpPr>
            <p:cNvPr id="1432" name="Rectangle 25"/>
            <p:cNvSpPr txBox="1"/>
            <p:nvPr/>
          </p:nvSpPr>
          <p:spPr>
            <a:xfrm>
              <a:off x="2850828"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657</a:t>
              </a:r>
            </a:p>
          </p:txBody>
        </p:sp>
        <p:sp>
          <p:nvSpPr>
            <p:cNvPr id="1433" name="Rectangle 25"/>
            <p:cNvSpPr txBox="1"/>
            <p:nvPr/>
          </p:nvSpPr>
          <p:spPr>
            <a:xfrm>
              <a:off x="2850828"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735</a:t>
              </a:r>
            </a:p>
          </p:txBody>
        </p:sp>
        <p:sp>
          <p:nvSpPr>
            <p:cNvPr id="1434" name="Rectangle 25"/>
            <p:cNvSpPr txBox="1"/>
            <p:nvPr/>
          </p:nvSpPr>
          <p:spPr>
            <a:xfrm>
              <a:off x="2534764"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690</a:t>
              </a:r>
            </a:p>
          </p:txBody>
        </p:sp>
        <p:sp>
          <p:nvSpPr>
            <p:cNvPr id="1435" name="Rectangle 25"/>
            <p:cNvSpPr txBox="1"/>
            <p:nvPr/>
          </p:nvSpPr>
          <p:spPr>
            <a:xfrm>
              <a:off x="2534764"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751</a:t>
              </a:r>
            </a:p>
          </p:txBody>
        </p:sp>
        <p:sp>
          <p:nvSpPr>
            <p:cNvPr id="1436" name="Rectangle 25"/>
            <p:cNvSpPr txBox="1"/>
            <p:nvPr/>
          </p:nvSpPr>
          <p:spPr>
            <a:xfrm>
              <a:off x="3482956"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618</a:t>
              </a:r>
            </a:p>
          </p:txBody>
        </p:sp>
        <p:sp>
          <p:nvSpPr>
            <p:cNvPr id="1437" name="Rectangle 25"/>
            <p:cNvSpPr txBox="1"/>
            <p:nvPr/>
          </p:nvSpPr>
          <p:spPr>
            <a:xfrm>
              <a:off x="3482956"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712</a:t>
              </a:r>
            </a:p>
          </p:txBody>
        </p:sp>
        <p:sp>
          <p:nvSpPr>
            <p:cNvPr id="1438" name="Rectangle 25"/>
            <p:cNvSpPr txBox="1"/>
            <p:nvPr/>
          </p:nvSpPr>
          <p:spPr>
            <a:xfrm>
              <a:off x="3166892"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639</a:t>
              </a:r>
            </a:p>
          </p:txBody>
        </p:sp>
        <p:sp>
          <p:nvSpPr>
            <p:cNvPr id="1439" name="Rectangle 25"/>
            <p:cNvSpPr txBox="1"/>
            <p:nvPr/>
          </p:nvSpPr>
          <p:spPr>
            <a:xfrm>
              <a:off x="3166892"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724</a:t>
              </a:r>
            </a:p>
          </p:txBody>
        </p:sp>
        <p:sp>
          <p:nvSpPr>
            <p:cNvPr id="1440" name="Rectangle 25"/>
            <p:cNvSpPr txBox="1"/>
            <p:nvPr/>
          </p:nvSpPr>
          <p:spPr>
            <a:xfrm>
              <a:off x="4115084"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552</a:t>
              </a:r>
            </a:p>
          </p:txBody>
        </p:sp>
        <p:sp>
          <p:nvSpPr>
            <p:cNvPr id="1441" name="Rectangle 25"/>
            <p:cNvSpPr txBox="1"/>
            <p:nvPr/>
          </p:nvSpPr>
          <p:spPr>
            <a:xfrm>
              <a:off x="4115084"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665</a:t>
              </a:r>
            </a:p>
          </p:txBody>
        </p:sp>
        <p:sp>
          <p:nvSpPr>
            <p:cNvPr id="1442" name="Rectangle 25"/>
            <p:cNvSpPr txBox="1"/>
            <p:nvPr/>
          </p:nvSpPr>
          <p:spPr>
            <a:xfrm>
              <a:off x="3799020"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606</a:t>
              </a:r>
            </a:p>
          </p:txBody>
        </p:sp>
        <p:sp>
          <p:nvSpPr>
            <p:cNvPr id="1443" name="Rectangle 25"/>
            <p:cNvSpPr txBox="1"/>
            <p:nvPr/>
          </p:nvSpPr>
          <p:spPr>
            <a:xfrm>
              <a:off x="3799020"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699</a:t>
              </a:r>
            </a:p>
          </p:txBody>
        </p:sp>
        <p:sp>
          <p:nvSpPr>
            <p:cNvPr id="1444" name="Rectangle 25"/>
            <p:cNvSpPr txBox="1"/>
            <p:nvPr/>
          </p:nvSpPr>
          <p:spPr>
            <a:xfrm>
              <a:off x="4747212"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527</a:t>
              </a:r>
            </a:p>
          </p:txBody>
        </p:sp>
        <p:sp>
          <p:nvSpPr>
            <p:cNvPr id="1445" name="Rectangle 25"/>
            <p:cNvSpPr txBox="1"/>
            <p:nvPr/>
          </p:nvSpPr>
          <p:spPr>
            <a:xfrm>
              <a:off x="4747212"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633</a:t>
              </a:r>
            </a:p>
          </p:txBody>
        </p:sp>
        <p:sp>
          <p:nvSpPr>
            <p:cNvPr id="1446" name="Rectangle 25"/>
            <p:cNvSpPr txBox="1"/>
            <p:nvPr/>
          </p:nvSpPr>
          <p:spPr>
            <a:xfrm>
              <a:off x="4431148"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540</a:t>
              </a:r>
            </a:p>
          </p:txBody>
        </p:sp>
        <p:sp>
          <p:nvSpPr>
            <p:cNvPr id="1447" name="Rectangle 25"/>
            <p:cNvSpPr txBox="1"/>
            <p:nvPr/>
          </p:nvSpPr>
          <p:spPr>
            <a:xfrm>
              <a:off x="4431148"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650</a:t>
              </a:r>
            </a:p>
          </p:txBody>
        </p:sp>
        <p:sp>
          <p:nvSpPr>
            <p:cNvPr id="1448" name="Rectangle 25"/>
            <p:cNvSpPr txBox="1"/>
            <p:nvPr/>
          </p:nvSpPr>
          <p:spPr>
            <a:xfrm>
              <a:off x="5379340"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512</a:t>
              </a:r>
            </a:p>
          </p:txBody>
        </p:sp>
        <p:sp>
          <p:nvSpPr>
            <p:cNvPr id="1449" name="Rectangle 25"/>
            <p:cNvSpPr txBox="1"/>
            <p:nvPr/>
          </p:nvSpPr>
          <p:spPr>
            <a:xfrm>
              <a:off x="5695404"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599</a:t>
              </a:r>
            </a:p>
          </p:txBody>
        </p:sp>
        <p:sp>
          <p:nvSpPr>
            <p:cNvPr id="1450" name="Rectangle 25"/>
            <p:cNvSpPr txBox="1"/>
            <p:nvPr/>
          </p:nvSpPr>
          <p:spPr>
            <a:xfrm>
              <a:off x="5063276"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525</a:t>
              </a:r>
            </a:p>
          </p:txBody>
        </p:sp>
        <p:sp>
          <p:nvSpPr>
            <p:cNvPr id="1451" name="Rectangle 25"/>
            <p:cNvSpPr txBox="1"/>
            <p:nvPr/>
          </p:nvSpPr>
          <p:spPr>
            <a:xfrm>
              <a:off x="5063276"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629</a:t>
              </a:r>
            </a:p>
          </p:txBody>
        </p:sp>
        <p:sp>
          <p:nvSpPr>
            <p:cNvPr id="1452" name="Rectangle 25"/>
            <p:cNvSpPr txBox="1"/>
            <p:nvPr/>
          </p:nvSpPr>
          <p:spPr>
            <a:xfrm>
              <a:off x="6011468"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491</a:t>
              </a:r>
            </a:p>
          </p:txBody>
        </p:sp>
        <p:sp>
          <p:nvSpPr>
            <p:cNvPr id="1453" name="Rectangle 25"/>
            <p:cNvSpPr txBox="1"/>
            <p:nvPr/>
          </p:nvSpPr>
          <p:spPr>
            <a:xfrm>
              <a:off x="6327532"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585</a:t>
              </a:r>
            </a:p>
          </p:txBody>
        </p:sp>
        <p:sp>
          <p:nvSpPr>
            <p:cNvPr id="1454" name="Rectangle 25"/>
            <p:cNvSpPr txBox="1"/>
            <p:nvPr/>
          </p:nvSpPr>
          <p:spPr>
            <a:xfrm>
              <a:off x="5695404"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507</a:t>
              </a:r>
            </a:p>
          </p:txBody>
        </p:sp>
        <p:sp>
          <p:nvSpPr>
            <p:cNvPr id="1455" name="Rectangle 25"/>
            <p:cNvSpPr txBox="1"/>
            <p:nvPr/>
          </p:nvSpPr>
          <p:spPr>
            <a:xfrm>
              <a:off x="6011468"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586</a:t>
              </a:r>
            </a:p>
          </p:txBody>
        </p:sp>
        <p:sp>
          <p:nvSpPr>
            <p:cNvPr id="1456" name="Rectangle 25"/>
            <p:cNvSpPr txBox="1"/>
            <p:nvPr/>
          </p:nvSpPr>
          <p:spPr>
            <a:xfrm>
              <a:off x="6643596"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474</a:t>
              </a:r>
            </a:p>
          </p:txBody>
        </p:sp>
        <p:sp>
          <p:nvSpPr>
            <p:cNvPr id="1457" name="Rectangle 25"/>
            <p:cNvSpPr txBox="1"/>
            <p:nvPr/>
          </p:nvSpPr>
          <p:spPr>
            <a:xfrm>
              <a:off x="6959660"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573</a:t>
              </a:r>
            </a:p>
          </p:txBody>
        </p:sp>
        <p:sp>
          <p:nvSpPr>
            <p:cNvPr id="1458" name="Rectangle 25"/>
            <p:cNvSpPr txBox="1"/>
            <p:nvPr/>
          </p:nvSpPr>
          <p:spPr>
            <a:xfrm>
              <a:off x="6327532"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490</a:t>
              </a:r>
            </a:p>
          </p:txBody>
        </p:sp>
        <p:sp>
          <p:nvSpPr>
            <p:cNvPr id="1459" name="Rectangle 25"/>
            <p:cNvSpPr txBox="1"/>
            <p:nvPr/>
          </p:nvSpPr>
          <p:spPr>
            <a:xfrm>
              <a:off x="6643596"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575</a:t>
              </a:r>
            </a:p>
          </p:txBody>
        </p:sp>
        <p:sp>
          <p:nvSpPr>
            <p:cNvPr id="1460" name="Rectangle 25"/>
            <p:cNvSpPr txBox="1"/>
            <p:nvPr/>
          </p:nvSpPr>
          <p:spPr>
            <a:xfrm>
              <a:off x="6959660"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471</a:t>
              </a:r>
            </a:p>
          </p:txBody>
        </p:sp>
        <p:sp>
          <p:nvSpPr>
            <p:cNvPr id="1461" name="Rectangle 25"/>
            <p:cNvSpPr txBox="1"/>
            <p:nvPr/>
          </p:nvSpPr>
          <p:spPr>
            <a:xfrm>
              <a:off x="7275724"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560</a:t>
              </a:r>
            </a:p>
          </p:txBody>
        </p:sp>
        <p:sp>
          <p:nvSpPr>
            <p:cNvPr id="1462" name="Rectangle 25"/>
            <p:cNvSpPr txBox="1"/>
            <p:nvPr/>
          </p:nvSpPr>
          <p:spPr>
            <a:xfrm>
              <a:off x="7591788"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457</a:t>
              </a:r>
            </a:p>
          </p:txBody>
        </p:sp>
        <p:sp>
          <p:nvSpPr>
            <p:cNvPr id="1463" name="Rectangle 25"/>
            <p:cNvSpPr txBox="1"/>
            <p:nvPr/>
          </p:nvSpPr>
          <p:spPr>
            <a:xfrm>
              <a:off x="7907852"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397</a:t>
              </a:r>
            </a:p>
          </p:txBody>
        </p:sp>
        <p:sp>
          <p:nvSpPr>
            <p:cNvPr id="1464" name="Rectangle 25"/>
            <p:cNvSpPr txBox="1"/>
            <p:nvPr/>
          </p:nvSpPr>
          <p:spPr>
            <a:xfrm>
              <a:off x="7275724"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459</a:t>
              </a:r>
            </a:p>
          </p:txBody>
        </p:sp>
        <p:sp>
          <p:nvSpPr>
            <p:cNvPr id="1465" name="Rectangle 25"/>
            <p:cNvSpPr txBox="1"/>
            <p:nvPr/>
          </p:nvSpPr>
          <p:spPr>
            <a:xfrm>
              <a:off x="7591788"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559</a:t>
              </a:r>
            </a:p>
          </p:txBody>
        </p:sp>
        <p:sp>
          <p:nvSpPr>
            <p:cNvPr id="1466" name="Rectangle 25"/>
            <p:cNvSpPr txBox="1"/>
            <p:nvPr/>
          </p:nvSpPr>
          <p:spPr>
            <a:xfrm>
              <a:off x="-2" y="130356"/>
              <a:ext cx="1162343"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defRPr sz="900">
                  <a:solidFill>
                    <a:srgbClr val="660033"/>
                  </a:solidFill>
                  <a:latin typeface="Imago"/>
                  <a:ea typeface="Imago"/>
                  <a:cs typeface="Imago"/>
                  <a:sym typeface="Imago"/>
                </a:defRPr>
              </a:lvl1pPr>
            </a:lstStyle>
            <a:p>
              <a:r>
                <a:t>IFN β-1a/OCR 600 mg</a:t>
              </a:r>
            </a:p>
          </p:txBody>
        </p:sp>
        <p:sp>
          <p:nvSpPr>
            <p:cNvPr id="1467" name="Rectangle 25"/>
            <p:cNvSpPr txBox="1"/>
            <p:nvPr/>
          </p:nvSpPr>
          <p:spPr>
            <a:xfrm>
              <a:off x="-2" y="216098"/>
              <a:ext cx="1348077"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900">
                  <a:solidFill>
                    <a:srgbClr val="0066CC"/>
                  </a:solidFill>
                  <a:latin typeface="Imago"/>
                  <a:ea typeface="Imago"/>
                  <a:cs typeface="Imago"/>
                  <a:sym typeface="Imago"/>
                </a:defRPr>
              </a:lvl1pPr>
            </a:lstStyle>
            <a:p>
              <a:r>
                <a:t>OCR 600 mg/OCR 600 mg </a:t>
              </a:r>
            </a:p>
          </p:txBody>
        </p:sp>
        <p:sp>
          <p:nvSpPr>
            <p:cNvPr id="1468" name="Rectangle 25"/>
            <p:cNvSpPr txBox="1"/>
            <p:nvPr/>
          </p:nvSpPr>
          <p:spPr>
            <a:xfrm>
              <a:off x="-2" y="0"/>
              <a:ext cx="1228251"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900" b="1">
                  <a:solidFill>
                    <a:srgbClr val="000000"/>
                  </a:solidFill>
                  <a:latin typeface="Imago"/>
                  <a:ea typeface="Imago"/>
                  <a:cs typeface="Imago"/>
                  <a:sym typeface="Imago"/>
                </a:defRPr>
              </a:lvl1pPr>
            </a:lstStyle>
            <a:p>
              <a:r>
                <a:t>No. of patients at risk</a:t>
              </a:r>
            </a:p>
          </p:txBody>
        </p:sp>
        <p:sp>
          <p:nvSpPr>
            <p:cNvPr id="1469" name="Rectangle 25"/>
            <p:cNvSpPr txBox="1"/>
            <p:nvPr/>
          </p:nvSpPr>
          <p:spPr>
            <a:xfrm>
              <a:off x="7907852"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319</a:t>
              </a:r>
            </a:p>
          </p:txBody>
        </p:sp>
        <p:sp>
          <p:nvSpPr>
            <p:cNvPr id="1470" name="Rectangle 25"/>
            <p:cNvSpPr txBox="1"/>
            <p:nvPr/>
          </p:nvSpPr>
          <p:spPr>
            <a:xfrm>
              <a:off x="8223918"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380</a:t>
              </a:r>
            </a:p>
          </p:txBody>
        </p:sp>
        <p:sp>
          <p:nvSpPr>
            <p:cNvPr id="1471" name="Rectangle 25"/>
            <p:cNvSpPr txBox="1"/>
            <p:nvPr/>
          </p:nvSpPr>
          <p:spPr>
            <a:xfrm>
              <a:off x="8223918"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297</a:t>
              </a:r>
            </a:p>
          </p:txBody>
        </p:sp>
        <p:sp>
          <p:nvSpPr>
            <p:cNvPr id="1472" name="Rectangle 25"/>
            <p:cNvSpPr txBox="1"/>
            <p:nvPr/>
          </p:nvSpPr>
          <p:spPr>
            <a:xfrm>
              <a:off x="5379340"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600</a:t>
              </a:r>
            </a:p>
          </p:txBody>
        </p:sp>
      </p:grpSp>
      <p:grpSp>
        <p:nvGrpSpPr>
          <p:cNvPr id="1534" name="Group 131"/>
          <p:cNvGrpSpPr/>
          <p:nvPr/>
        </p:nvGrpSpPr>
        <p:grpSpPr>
          <a:xfrm>
            <a:off x="2240970" y="1819388"/>
            <a:ext cx="8284761" cy="3632806"/>
            <a:chOff x="-2" y="-1"/>
            <a:chExt cx="8284760" cy="3632804"/>
          </a:xfrm>
        </p:grpSpPr>
        <p:grpSp>
          <p:nvGrpSpPr>
            <p:cNvPr id="1532" name="Group 129"/>
            <p:cNvGrpSpPr/>
            <p:nvPr/>
          </p:nvGrpSpPr>
          <p:grpSpPr>
            <a:xfrm>
              <a:off x="-3" y="-1"/>
              <a:ext cx="8284761" cy="3368567"/>
              <a:chOff x="-1" y="0"/>
              <a:chExt cx="8284759" cy="3368566"/>
            </a:xfrm>
          </p:grpSpPr>
          <p:sp>
            <p:nvSpPr>
              <p:cNvPr id="1474" name="Straight Connector 12"/>
              <p:cNvSpPr/>
              <p:nvPr/>
            </p:nvSpPr>
            <p:spPr>
              <a:xfrm>
                <a:off x="751905" y="214012"/>
                <a:ext cx="82326" cy="3"/>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75" name="Straight Connector 13"/>
              <p:cNvSpPr/>
              <p:nvPr/>
            </p:nvSpPr>
            <p:spPr>
              <a:xfrm>
                <a:off x="751905" y="649032"/>
                <a:ext cx="82326" cy="3"/>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76" name="Straight Connector 14"/>
              <p:cNvSpPr/>
              <p:nvPr/>
            </p:nvSpPr>
            <p:spPr>
              <a:xfrm>
                <a:off x="751905" y="1084053"/>
                <a:ext cx="82326" cy="3"/>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77" name="Straight Connector 15"/>
              <p:cNvSpPr/>
              <p:nvPr/>
            </p:nvSpPr>
            <p:spPr>
              <a:xfrm>
                <a:off x="751905" y="1519074"/>
                <a:ext cx="82326" cy="3"/>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78" name="Straight Connector 16"/>
              <p:cNvSpPr/>
              <p:nvPr/>
            </p:nvSpPr>
            <p:spPr>
              <a:xfrm>
                <a:off x="751905" y="1954095"/>
                <a:ext cx="82326" cy="3"/>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79" name="Straight Connector 17"/>
              <p:cNvSpPr/>
              <p:nvPr/>
            </p:nvSpPr>
            <p:spPr>
              <a:xfrm>
                <a:off x="751905" y="2824135"/>
                <a:ext cx="82326" cy="3"/>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80" name="Rectangle 25"/>
              <p:cNvSpPr txBox="1"/>
              <p:nvPr/>
            </p:nvSpPr>
            <p:spPr>
              <a:xfrm>
                <a:off x="373768" y="125204"/>
                <a:ext cx="315525"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r">
                  <a:defRPr sz="1200">
                    <a:solidFill>
                      <a:srgbClr val="000000"/>
                    </a:solidFill>
                    <a:latin typeface="Imago"/>
                    <a:ea typeface="Imago"/>
                    <a:cs typeface="Imago"/>
                    <a:sym typeface="Imago"/>
                  </a:defRPr>
                </a:lvl1pPr>
              </a:lstStyle>
              <a:p>
                <a:r>
                  <a:t>30</a:t>
                </a:r>
              </a:p>
            </p:txBody>
          </p:sp>
          <p:sp>
            <p:nvSpPr>
              <p:cNvPr id="1481" name="Rectangle 25"/>
              <p:cNvSpPr txBox="1"/>
              <p:nvPr/>
            </p:nvSpPr>
            <p:spPr>
              <a:xfrm>
                <a:off x="373768" y="560649"/>
                <a:ext cx="315525"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r">
                  <a:defRPr sz="1200">
                    <a:solidFill>
                      <a:srgbClr val="000000"/>
                    </a:solidFill>
                    <a:latin typeface="Imago"/>
                    <a:ea typeface="Imago"/>
                    <a:cs typeface="Imago"/>
                    <a:sym typeface="Imago"/>
                  </a:defRPr>
                </a:lvl1pPr>
              </a:lstStyle>
              <a:p>
                <a:r>
                  <a:t>25</a:t>
                </a:r>
              </a:p>
            </p:txBody>
          </p:sp>
          <p:sp>
            <p:nvSpPr>
              <p:cNvPr id="1482" name="Rectangle 25"/>
              <p:cNvSpPr txBox="1"/>
              <p:nvPr/>
            </p:nvSpPr>
            <p:spPr>
              <a:xfrm>
                <a:off x="373768" y="996095"/>
                <a:ext cx="315525"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r">
                  <a:defRPr sz="1200">
                    <a:solidFill>
                      <a:srgbClr val="000000"/>
                    </a:solidFill>
                    <a:latin typeface="Imago"/>
                    <a:ea typeface="Imago"/>
                    <a:cs typeface="Imago"/>
                    <a:sym typeface="Imago"/>
                  </a:defRPr>
                </a:lvl1pPr>
              </a:lstStyle>
              <a:p>
                <a:r>
                  <a:t>20</a:t>
                </a:r>
              </a:p>
            </p:txBody>
          </p:sp>
          <p:sp>
            <p:nvSpPr>
              <p:cNvPr id="1483" name="Rectangle 25"/>
              <p:cNvSpPr txBox="1"/>
              <p:nvPr/>
            </p:nvSpPr>
            <p:spPr>
              <a:xfrm>
                <a:off x="373768" y="1431541"/>
                <a:ext cx="315525"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r">
                  <a:defRPr sz="1200">
                    <a:solidFill>
                      <a:srgbClr val="000000"/>
                    </a:solidFill>
                    <a:latin typeface="Imago"/>
                    <a:ea typeface="Imago"/>
                    <a:cs typeface="Imago"/>
                    <a:sym typeface="Imago"/>
                  </a:defRPr>
                </a:lvl1pPr>
              </a:lstStyle>
              <a:p>
                <a:r>
                  <a:t>15</a:t>
                </a:r>
              </a:p>
            </p:txBody>
          </p:sp>
          <p:sp>
            <p:nvSpPr>
              <p:cNvPr id="1484" name="Rectangle 25"/>
              <p:cNvSpPr txBox="1"/>
              <p:nvPr/>
            </p:nvSpPr>
            <p:spPr>
              <a:xfrm>
                <a:off x="373768" y="2302432"/>
                <a:ext cx="315525"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r">
                  <a:defRPr sz="1200">
                    <a:solidFill>
                      <a:srgbClr val="000000"/>
                    </a:solidFill>
                    <a:latin typeface="Imago"/>
                    <a:ea typeface="Imago"/>
                    <a:cs typeface="Imago"/>
                    <a:sym typeface="Imago"/>
                  </a:defRPr>
                </a:lvl1pPr>
              </a:lstStyle>
              <a:p>
                <a:r>
                  <a:t>5</a:t>
                </a:r>
              </a:p>
            </p:txBody>
          </p:sp>
          <p:sp>
            <p:nvSpPr>
              <p:cNvPr id="1485" name="Rectangle 25"/>
              <p:cNvSpPr txBox="1"/>
              <p:nvPr/>
            </p:nvSpPr>
            <p:spPr>
              <a:xfrm>
                <a:off x="373768" y="2737878"/>
                <a:ext cx="315525"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r">
                  <a:defRPr sz="1200">
                    <a:solidFill>
                      <a:srgbClr val="000000"/>
                    </a:solidFill>
                    <a:latin typeface="Imago"/>
                    <a:ea typeface="Imago"/>
                    <a:cs typeface="Imago"/>
                    <a:sym typeface="Imago"/>
                  </a:defRPr>
                </a:lvl1pPr>
              </a:lstStyle>
              <a:p>
                <a:r>
                  <a:t>0</a:t>
                </a:r>
              </a:p>
            </p:txBody>
          </p:sp>
          <p:sp>
            <p:nvSpPr>
              <p:cNvPr id="1486" name="Rectangle 25"/>
              <p:cNvSpPr txBox="1"/>
              <p:nvPr/>
            </p:nvSpPr>
            <p:spPr>
              <a:xfrm rot="16200000">
                <a:off x="-1066164" y="1341274"/>
                <a:ext cx="2487926"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200">
                    <a:solidFill>
                      <a:srgbClr val="000000"/>
                    </a:solidFill>
                    <a:latin typeface="Imago"/>
                    <a:ea typeface="Imago"/>
                    <a:cs typeface="Imago"/>
                    <a:sym typeface="Imago"/>
                  </a:defRPr>
                </a:pPr>
                <a:r>
                  <a:t>Proportion of patients </a:t>
                </a:r>
                <a:br/>
                <a:r>
                  <a:t>having CDP-EDSS</a:t>
                </a:r>
              </a:p>
            </p:txBody>
          </p:sp>
          <p:sp>
            <p:nvSpPr>
              <p:cNvPr id="1487" name="Rectangle 4"/>
              <p:cNvSpPr/>
              <p:nvPr/>
            </p:nvSpPr>
            <p:spPr>
              <a:xfrm>
                <a:off x="834192" y="214012"/>
                <a:ext cx="6949449" cy="26101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28575" cap="sq">
                <a:solidFill>
                  <a:srgbClr val="000000"/>
                </a:solidFill>
                <a:prstDash val="solid"/>
                <a:round/>
              </a:ln>
              <a:effectLst/>
            </p:spPr>
            <p:txBody>
              <a:bodyPr wrap="square" lIns="45718" tIns="45718" rIns="45718" bIns="45718" numCol="1" anchor="t">
                <a:noAutofit/>
              </a:bodyPr>
              <a:lstStyle/>
              <a:p>
                <a:pPr>
                  <a:spcBef>
                    <a:spcPts val="1000"/>
                  </a:spcBef>
                  <a:defRPr sz="1600">
                    <a:solidFill>
                      <a:srgbClr val="000000"/>
                    </a:solidFill>
                    <a:latin typeface="Imago"/>
                    <a:ea typeface="Imago"/>
                    <a:cs typeface="Imago"/>
                    <a:sym typeface="Imago"/>
                  </a:defRPr>
                </a:pPr>
                <a:endParaRPr/>
              </a:p>
            </p:txBody>
          </p:sp>
          <p:sp>
            <p:nvSpPr>
              <p:cNvPr id="1488" name="Straight Connector 27"/>
              <p:cNvSpPr/>
              <p:nvPr/>
            </p:nvSpPr>
            <p:spPr>
              <a:xfrm>
                <a:off x="834862"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89" name="Straight Connector 28"/>
              <p:cNvSpPr/>
              <p:nvPr/>
            </p:nvSpPr>
            <p:spPr>
              <a:xfrm>
                <a:off x="1466627"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90" name="Straight Connector 29"/>
              <p:cNvSpPr/>
              <p:nvPr/>
            </p:nvSpPr>
            <p:spPr>
              <a:xfrm>
                <a:off x="2098392"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91" name="Straight Connector 30"/>
              <p:cNvSpPr/>
              <p:nvPr/>
            </p:nvSpPr>
            <p:spPr>
              <a:xfrm>
                <a:off x="3361921"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92" name="Straight Connector 31"/>
              <p:cNvSpPr/>
              <p:nvPr/>
            </p:nvSpPr>
            <p:spPr>
              <a:xfrm>
                <a:off x="4625450"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93" name="Straight Connector 32"/>
              <p:cNvSpPr/>
              <p:nvPr/>
            </p:nvSpPr>
            <p:spPr>
              <a:xfrm>
                <a:off x="5888344" y="2824136"/>
                <a:ext cx="3" cy="82325"/>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94" name="Straight Connector 33"/>
              <p:cNvSpPr/>
              <p:nvPr/>
            </p:nvSpPr>
            <p:spPr>
              <a:xfrm>
                <a:off x="7152508"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95" name="Straight Connector 34"/>
              <p:cNvSpPr/>
              <p:nvPr/>
            </p:nvSpPr>
            <p:spPr>
              <a:xfrm>
                <a:off x="7784273"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96" name="Rectangle 25"/>
              <p:cNvSpPr txBox="1"/>
              <p:nvPr/>
            </p:nvSpPr>
            <p:spPr>
              <a:xfrm>
                <a:off x="1874281" y="2885966"/>
                <a:ext cx="447726"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p>
                <a:pPr algn="ctr">
                  <a:defRPr sz="1200">
                    <a:solidFill>
                      <a:srgbClr val="000000"/>
                    </a:solidFill>
                    <a:latin typeface="Imago"/>
                    <a:ea typeface="Imago"/>
                    <a:cs typeface="Imago"/>
                    <a:sym typeface="Imago"/>
                  </a:defRPr>
                </a:pPr>
                <a:r>
                  <a:t>48</a:t>
                </a:r>
                <a:endParaRPr>
                  <a:latin typeface="Arial"/>
                  <a:ea typeface="Arial"/>
                  <a:cs typeface="Arial"/>
                  <a:sym typeface="Arial"/>
                </a:endParaRPr>
              </a:p>
              <a:p>
                <a:pPr algn="ctr">
                  <a:defRPr sz="1200">
                    <a:solidFill>
                      <a:srgbClr val="000000"/>
                    </a:solidFill>
                    <a:latin typeface="Imago"/>
                    <a:ea typeface="Imago"/>
                    <a:cs typeface="Imago"/>
                    <a:sym typeface="Imago"/>
                  </a:defRPr>
                </a:pPr>
                <a:r>
                  <a:t>Year 1</a:t>
                </a:r>
              </a:p>
            </p:txBody>
          </p:sp>
          <p:sp>
            <p:nvSpPr>
              <p:cNvPr id="1497" name="Rectangle 25"/>
              <p:cNvSpPr txBox="1"/>
              <p:nvPr/>
            </p:nvSpPr>
            <p:spPr>
              <a:xfrm>
                <a:off x="2968360" y="2885966"/>
                <a:ext cx="789274" cy="48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p>
                <a:pPr algn="ctr">
                  <a:defRPr sz="1200">
                    <a:solidFill>
                      <a:srgbClr val="000000"/>
                    </a:solidFill>
                    <a:latin typeface="Imago"/>
                    <a:ea typeface="Imago"/>
                    <a:cs typeface="Imago"/>
                    <a:sym typeface="Imago"/>
                  </a:defRPr>
                </a:pPr>
                <a:r>
                  <a:t>96</a:t>
                </a:r>
                <a:br/>
                <a:r>
                  <a:rPr sz="1000"/>
                  <a:t>Year 2</a:t>
                </a:r>
                <a:endParaRPr>
                  <a:latin typeface="Arial"/>
                  <a:ea typeface="Arial"/>
                  <a:cs typeface="Arial"/>
                  <a:sym typeface="Arial"/>
                </a:endParaRPr>
              </a:p>
              <a:p>
                <a:pPr algn="ctr">
                  <a:defRPr sz="1000">
                    <a:solidFill>
                      <a:srgbClr val="000000"/>
                    </a:solidFill>
                    <a:latin typeface="Imago"/>
                    <a:ea typeface="Imago"/>
                    <a:cs typeface="Imago"/>
                    <a:sym typeface="Imago"/>
                  </a:defRPr>
                </a:pPr>
                <a:r>
                  <a:t>OLE Baseline</a:t>
                </a:r>
              </a:p>
            </p:txBody>
          </p:sp>
          <p:sp>
            <p:nvSpPr>
              <p:cNvPr id="1498" name="Rectangle 25"/>
              <p:cNvSpPr txBox="1"/>
              <p:nvPr/>
            </p:nvSpPr>
            <p:spPr>
              <a:xfrm>
                <a:off x="4254360" y="2885966"/>
                <a:ext cx="746982" cy="48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p>
                <a:pPr algn="ctr">
                  <a:defRPr sz="1200">
                    <a:solidFill>
                      <a:srgbClr val="000000"/>
                    </a:solidFill>
                    <a:latin typeface="Imago"/>
                    <a:ea typeface="Imago"/>
                    <a:cs typeface="Imago"/>
                    <a:sym typeface="Imago"/>
                  </a:defRPr>
                </a:pPr>
                <a:r>
                  <a:t>144</a:t>
                </a:r>
                <a:br/>
                <a:r>
                  <a:rPr sz="1000"/>
                  <a:t>Year 3</a:t>
                </a:r>
                <a:endParaRPr>
                  <a:latin typeface="Arial"/>
                  <a:ea typeface="Arial"/>
                  <a:cs typeface="Arial"/>
                  <a:sym typeface="Arial"/>
                </a:endParaRPr>
              </a:p>
              <a:p>
                <a:pPr algn="ctr">
                  <a:defRPr sz="1000">
                    <a:solidFill>
                      <a:srgbClr val="000000"/>
                    </a:solidFill>
                    <a:latin typeface="Imago"/>
                    <a:ea typeface="Imago"/>
                    <a:cs typeface="Imago"/>
                    <a:sym typeface="Imago"/>
                  </a:defRPr>
                </a:pPr>
                <a:r>
                  <a:t>(OLE Year 1)</a:t>
                </a:r>
              </a:p>
            </p:txBody>
          </p:sp>
          <p:sp>
            <p:nvSpPr>
              <p:cNvPr id="1499" name="Rectangle 25"/>
              <p:cNvSpPr txBox="1"/>
              <p:nvPr/>
            </p:nvSpPr>
            <p:spPr>
              <a:xfrm>
                <a:off x="5519213" y="2885966"/>
                <a:ext cx="746981" cy="48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p>
                <a:pPr algn="ctr">
                  <a:defRPr sz="1200">
                    <a:solidFill>
                      <a:srgbClr val="000000"/>
                    </a:solidFill>
                    <a:latin typeface="Imago"/>
                    <a:ea typeface="Imago"/>
                    <a:cs typeface="Imago"/>
                    <a:sym typeface="Imago"/>
                  </a:defRPr>
                </a:pPr>
                <a:r>
                  <a:t>192</a:t>
                </a:r>
                <a:br/>
                <a:r>
                  <a:rPr sz="1000"/>
                  <a:t>Year 4</a:t>
                </a:r>
                <a:endParaRPr>
                  <a:latin typeface="Arial"/>
                  <a:ea typeface="Arial"/>
                  <a:cs typeface="Arial"/>
                  <a:sym typeface="Arial"/>
                </a:endParaRPr>
              </a:p>
              <a:p>
                <a:pPr algn="ctr">
                  <a:defRPr sz="1000">
                    <a:solidFill>
                      <a:srgbClr val="000000"/>
                    </a:solidFill>
                    <a:latin typeface="Imago"/>
                    <a:ea typeface="Imago"/>
                    <a:cs typeface="Imago"/>
                    <a:sym typeface="Imago"/>
                  </a:defRPr>
                </a:pPr>
                <a:r>
                  <a:t>(OLE Year 2)</a:t>
                </a:r>
              </a:p>
            </p:txBody>
          </p:sp>
          <p:sp>
            <p:nvSpPr>
              <p:cNvPr id="1500" name="Rectangle 25"/>
              <p:cNvSpPr txBox="1"/>
              <p:nvPr/>
            </p:nvSpPr>
            <p:spPr>
              <a:xfrm>
                <a:off x="6784066" y="2885966"/>
                <a:ext cx="746982" cy="48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p>
                <a:pPr algn="ctr">
                  <a:defRPr sz="1200">
                    <a:solidFill>
                      <a:srgbClr val="000000"/>
                    </a:solidFill>
                    <a:latin typeface="Imago"/>
                    <a:ea typeface="Imago"/>
                    <a:cs typeface="Imago"/>
                    <a:sym typeface="Imago"/>
                  </a:defRPr>
                </a:pPr>
                <a:r>
                  <a:t>240</a:t>
                </a:r>
                <a:br/>
                <a:r>
                  <a:rPr sz="1000"/>
                  <a:t>Year 5</a:t>
                </a:r>
                <a:endParaRPr>
                  <a:latin typeface="Arial"/>
                  <a:ea typeface="Arial"/>
                  <a:cs typeface="Arial"/>
                  <a:sym typeface="Arial"/>
                </a:endParaRPr>
              </a:p>
              <a:p>
                <a:pPr algn="ctr">
                  <a:defRPr sz="1000">
                    <a:solidFill>
                      <a:srgbClr val="000000"/>
                    </a:solidFill>
                    <a:latin typeface="Imago"/>
                    <a:ea typeface="Imago"/>
                    <a:cs typeface="Imago"/>
                    <a:sym typeface="Imago"/>
                  </a:defRPr>
                </a:pPr>
                <a:r>
                  <a:t>(OLE Year 3)</a:t>
                </a:r>
              </a:p>
            </p:txBody>
          </p:sp>
          <p:sp>
            <p:nvSpPr>
              <p:cNvPr id="1501" name="Rectangle 25"/>
              <p:cNvSpPr txBox="1"/>
              <p:nvPr/>
            </p:nvSpPr>
            <p:spPr>
              <a:xfrm>
                <a:off x="7652827" y="2885966"/>
                <a:ext cx="274323"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000000"/>
                    </a:solidFill>
                    <a:latin typeface="Imago"/>
                    <a:ea typeface="Imago"/>
                    <a:cs typeface="Imago"/>
                    <a:sym typeface="Imago"/>
                  </a:defRPr>
                </a:lvl1pPr>
              </a:lstStyle>
              <a:p>
                <a:r>
                  <a:t>264</a:t>
                </a:r>
              </a:p>
            </p:txBody>
          </p:sp>
          <p:sp>
            <p:nvSpPr>
              <p:cNvPr id="1502" name="Straight Connector 41"/>
              <p:cNvSpPr/>
              <p:nvPr/>
            </p:nvSpPr>
            <p:spPr>
              <a:xfrm>
                <a:off x="2730156"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503" name="Straight Connector 42"/>
              <p:cNvSpPr/>
              <p:nvPr/>
            </p:nvSpPr>
            <p:spPr>
              <a:xfrm>
                <a:off x="3993686"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504" name="Straight Connector 43"/>
              <p:cNvSpPr/>
              <p:nvPr/>
            </p:nvSpPr>
            <p:spPr>
              <a:xfrm>
                <a:off x="5257214"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505" name="Straight Connector 44"/>
              <p:cNvSpPr/>
              <p:nvPr/>
            </p:nvSpPr>
            <p:spPr>
              <a:xfrm>
                <a:off x="6520743"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506" name="Rectangle 25"/>
              <p:cNvSpPr txBox="1"/>
              <p:nvPr/>
            </p:nvSpPr>
            <p:spPr>
              <a:xfrm>
                <a:off x="1328557" y="2885966"/>
                <a:ext cx="274323"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000000"/>
                    </a:solidFill>
                    <a:latin typeface="Imago"/>
                    <a:ea typeface="Imago"/>
                    <a:cs typeface="Imago"/>
                    <a:sym typeface="Imago"/>
                  </a:defRPr>
                </a:lvl1pPr>
              </a:lstStyle>
              <a:p>
                <a:r>
                  <a:t>24</a:t>
                </a:r>
              </a:p>
            </p:txBody>
          </p:sp>
          <p:sp>
            <p:nvSpPr>
              <p:cNvPr id="1507" name="Rectangle 25"/>
              <p:cNvSpPr txBox="1"/>
              <p:nvPr/>
            </p:nvSpPr>
            <p:spPr>
              <a:xfrm>
                <a:off x="2593410" y="2885966"/>
                <a:ext cx="274323"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000000"/>
                    </a:solidFill>
                    <a:latin typeface="Imago"/>
                    <a:ea typeface="Imago"/>
                    <a:cs typeface="Imago"/>
                    <a:sym typeface="Imago"/>
                  </a:defRPr>
                </a:lvl1pPr>
              </a:lstStyle>
              <a:p>
                <a:r>
                  <a:t>72</a:t>
                </a:r>
              </a:p>
            </p:txBody>
          </p:sp>
          <p:sp>
            <p:nvSpPr>
              <p:cNvPr id="1508" name="Rectangle 25"/>
              <p:cNvSpPr txBox="1"/>
              <p:nvPr/>
            </p:nvSpPr>
            <p:spPr>
              <a:xfrm>
                <a:off x="3858264" y="2885966"/>
                <a:ext cx="274323"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000000"/>
                    </a:solidFill>
                    <a:latin typeface="Imago"/>
                    <a:ea typeface="Imago"/>
                    <a:cs typeface="Imago"/>
                    <a:sym typeface="Imago"/>
                  </a:defRPr>
                </a:lvl1pPr>
              </a:lstStyle>
              <a:p>
                <a:r>
                  <a:t>120</a:t>
                </a:r>
              </a:p>
            </p:txBody>
          </p:sp>
          <p:sp>
            <p:nvSpPr>
              <p:cNvPr id="1509" name="Rectangle 25"/>
              <p:cNvSpPr txBox="1"/>
              <p:nvPr/>
            </p:nvSpPr>
            <p:spPr>
              <a:xfrm>
                <a:off x="5123116" y="2885966"/>
                <a:ext cx="274323"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000000"/>
                    </a:solidFill>
                    <a:latin typeface="Imago"/>
                    <a:ea typeface="Imago"/>
                    <a:cs typeface="Imago"/>
                    <a:sym typeface="Imago"/>
                  </a:defRPr>
                </a:lvl1pPr>
              </a:lstStyle>
              <a:p>
                <a:r>
                  <a:t>168</a:t>
                </a:r>
              </a:p>
            </p:txBody>
          </p:sp>
          <p:sp>
            <p:nvSpPr>
              <p:cNvPr id="1510" name="Rectangle 25"/>
              <p:cNvSpPr txBox="1"/>
              <p:nvPr/>
            </p:nvSpPr>
            <p:spPr>
              <a:xfrm>
                <a:off x="6387969" y="2885966"/>
                <a:ext cx="274323"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000000"/>
                    </a:solidFill>
                    <a:latin typeface="Imago"/>
                    <a:ea typeface="Imago"/>
                    <a:cs typeface="Imago"/>
                    <a:sym typeface="Imago"/>
                  </a:defRPr>
                </a:lvl1pPr>
              </a:lstStyle>
              <a:p>
                <a:r>
                  <a:t>216</a:t>
                </a:r>
              </a:p>
            </p:txBody>
          </p:sp>
          <p:sp>
            <p:nvSpPr>
              <p:cNvPr id="1511" name="Rectangle 25"/>
              <p:cNvSpPr txBox="1"/>
              <p:nvPr/>
            </p:nvSpPr>
            <p:spPr>
              <a:xfrm>
                <a:off x="699411" y="2885966"/>
                <a:ext cx="274323"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000000"/>
                    </a:solidFill>
                    <a:latin typeface="Imago"/>
                    <a:ea typeface="Imago"/>
                    <a:cs typeface="Imago"/>
                    <a:sym typeface="Imago"/>
                  </a:defRPr>
                </a:lvl1pPr>
              </a:lstStyle>
              <a:p>
                <a:r>
                  <a:t>BL</a:t>
                </a:r>
              </a:p>
            </p:txBody>
          </p:sp>
          <p:sp>
            <p:nvSpPr>
              <p:cNvPr id="1512" name="Straight Connector 100"/>
              <p:cNvSpPr/>
              <p:nvPr/>
            </p:nvSpPr>
            <p:spPr>
              <a:xfrm flipH="1" flipV="1">
                <a:off x="1007818" y="114285"/>
                <a:ext cx="198003" cy="3"/>
              </a:xfrm>
              <a:prstGeom prst="line">
                <a:avLst/>
              </a:prstGeom>
              <a:noFill/>
              <a:ln w="28575" cap="flat">
                <a:solidFill>
                  <a:srgbClr val="660033"/>
                </a:solidFill>
                <a:prstDash val="solid"/>
                <a:round/>
              </a:ln>
              <a:effectLst/>
            </p:spPr>
            <p:txBody>
              <a:bodyPr wrap="square" lIns="45718" tIns="45718" rIns="45718" bIns="45718" numCol="1" anchor="t">
                <a:noAutofit/>
              </a:bodyPr>
              <a:lstStyle/>
              <a:p>
                <a:endParaRPr/>
              </a:p>
            </p:txBody>
          </p:sp>
          <p:sp>
            <p:nvSpPr>
              <p:cNvPr id="1513" name="Straight Connector 101"/>
              <p:cNvSpPr/>
              <p:nvPr/>
            </p:nvSpPr>
            <p:spPr>
              <a:xfrm flipH="1" flipV="1">
                <a:off x="1007818" y="343317"/>
                <a:ext cx="396003" cy="3"/>
              </a:xfrm>
              <a:prstGeom prst="line">
                <a:avLst/>
              </a:prstGeom>
              <a:noFill/>
              <a:ln w="28575" cap="flat">
                <a:solidFill>
                  <a:srgbClr val="0066CC"/>
                </a:solidFill>
                <a:prstDash val="solid"/>
                <a:round/>
              </a:ln>
              <a:effectLst/>
            </p:spPr>
            <p:txBody>
              <a:bodyPr wrap="square" lIns="45718" tIns="45718" rIns="45718" bIns="45718" numCol="1" anchor="t">
                <a:noAutofit/>
              </a:bodyPr>
              <a:lstStyle/>
              <a:p>
                <a:endParaRPr/>
              </a:p>
            </p:txBody>
          </p:sp>
          <p:sp>
            <p:nvSpPr>
              <p:cNvPr id="1514" name="Rectangle 102"/>
              <p:cNvSpPr txBox="1"/>
              <p:nvPr/>
            </p:nvSpPr>
            <p:spPr>
              <a:xfrm>
                <a:off x="1381738" y="0"/>
                <a:ext cx="2137783" cy="2438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spcBef>
                    <a:spcPts val="600"/>
                  </a:spcBef>
                  <a:defRPr sz="1000">
                    <a:solidFill>
                      <a:srgbClr val="000000"/>
                    </a:solidFill>
                    <a:latin typeface="Imago"/>
                    <a:ea typeface="Imago"/>
                    <a:cs typeface="Imago"/>
                    <a:sym typeface="Imago"/>
                  </a:defRPr>
                </a:lvl1pPr>
              </a:lstStyle>
              <a:p>
                <a:r>
                  <a:t>IFN β-1a/OCR 600 mg (N=829)</a:t>
                </a:r>
              </a:p>
            </p:txBody>
          </p:sp>
          <p:sp>
            <p:nvSpPr>
              <p:cNvPr id="1515" name="Rectangle 103"/>
              <p:cNvSpPr txBox="1"/>
              <p:nvPr/>
            </p:nvSpPr>
            <p:spPr>
              <a:xfrm>
                <a:off x="1381738" y="229029"/>
                <a:ext cx="2281537" cy="2438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spcBef>
                    <a:spcPts val="600"/>
                  </a:spcBef>
                  <a:defRPr sz="1000">
                    <a:solidFill>
                      <a:srgbClr val="000000"/>
                    </a:solidFill>
                    <a:latin typeface="Imago"/>
                    <a:ea typeface="Imago"/>
                    <a:cs typeface="Imago"/>
                    <a:sym typeface="Imago"/>
                  </a:defRPr>
                </a:lvl1pPr>
              </a:lstStyle>
              <a:p>
                <a:r>
                  <a:t>OCR 600 mg/OCR 600 mg (N=827)</a:t>
                </a:r>
              </a:p>
            </p:txBody>
          </p:sp>
          <p:sp>
            <p:nvSpPr>
              <p:cNvPr id="1516" name="Rectangle 25"/>
              <p:cNvSpPr txBox="1"/>
              <p:nvPr/>
            </p:nvSpPr>
            <p:spPr>
              <a:xfrm>
                <a:off x="952583" y="1589383"/>
                <a:ext cx="128272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defRPr sz="1000" b="1">
                    <a:solidFill>
                      <a:srgbClr val="000000"/>
                    </a:solidFill>
                    <a:latin typeface="Imago"/>
                    <a:ea typeface="Imago"/>
                    <a:cs typeface="Imago"/>
                    <a:sym typeface="Imago"/>
                  </a:defRPr>
                </a:lvl1pPr>
              </a:lstStyle>
              <a:p>
                <a:r>
                  <a:t>DBP: HR=0.43; (p&lt;0.001)</a:t>
                </a:r>
              </a:p>
            </p:txBody>
          </p:sp>
          <p:sp>
            <p:nvSpPr>
              <p:cNvPr id="1517" name="Rectangle 25"/>
              <p:cNvSpPr txBox="1"/>
              <p:nvPr/>
            </p:nvSpPr>
            <p:spPr>
              <a:xfrm>
                <a:off x="7188217" y="2491243"/>
                <a:ext cx="1096542"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b">
                <a:spAutoFit/>
              </a:bodyPr>
              <a:lstStyle/>
              <a:p>
                <a:pPr>
                  <a:defRPr sz="1000">
                    <a:solidFill>
                      <a:srgbClr val="000000"/>
                    </a:solidFill>
                    <a:latin typeface="Imago"/>
                    <a:ea typeface="Imago"/>
                    <a:cs typeface="Imago"/>
                    <a:sym typeface="Imago"/>
                  </a:defRPr>
                </a:pPr>
                <a:r>
                  <a:t>∆=5.37 (1.76, 8.97)</a:t>
                </a:r>
                <a:br/>
                <a:r>
                  <a:t>p=0.004</a:t>
                </a:r>
              </a:p>
            </p:txBody>
          </p:sp>
          <p:sp>
            <p:nvSpPr>
              <p:cNvPr id="1518" name="Straight Connector 108"/>
              <p:cNvSpPr/>
              <p:nvPr/>
            </p:nvSpPr>
            <p:spPr>
              <a:xfrm>
                <a:off x="7151872" y="1430251"/>
                <a:ext cx="3" cy="1396805"/>
              </a:xfrm>
              <a:prstGeom prst="line">
                <a:avLst/>
              </a:prstGeom>
              <a:noFill/>
              <a:ln w="19050" cap="flat">
                <a:solidFill>
                  <a:srgbClr val="000000"/>
                </a:solidFill>
                <a:prstDash val="sysDash"/>
                <a:round/>
              </a:ln>
              <a:effectLst/>
            </p:spPr>
            <p:txBody>
              <a:bodyPr wrap="square" lIns="45718" tIns="45718" rIns="45718" bIns="45718" numCol="1" anchor="t">
                <a:noAutofit/>
              </a:bodyPr>
              <a:lstStyle/>
              <a:p>
                <a:endParaRPr/>
              </a:p>
            </p:txBody>
          </p:sp>
          <p:sp>
            <p:nvSpPr>
              <p:cNvPr id="1519" name="Straight Connector 109"/>
              <p:cNvSpPr/>
              <p:nvPr/>
            </p:nvSpPr>
            <p:spPr>
              <a:xfrm>
                <a:off x="4624814" y="1685429"/>
                <a:ext cx="3" cy="1141627"/>
              </a:xfrm>
              <a:prstGeom prst="line">
                <a:avLst/>
              </a:prstGeom>
              <a:noFill/>
              <a:ln w="19050" cap="flat">
                <a:solidFill>
                  <a:srgbClr val="000000"/>
                </a:solidFill>
                <a:prstDash val="sysDash"/>
                <a:round/>
              </a:ln>
              <a:effectLst/>
            </p:spPr>
            <p:txBody>
              <a:bodyPr wrap="square" lIns="45718" tIns="45718" rIns="45718" bIns="45718" numCol="1" anchor="t">
                <a:noAutofit/>
              </a:bodyPr>
              <a:lstStyle/>
              <a:p>
                <a:endParaRPr/>
              </a:p>
            </p:txBody>
          </p:sp>
          <p:sp>
            <p:nvSpPr>
              <p:cNvPr id="1520" name="Rectangle 25"/>
              <p:cNvSpPr txBox="1"/>
              <p:nvPr/>
            </p:nvSpPr>
            <p:spPr>
              <a:xfrm>
                <a:off x="373768" y="1866987"/>
                <a:ext cx="315525"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r">
                  <a:defRPr sz="1200">
                    <a:solidFill>
                      <a:srgbClr val="000000"/>
                    </a:solidFill>
                    <a:latin typeface="Imago"/>
                    <a:ea typeface="Imago"/>
                    <a:cs typeface="Imago"/>
                    <a:sym typeface="Imago"/>
                  </a:defRPr>
                </a:lvl1pPr>
              </a:lstStyle>
              <a:p>
                <a:r>
                  <a:t>10</a:t>
                </a:r>
              </a:p>
            </p:txBody>
          </p:sp>
          <p:sp>
            <p:nvSpPr>
              <p:cNvPr id="1521" name="Straight Connector 118"/>
              <p:cNvSpPr/>
              <p:nvPr/>
            </p:nvSpPr>
            <p:spPr>
              <a:xfrm>
                <a:off x="751905" y="2389116"/>
                <a:ext cx="82326" cy="3"/>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522" name="Straight Connector 119"/>
              <p:cNvSpPr/>
              <p:nvPr/>
            </p:nvSpPr>
            <p:spPr>
              <a:xfrm>
                <a:off x="3361285" y="1295285"/>
                <a:ext cx="3" cy="1531771"/>
              </a:xfrm>
              <a:prstGeom prst="line">
                <a:avLst/>
              </a:prstGeom>
              <a:noFill/>
              <a:ln w="19050" cap="flat">
                <a:solidFill>
                  <a:schemeClr val="accent4"/>
                </a:solidFill>
                <a:prstDash val="sysDash"/>
                <a:round/>
              </a:ln>
              <a:effectLst/>
            </p:spPr>
            <p:txBody>
              <a:bodyPr wrap="square" lIns="45718" tIns="45718" rIns="45718" bIns="45718" numCol="1" anchor="t">
                <a:noAutofit/>
              </a:bodyPr>
              <a:lstStyle/>
              <a:p>
                <a:endParaRPr/>
              </a:p>
            </p:txBody>
          </p:sp>
          <p:sp>
            <p:nvSpPr>
              <p:cNvPr id="1523" name="Straight Connector 120"/>
              <p:cNvSpPr/>
              <p:nvPr/>
            </p:nvSpPr>
            <p:spPr>
              <a:xfrm>
                <a:off x="5888343" y="1431820"/>
                <a:ext cx="3" cy="1395235"/>
              </a:xfrm>
              <a:prstGeom prst="line">
                <a:avLst/>
              </a:prstGeom>
              <a:noFill/>
              <a:ln w="19050" cap="flat">
                <a:solidFill>
                  <a:srgbClr val="000000"/>
                </a:solidFill>
                <a:prstDash val="sysDash"/>
                <a:round/>
              </a:ln>
              <a:effectLst/>
            </p:spPr>
            <p:txBody>
              <a:bodyPr wrap="square" lIns="45718" tIns="45718" rIns="45718" bIns="45718" numCol="1" anchor="t">
                <a:noAutofit/>
              </a:bodyPr>
              <a:lstStyle/>
              <a:p>
                <a:endParaRPr/>
              </a:p>
            </p:txBody>
          </p:sp>
          <p:sp>
            <p:nvSpPr>
              <p:cNvPr id="1524" name="Rectangle 25"/>
              <p:cNvSpPr txBox="1"/>
              <p:nvPr/>
            </p:nvSpPr>
            <p:spPr>
              <a:xfrm>
                <a:off x="3398892" y="1286181"/>
                <a:ext cx="2560019"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b">
                <a:spAutoFit/>
              </a:bodyPr>
              <a:lstStyle>
                <a:lvl1pPr>
                  <a:defRPr sz="1000" b="1">
                    <a:solidFill>
                      <a:schemeClr val="accent4"/>
                    </a:solidFill>
                    <a:latin typeface="Imago"/>
                    <a:ea typeface="Imago"/>
                    <a:cs typeface="Imago"/>
                    <a:sym typeface="Imago"/>
                  </a:defRPr>
                </a:lvl1pPr>
              </a:lstStyle>
              <a:p>
                <a:r>
                  <a:t>Start of OLE: all patients treated with OCR</a:t>
                </a:r>
              </a:p>
            </p:txBody>
          </p:sp>
          <p:sp>
            <p:nvSpPr>
              <p:cNvPr id="1525" name="Rectangle 25"/>
              <p:cNvSpPr txBox="1"/>
              <p:nvPr/>
            </p:nvSpPr>
            <p:spPr>
              <a:xfrm>
                <a:off x="5923727" y="2502129"/>
                <a:ext cx="1096542"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b">
                <a:spAutoFit/>
              </a:bodyPr>
              <a:lstStyle/>
              <a:p>
                <a:pPr>
                  <a:defRPr sz="1000">
                    <a:solidFill>
                      <a:srgbClr val="000000"/>
                    </a:solidFill>
                    <a:latin typeface="Imago"/>
                    <a:ea typeface="Imago"/>
                    <a:cs typeface="Imago"/>
                    <a:sym typeface="Imago"/>
                  </a:defRPr>
                </a:pPr>
                <a:r>
                  <a:t>∆=4.71 (1.29, 8.14)</a:t>
                </a:r>
                <a:br/>
                <a:r>
                  <a:t>p=0.007</a:t>
                </a:r>
              </a:p>
            </p:txBody>
          </p:sp>
          <p:sp>
            <p:nvSpPr>
              <p:cNvPr id="1526" name="Rectangle 25"/>
              <p:cNvSpPr txBox="1"/>
              <p:nvPr/>
            </p:nvSpPr>
            <p:spPr>
              <a:xfrm>
                <a:off x="3409867" y="2502129"/>
                <a:ext cx="1214424"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p>
                <a:pPr>
                  <a:defRPr sz="1000">
                    <a:solidFill>
                      <a:srgbClr val="000000"/>
                    </a:solidFill>
                    <a:latin typeface="Imago"/>
                    <a:ea typeface="Imago"/>
                    <a:cs typeface="Imago"/>
                    <a:sym typeface="Imago"/>
                  </a:defRPr>
                </a:pPr>
                <a:r>
                  <a:t>∆=4.40 (1.92, 6.88);</a:t>
                </a:r>
                <a:br/>
                <a:r>
                  <a:t>p&lt;0.001</a:t>
                </a:r>
              </a:p>
            </p:txBody>
          </p:sp>
          <p:sp>
            <p:nvSpPr>
              <p:cNvPr id="1527" name="Rectangle 25"/>
              <p:cNvSpPr txBox="1"/>
              <p:nvPr/>
            </p:nvSpPr>
            <p:spPr>
              <a:xfrm>
                <a:off x="4665493" y="2502129"/>
                <a:ext cx="1131827"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b">
                <a:spAutoFit/>
              </a:bodyPr>
              <a:lstStyle/>
              <a:p>
                <a:pPr>
                  <a:defRPr sz="1000">
                    <a:solidFill>
                      <a:srgbClr val="000000"/>
                    </a:solidFill>
                    <a:latin typeface="Imago"/>
                    <a:ea typeface="Imago"/>
                    <a:cs typeface="Imago"/>
                    <a:sym typeface="Imago"/>
                  </a:defRPr>
                </a:pPr>
                <a:r>
                  <a:t>∆=5.20 (2.19, 8.21) </a:t>
                </a:r>
                <a:br/>
                <a:r>
                  <a:t>p&lt;0.001</a:t>
                </a:r>
              </a:p>
            </p:txBody>
          </p:sp>
          <p:sp>
            <p:nvSpPr>
              <p:cNvPr id="1528" name="Freeform 32"/>
              <p:cNvSpPr/>
              <p:nvPr/>
            </p:nvSpPr>
            <p:spPr>
              <a:xfrm>
                <a:off x="807024" y="1891487"/>
                <a:ext cx="6954528" cy="9156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20" y="21600"/>
                    </a:lnTo>
                    <a:lnTo>
                      <a:pt x="1020" y="20608"/>
                    </a:lnTo>
                    <a:lnTo>
                      <a:pt x="1976" y="20608"/>
                    </a:lnTo>
                    <a:lnTo>
                      <a:pt x="1976" y="19831"/>
                    </a:lnTo>
                    <a:lnTo>
                      <a:pt x="2036" y="19831"/>
                    </a:lnTo>
                    <a:lnTo>
                      <a:pt x="2036" y="19188"/>
                    </a:lnTo>
                    <a:lnTo>
                      <a:pt x="2880" y="19188"/>
                    </a:lnTo>
                    <a:lnTo>
                      <a:pt x="2880" y="18813"/>
                    </a:lnTo>
                    <a:lnTo>
                      <a:pt x="3975" y="18813"/>
                    </a:lnTo>
                    <a:lnTo>
                      <a:pt x="3975" y="18036"/>
                    </a:lnTo>
                    <a:lnTo>
                      <a:pt x="4028" y="18036"/>
                    </a:lnTo>
                    <a:lnTo>
                      <a:pt x="4028" y="17339"/>
                    </a:lnTo>
                    <a:lnTo>
                      <a:pt x="5048" y="17339"/>
                    </a:lnTo>
                    <a:lnTo>
                      <a:pt x="5048" y="16910"/>
                    </a:lnTo>
                    <a:lnTo>
                      <a:pt x="5906" y="16910"/>
                    </a:lnTo>
                    <a:lnTo>
                      <a:pt x="5906" y="16535"/>
                    </a:lnTo>
                    <a:lnTo>
                      <a:pt x="6765" y="16535"/>
                    </a:lnTo>
                    <a:lnTo>
                      <a:pt x="6765" y="15838"/>
                    </a:lnTo>
                    <a:lnTo>
                      <a:pt x="6904" y="15838"/>
                    </a:lnTo>
                    <a:lnTo>
                      <a:pt x="6904" y="15141"/>
                    </a:lnTo>
                    <a:lnTo>
                      <a:pt x="7639" y="15141"/>
                    </a:lnTo>
                    <a:lnTo>
                      <a:pt x="7639" y="14766"/>
                    </a:lnTo>
                    <a:lnTo>
                      <a:pt x="7886" y="14766"/>
                    </a:lnTo>
                    <a:lnTo>
                      <a:pt x="7886" y="13801"/>
                    </a:lnTo>
                    <a:lnTo>
                      <a:pt x="8183" y="13801"/>
                    </a:lnTo>
                    <a:lnTo>
                      <a:pt x="8183" y="13426"/>
                    </a:lnTo>
                    <a:lnTo>
                      <a:pt x="8389" y="13426"/>
                    </a:lnTo>
                    <a:lnTo>
                      <a:pt x="8389" y="13132"/>
                    </a:lnTo>
                    <a:lnTo>
                      <a:pt x="8659" y="13132"/>
                    </a:lnTo>
                    <a:lnTo>
                      <a:pt x="8659" y="12354"/>
                    </a:lnTo>
                    <a:lnTo>
                      <a:pt x="8948" y="12354"/>
                    </a:lnTo>
                    <a:lnTo>
                      <a:pt x="8948" y="12140"/>
                    </a:lnTo>
                    <a:lnTo>
                      <a:pt x="9120" y="12140"/>
                    </a:lnTo>
                    <a:lnTo>
                      <a:pt x="9120" y="11524"/>
                    </a:lnTo>
                    <a:lnTo>
                      <a:pt x="9341" y="11524"/>
                    </a:lnTo>
                    <a:lnTo>
                      <a:pt x="9341" y="11014"/>
                    </a:lnTo>
                    <a:lnTo>
                      <a:pt x="9551" y="11014"/>
                    </a:lnTo>
                    <a:lnTo>
                      <a:pt x="9551" y="10505"/>
                    </a:lnTo>
                    <a:lnTo>
                      <a:pt x="9836" y="10505"/>
                    </a:lnTo>
                    <a:lnTo>
                      <a:pt x="9836" y="9808"/>
                    </a:lnTo>
                    <a:lnTo>
                      <a:pt x="10016" y="9808"/>
                    </a:lnTo>
                    <a:lnTo>
                      <a:pt x="10016" y="9246"/>
                    </a:lnTo>
                    <a:lnTo>
                      <a:pt x="10174" y="9246"/>
                    </a:lnTo>
                    <a:lnTo>
                      <a:pt x="10174" y="9031"/>
                    </a:lnTo>
                    <a:lnTo>
                      <a:pt x="10875" y="9031"/>
                    </a:lnTo>
                    <a:lnTo>
                      <a:pt x="10875" y="8602"/>
                    </a:lnTo>
                    <a:lnTo>
                      <a:pt x="11854" y="8602"/>
                    </a:lnTo>
                    <a:lnTo>
                      <a:pt x="11854" y="8040"/>
                    </a:lnTo>
                    <a:lnTo>
                      <a:pt x="11992" y="8040"/>
                    </a:lnTo>
                    <a:lnTo>
                      <a:pt x="11992" y="7611"/>
                    </a:lnTo>
                    <a:lnTo>
                      <a:pt x="12041" y="7611"/>
                    </a:lnTo>
                    <a:lnTo>
                      <a:pt x="12041" y="5923"/>
                    </a:lnTo>
                    <a:lnTo>
                      <a:pt x="12390" y="5923"/>
                    </a:lnTo>
                    <a:lnTo>
                      <a:pt x="12390" y="5628"/>
                    </a:lnTo>
                    <a:lnTo>
                      <a:pt x="12574" y="5628"/>
                    </a:lnTo>
                    <a:lnTo>
                      <a:pt x="12574" y="5199"/>
                    </a:lnTo>
                    <a:lnTo>
                      <a:pt x="13031" y="5199"/>
                    </a:lnTo>
                    <a:lnTo>
                      <a:pt x="13031" y="4851"/>
                    </a:lnTo>
                    <a:lnTo>
                      <a:pt x="13732" y="4851"/>
                    </a:lnTo>
                    <a:lnTo>
                      <a:pt x="13732" y="4502"/>
                    </a:lnTo>
                    <a:lnTo>
                      <a:pt x="13875" y="4502"/>
                    </a:lnTo>
                    <a:lnTo>
                      <a:pt x="13875" y="3993"/>
                    </a:lnTo>
                    <a:lnTo>
                      <a:pt x="13999" y="3993"/>
                    </a:lnTo>
                    <a:lnTo>
                      <a:pt x="13999" y="3296"/>
                    </a:lnTo>
                    <a:lnTo>
                      <a:pt x="14831" y="3296"/>
                    </a:lnTo>
                    <a:lnTo>
                      <a:pt x="14831" y="2733"/>
                    </a:lnTo>
                    <a:lnTo>
                      <a:pt x="16020" y="2733"/>
                    </a:lnTo>
                    <a:lnTo>
                      <a:pt x="16020" y="2224"/>
                    </a:lnTo>
                    <a:lnTo>
                      <a:pt x="17096" y="2224"/>
                    </a:lnTo>
                    <a:lnTo>
                      <a:pt x="17096" y="1635"/>
                    </a:lnTo>
                    <a:lnTo>
                      <a:pt x="17891" y="1635"/>
                    </a:lnTo>
                    <a:lnTo>
                      <a:pt x="17891" y="992"/>
                    </a:lnTo>
                    <a:lnTo>
                      <a:pt x="19747" y="992"/>
                    </a:lnTo>
                    <a:lnTo>
                      <a:pt x="19747" y="241"/>
                    </a:lnTo>
                    <a:lnTo>
                      <a:pt x="20047" y="241"/>
                    </a:lnTo>
                    <a:lnTo>
                      <a:pt x="20047" y="0"/>
                    </a:lnTo>
                    <a:lnTo>
                      <a:pt x="21600" y="0"/>
                    </a:lnTo>
                  </a:path>
                </a:pathLst>
              </a:custGeom>
              <a:noFill/>
              <a:ln w="30163" cap="flat">
                <a:solidFill>
                  <a:srgbClr val="0066CC"/>
                </a:solidFill>
                <a:prstDash val="solid"/>
                <a:round/>
              </a:ln>
              <a:effectLst/>
            </p:spPr>
            <p:txBody>
              <a:bodyPr wrap="square" lIns="45718" tIns="45718" rIns="45718" bIns="45718" numCol="1" anchor="t">
                <a:noAutofit/>
              </a:bodyPr>
              <a:lstStyle/>
              <a:p>
                <a:pPr>
                  <a:defRPr>
                    <a:latin typeface="Imago"/>
                    <a:ea typeface="Imago"/>
                    <a:cs typeface="Imago"/>
                    <a:sym typeface="Imago"/>
                  </a:defRPr>
                </a:pPr>
                <a:endParaRPr/>
              </a:p>
            </p:txBody>
          </p:sp>
          <p:grpSp>
            <p:nvGrpSpPr>
              <p:cNvPr id="1531" name="Group 124"/>
              <p:cNvGrpSpPr/>
              <p:nvPr/>
            </p:nvGrpSpPr>
            <p:grpSpPr>
              <a:xfrm>
                <a:off x="831407" y="1399931"/>
                <a:ext cx="6924053" cy="1413265"/>
                <a:chOff x="-1" y="-1"/>
                <a:chExt cx="6924052" cy="1413264"/>
              </a:xfrm>
            </p:grpSpPr>
            <p:sp>
              <p:nvSpPr>
                <p:cNvPr id="1529" name="Freeform 36"/>
                <p:cNvSpPr/>
                <p:nvPr/>
              </p:nvSpPr>
              <p:spPr>
                <a:xfrm>
                  <a:off x="-2" y="645703"/>
                  <a:ext cx="2530408" cy="7675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93" y="21600"/>
                      </a:lnTo>
                      <a:lnTo>
                        <a:pt x="2493" y="20799"/>
                      </a:lnTo>
                      <a:lnTo>
                        <a:pt x="2894" y="20799"/>
                      </a:lnTo>
                      <a:lnTo>
                        <a:pt x="2894" y="19132"/>
                      </a:lnTo>
                      <a:lnTo>
                        <a:pt x="3438" y="19132"/>
                      </a:lnTo>
                      <a:lnTo>
                        <a:pt x="3438" y="18620"/>
                      </a:lnTo>
                      <a:lnTo>
                        <a:pt x="5356" y="18620"/>
                      </a:lnTo>
                      <a:lnTo>
                        <a:pt x="5356" y="18363"/>
                      </a:lnTo>
                      <a:lnTo>
                        <a:pt x="5459" y="18363"/>
                      </a:lnTo>
                      <a:lnTo>
                        <a:pt x="5459" y="16440"/>
                      </a:lnTo>
                      <a:lnTo>
                        <a:pt x="6064" y="16440"/>
                      </a:lnTo>
                      <a:lnTo>
                        <a:pt x="6064" y="15992"/>
                      </a:lnTo>
                      <a:lnTo>
                        <a:pt x="7008" y="15992"/>
                      </a:lnTo>
                      <a:lnTo>
                        <a:pt x="7008" y="15607"/>
                      </a:lnTo>
                      <a:lnTo>
                        <a:pt x="8065" y="15607"/>
                      </a:lnTo>
                      <a:lnTo>
                        <a:pt x="8065" y="14518"/>
                      </a:lnTo>
                      <a:lnTo>
                        <a:pt x="8271" y="14518"/>
                      </a:lnTo>
                      <a:lnTo>
                        <a:pt x="8271" y="13236"/>
                      </a:lnTo>
                      <a:lnTo>
                        <a:pt x="8712" y="13236"/>
                      </a:lnTo>
                      <a:lnTo>
                        <a:pt x="8712" y="12787"/>
                      </a:lnTo>
                      <a:lnTo>
                        <a:pt x="9625" y="12787"/>
                      </a:lnTo>
                      <a:lnTo>
                        <a:pt x="9625" y="12402"/>
                      </a:lnTo>
                      <a:lnTo>
                        <a:pt x="10713" y="12402"/>
                      </a:lnTo>
                      <a:lnTo>
                        <a:pt x="10713" y="10704"/>
                      </a:lnTo>
                      <a:lnTo>
                        <a:pt x="11493" y="10704"/>
                      </a:lnTo>
                      <a:lnTo>
                        <a:pt x="11493" y="10287"/>
                      </a:lnTo>
                      <a:lnTo>
                        <a:pt x="11739" y="10287"/>
                      </a:lnTo>
                      <a:lnTo>
                        <a:pt x="11739" y="9839"/>
                      </a:lnTo>
                      <a:lnTo>
                        <a:pt x="12714" y="9839"/>
                      </a:lnTo>
                      <a:lnTo>
                        <a:pt x="12714" y="9166"/>
                      </a:lnTo>
                      <a:lnTo>
                        <a:pt x="13268" y="9166"/>
                      </a:lnTo>
                      <a:lnTo>
                        <a:pt x="13268" y="8589"/>
                      </a:lnTo>
                      <a:lnTo>
                        <a:pt x="13565" y="8589"/>
                      </a:lnTo>
                      <a:lnTo>
                        <a:pt x="13565" y="7595"/>
                      </a:lnTo>
                      <a:lnTo>
                        <a:pt x="13709" y="7595"/>
                      </a:lnTo>
                      <a:lnTo>
                        <a:pt x="13709" y="6794"/>
                      </a:lnTo>
                      <a:lnTo>
                        <a:pt x="15217" y="6794"/>
                      </a:lnTo>
                      <a:lnTo>
                        <a:pt x="15217" y="6217"/>
                      </a:lnTo>
                      <a:lnTo>
                        <a:pt x="16120" y="6217"/>
                      </a:lnTo>
                      <a:lnTo>
                        <a:pt x="16120" y="4807"/>
                      </a:lnTo>
                      <a:lnTo>
                        <a:pt x="16377" y="4807"/>
                      </a:lnTo>
                      <a:lnTo>
                        <a:pt x="16377" y="3878"/>
                      </a:lnTo>
                      <a:lnTo>
                        <a:pt x="18686" y="3878"/>
                      </a:lnTo>
                      <a:lnTo>
                        <a:pt x="18686" y="3269"/>
                      </a:lnTo>
                      <a:lnTo>
                        <a:pt x="18850" y="3269"/>
                      </a:lnTo>
                      <a:lnTo>
                        <a:pt x="18850" y="2275"/>
                      </a:lnTo>
                      <a:lnTo>
                        <a:pt x="21497" y="2275"/>
                      </a:lnTo>
                      <a:lnTo>
                        <a:pt x="21497" y="0"/>
                      </a:lnTo>
                      <a:lnTo>
                        <a:pt x="21600" y="0"/>
                      </a:lnTo>
                    </a:path>
                  </a:pathLst>
                </a:custGeom>
                <a:noFill/>
                <a:ln w="30163" cap="flat">
                  <a:solidFill>
                    <a:srgbClr val="660033"/>
                  </a:solidFill>
                  <a:prstDash val="solid"/>
                  <a:round/>
                </a:ln>
                <a:effectLst/>
              </p:spPr>
              <p:txBody>
                <a:bodyPr wrap="square" lIns="45718" tIns="45718" rIns="45718" bIns="45718" numCol="1" anchor="t">
                  <a:noAutofit/>
                </a:bodyPr>
                <a:lstStyle/>
                <a:p>
                  <a:pPr>
                    <a:defRPr>
                      <a:latin typeface="Imago"/>
                      <a:ea typeface="Imago"/>
                      <a:cs typeface="Imago"/>
                      <a:sym typeface="Imago"/>
                    </a:defRPr>
                  </a:pPr>
                  <a:endParaRPr/>
                </a:p>
              </p:txBody>
            </p:sp>
            <p:sp>
              <p:nvSpPr>
                <p:cNvPr id="1530" name="Freeform 37"/>
                <p:cNvSpPr/>
                <p:nvPr/>
              </p:nvSpPr>
              <p:spPr>
                <a:xfrm>
                  <a:off x="2518382" y="-2"/>
                  <a:ext cx="4405670" cy="6457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2" y="21600"/>
                      </a:lnTo>
                      <a:lnTo>
                        <a:pt x="542" y="20762"/>
                      </a:lnTo>
                      <a:lnTo>
                        <a:pt x="648" y="20762"/>
                      </a:lnTo>
                      <a:lnTo>
                        <a:pt x="648" y="20000"/>
                      </a:lnTo>
                      <a:lnTo>
                        <a:pt x="1043" y="20000"/>
                      </a:lnTo>
                      <a:lnTo>
                        <a:pt x="1043" y="19581"/>
                      </a:lnTo>
                      <a:lnTo>
                        <a:pt x="1768" y="19581"/>
                      </a:lnTo>
                      <a:lnTo>
                        <a:pt x="1768" y="19162"/>
                      </a:lnTo>
                      <a:lnTo>
                        <a:pt x="1892" y="19162"/>
                      </a:lnTo>
                      <a:lnTo>
                        <a:pt x="1892" y="17486"/>
                      </a:lnTo>
                      <a:lnTo>
                        <a:pt x="2004" y="17486"/>
                      </a:lnTo>
                      <a:lnTo>
                        <a:pt x="2004" y="16457"/>
                      </a:lnTo>
                      <a:lnTo>
                        <a:pt x="3336" y="16457"/>
                      </a:lnTo>
                      <a:lnTo>
                        <a:pt x="3336" y="14971"/>
                      </a:lnTo>
                      <a:lnTo>
                        <a:pt x="3442" y="14971"/>
                      </a:lnTo>
                      <a:lnTo>
                        <a:pt x="3442" y="14286"/>
                      </a:lnTo>
                      <a:lnTo>
                        <a:pt x="3560" y="14286"/>
                      </a:lnTo>
                      <a:lnTo>
                        <a:pt x="3560" y="13638"/>
                      </a:lnTo>
                      <a:lnTo>
                        <a:pt x="6383" y="13638"/>
                      </a:lnTo>
                      <a:lnTo>
                        <a:pt x="6383" y="12838"/>
                      </a:lnTo>
                      <a:lnTo>
                        <a:pt x="6565" y="12838"/>
                      </a:lnTo>
                      <a:lnTo>
                        <a:pt x="6565" y="12038"/>
                      </a:lnTo>
                      <a:lnTo>
                        <a:pt x="7202" y="12038"/>
                      </a:lnTo>
                      <a:lnTo>
                        <a:pt x="7202" y="11352"/>
                      </a:lnTo>
                      <a:lnTo>
                        <a:pt x="7656" y="11352"/>
                      </a:lnTo>
                      <a:lnTo>
                        <a:pt x="7656" y="10781"/>
                      </a:lnTo>
                      <a:lnTo>
                        <a:pt x="8015" y="10781"/>
                      </a:lnTo>
                      <a:lnTo>
                        <a:pt x="8015" y="10171"/>
                      </a:lnTo>
                      <a:lnTo>
                        <a:pt x="8227" y="10171"/>
                      </a:lnTo>
                      <a:lnTo>
                        <a:pt x="8227" y="9676"/>
                      </a:lnTo>
                      <a:lnTo>
                        <a:pt x="9335" y="9676"/>
                      </a:lnTo>
                      <a:lnTo>
                        <a:pt x="9335" y="9143"/>
                      </a:lnTo>
                      <a:lnTo>
                        <a:pt x="9424" y="9143"/>
                      </a:lnTo>
                      <a:lnTo>
                        <a:pt x="9424" y="8229"/>
                      </a:lnTo>
                      <a:lnTo>
                        <a:pt x="9554" y="8229"/>
                      </a:lnTo>
                      <a:lnTo>
                        <a:pt x="9554" y="7238"/>
                      </a:lnTo>
                      <a:lnTo>
                        <a:pt x="9654" y="7238"/>
                      </a:lnTo>
                      <a:lnTo>
                        <a:pt x="9654" y="6552"/>
                      </a:lnTo>
                      <a:lnTo>
                        <a:pt x="12471" y="6552"/>
                      </a:lnTo>
                      <a:lnTo>
                        <a:pt x="12471" y="5752"/>
                      </a:lnTo>
                      <a:lnTo>
                        <a:pt x="12612" y="5752"/>
                      </a:lnTo>
                      <a:lnTo>
                        <a:pt x="12612" y="5105"/>
                      </a:lnTo>
                      <a:lnTo>
                        <a:pt x="12748" y="5105"/>
                      </a:lnTo>
                      <a:lnTo>
                        <a:pt x="12748" y="4305"/>
                      </a:lnTo>
                      <a:lnTo>
                        <a:pt x="12883" y="4305"/>
                      </a:lnTo>
                      <a:lnTo>
                        <a:pt x="12883" y="3657"/>
                      </a:lnTo>
                      <a:lnTo>
                        <a:pt x="13043" y="3657"/>
                      </a:lnTo>
                      <a:lnTo>
                        <a:pt x="13043" y="2819"/>
                      </a:lnTo>
                      <a:lnTo>
                        <a:pt x="15624" y="2819"/>
                      </a:lnTo>
                      <a:lnTo>
                        <a:pt x="15624" y="2210"/>
                      </a:lnTo>
                      <a:lnTo>
                        <a:pt x="15742" y="2210"/>
                      </a:lnTo>
                      <a:lnTo>
                        <a:pt x="15742" y="1752"/>
                      </a:lnTo>
                      <a:lnTo>
                        <a:pt x="18677" y="1752"/>
                      </a:lnTo>
                      <a:lnTo>
                        <a:pt x="18677" y="1143"/>
                      </a:lnTo>
                      <a:lnTo>
                        <a:pt x="18854" y="1143"/>
                      </a:lnTo>
                      <a:lnTo>
                        <a:pt x="18854" y="495"/>
                      </a:lnTo>
                      <a:lnTo>
                        <a:pt x="19066" y="495"/>
                      </a:lnTo>
                      <a:lnTo>
                        <a:pt x="19066" y="0"/>
                      </a:lnTo>
                      <a:lnTo>
                        <a:pt x="21600" y="0"/>
                      </a:lnTo>
                    </a:path>
                  </a:pathLst>
                </a:custGeom>
                <a:noFill/>
                <a:ln w="30163" cap="flat">
                  <a:solidFill>
                    <a:schemeClr val="accent6"/>
                  </a:solidFill>
                  <a:prstDash val="solid"/>
                  <a:round/>
                </a:ln>
                <a:effectLst/>
              </p:spPr>
              <p:txBody>
                <a:bodyPr wrap="square" lIns="45718" tIns="45718" rIns="45718" bIns="45718" numCol="1" anchor="t">
                  <a:noAutofit/>
                </a:bodyPr>
                <a:lstStyle/>
                <a:p>
                  <a:pPr>
                    <a:defRPr>
                      <a:latin typeface="Imago"/>
                      <a:ea typeface="Imago"/>
                      <a:cs typeface="Imago"/>
                      <a:sym typeface="Imago"/>
                    </a:defRPr>
                  </a:pPr>
                  <a:endParaRPr/>
                </a:p>
              </p:txBody>
            </p:sp>
          </p:grpSp>
        </p:grpSp>
        <p:sp>
          <p:nvSpPr>
            <p:cNvPr id="1533" name="Rectangle 25"/>
            <p:cNvSpPr txBox="1"/>
            <p:nvPr/>
          </p:nvSpPr>
          <p:spPr>
            <a:xfrm>
              <a:off x="3290383" y="3455003"/>
              <a:ext cx="2037061"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defRPr sz="1200">
                  <a:solidFill>
                    <a:srgbClr val="000000"/>
                  </a:solidFill>
                  <a:latin typeface="Imago"/>
                  <a:ea typeface="Imago"/>
                  <a:cs typeface="Imago"/>
                  <a:sym typeface="Imago"/>
                </a:defRPr>
              </a:lvl1pPr>
            </a:lstStyle>
            <a:p>
              <a:r>
                <a:t>Time to onset of CDP (weeks)</a:t>
              </a:r>
            </a:p>
          </p:txBody>
        </p:sp>
      </p:grpSp>
      <p:sp>
        <p:nvSpPr>
          <p:cNvPr id="1535" name="Straight Connector 116"/>
          <p:cNvSpPr/>
          <p:nvPr/>
        </p:nvSpPr>
        <p:spPr>
          <a:xfrm flipH="1">
            <a:off x="3443377" y="1938933"/>
            <a:ext cx="198003" cy="3"/>
          </a:xfrm>
          <a:prstGeom prst="line">
            <a:avLst/>
          </a:prstGeom>
          <a:ln w="28575">
            <a:solidFill>
              <a:srgbClr val="B9CDE4"/>
            </a:solidFill>
          </a:ln>
        </p:spPr>
        <p:txBody>
          <a:bodyPr lIns="45718" tIns="45718" rIns="45718" bIns="45718"/>
          <a:lstStyle/>
          <a:p>
            <a:endParaRPr/>
          </a:p>
        </p:txBody>
      </p:sp>
      <p:sp>
        <p:nvSpPr>
          <p:cNvPr id="1536" name="TextBox 2"/>
          <p:cNvSpPr txBox="1"/>
          <p:nvPr/>
        </p:nvSpPr>
        <p:spPr>
          <a:xfrm>
            <a:off x="8270833" y="1780861"/>
            <a:ext cx="1666878"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solidFill>
                  <a:srgbClr val="660033"/>
                </a:solidFill>
                <a:latin typeface="Imago"/>
                <a:ea typeface="Imago"/>
                <a:cs typeface="Imago"/>
                <a:sym typeface="Imago"/>
              </a:defRPr>
            </a:lvl1pPr>
          </a:lstStyle>
          <a:p>
            <a:r>
              <a:rPr sz="2400" dirty="0">
                <a:solidFill>
                  <a:srgbClr val="0070C0"/>
                </a:solidFill>
              </a:rPr>
              <a:t>57% risk reduction</a:t>
            </a:r>
          </a:p>
        </p:txBody>
      </p:sp>
    </p:spTree>
    <p:extLst>
      <p:ext uri="{BB962C8B-B14F-4D97-AF65-F5344CB8AC3E}">
        <p14:creationId xmlns="" xmlns:p14="http://schemas.microsoft.com/office/powerpoint/2010/main" val="2895582606"/>
      </p:ext>
    </p:extLst>
  </p:cSld>
  <p:clrMapOvr>
    <a:masterClrMapping/>
  </p:clrMapOvr>
  <mc:AlternateContent xmlns:mc="http://schemas.openxmlformats.org/markup-compatibility/2006">
    <mc:Choice xmlns="" xmlns:p14="http://schemas.microsoft.com/office/powerpoint/2010/main" Requires="p14">
      <p:transition spd="slow">
        <p:dissolv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9843101" y="0"/>
            <a:ext cx="2348899" cy="1634017"/>
          </a:xfrm>
          <a:prstGeom prst="rect">
            <a:avLst/>
          </a:prstGeom>
        </p:spPr>
      </p:pic>
      <p:sp>
        <p:nvSpPr>
          <p:cNvPr id="3" name="Content Placeholder 2"/>
          <p:cNvSpPr>
            <a:spLocks noGrp="1"/>
          </p:cNvSpPr>
          <p:nvPr>
            <p:ph idx="1"/>
          </p:nvPr>
        </p:nvSpPr>
        <p:spPr>
          <a:xfrm>
            <a:off x="711200" y="1311275"/>
            <a:ext cx="11074400" cy="4352925"/>
          </a:xfrm>
        </p:spPr>
        <p:txBody>
          <a:bodyPr/>
          <a:lstStyle/>
          <a:p>
            <a:r>
              <a:rPr lang="bs-Latn-BA" sz="2800" dirty="0" smtClean="0"/>
              <a:t> </a:t>
            </a:r>
            <a:r>
              <a:rPr lang="en-US" sz="2800" dirty="0" err="1" smtClean="0"/>
              <a:t>Ocrelizumab</a:t>
            </a:r>
            <a:r>
              <a:rPr lang="en-US" sz="2800" dirty="0" smtClean="0"/>
              <a:t> </a:t>
            </a:r>
            <a:r>
              <a:rPr lang="hr-HR" sz="2800" dirty="0" smtClean="0"/>
              <a:t>je ispitivan u jednom ispitivanju</a:t>
            </a:r>
            <a:r>
              <a:rPr lang="en-US" sz="2800" dirty="0" smtClean="0"/>
              <a:t> </a:t>
            </a:r>
            <a:r>
              <a:rPr lang="hr-HR" sz="2800" dirty="0" smtClean="0"/>
              <a:t>F</a:t>
            </a:r>
            <a:r>
              <a:rPr lang="en-US" sz="2800" dirty="0" smtClean="0"/>
              <a:t>a</a:t>
            </a:r>
            <a:r>
              <a:rPr lang="hr-HR" sz="2800" dirty="0" smtClean="0"/>
              <a:t>z</a:t>
            </a:r>
            <a:r>
              <a:rPr lang="en-US" sz="2800" dirty="0" smtClean="0"/>
              <a:t>e </a:t>
            </a:r>
            <a:r>
              <a:rPr lang="en-US" sz="2800" dirty="0"/>
              <a:t>II </a:t>
            </a:r>
            <a:r>
              <a:rPr lang="hr-HR" sz="2800" dirty="0" smtClean="0"/>
              <a:t>i</a:t>
            </a:r>
            <a:r>
              <a:rPr lang="en-US" sz="2800" dirty="0" smtClean="0"/>
              <a:t> </a:t>
            </a:r>
            <a:r>
              <a:rPr lang="hr-HR" sz="2800" dirty="0" smtClean="0"/>
              <a:t>tri ispitivanja</a:t>
            </a:r>
            <a:r>
              <a:rPr lang="en-US" sz="2800" dirty="0" smtClean="0"/>
              <a:t> </a:t>
            </a:r>
            <a:r>
              <a:rPr lang="hr-HR" sz="2800" dirty="0" smtClean="0"/>
              <a:t>Faze</a:t>
            </a:r>
            <a:r>
              <a:rPr lang="en-US" sz="2800" dirty="0" smtClean="0"/>
              <a:t> </a:t>
            </a:r>
            <a:r>
              <a:rPr lang="en-US" sz="2800" dirty="0"/>
              <a:t>III </a:t>
            </a:r>
            <a:r>
              <a:rPr lang="hr-HR" sz="2800" dirty="0" smtClean="0"/>
              <a:t>unutar </a:t>
            </a:r>
            <a:r>
              <a:rPr lang="en-US" sz="2800" dirty="0" smtClean="0"/>
              <a:t>ORCHESTRA program</a:t>
            </a:r>
            <a:r>
              <a:rPr lang="hr-HR" sz="2800" dirty="0" smtClean="0"/>
              <a:t>a</a:t>
            </a:r>
            <a:endParaRPr lang="en-US" sz="2800" dirty="0"/>
          </a:p>
        </p:txBody>
      </p:sp>
      <p:sp>
        <p:nvSpPr>
          <p:cNvPr id="2" name="Title 1"/>
          <p:cNvSpPr>
            <a:spLocks noGrp="1"/>
          </p:cNvSpPr>
          <p:nvPr>
            <p:ph type="title"/>
          </p:nvPr>
        </p:nvSpPr>
        <p:spPr/>
        <p:txBody>
          <a:bodyPr/>
          <a:lstStyle/>
          <a:p>
            <a:r>
              <a:rPr lang="hr-HR" dirty="0" smtClean="0"/>
              <a:t>Klinički razvoj lijeka OCREVUS</a:t>
            </a:r>
            <a:r>
              <a:rPr lang="en-US" baseline="30000" dirty="0" smtClean="0"/>
              <a:t>®</a:t>
            </a:r>
            <a:r>
              <a:rPr lang="hr-HR" baseline="30000" dirty="0" smtClean="0"/>
              <a:t> </a:t>
            </a:r>
            <a:r>
              <a:rPr lang="hr-HR" dirty="0" smtClean="0"/>
              <a:t>(</a:t>
            </a:r>
            <a:r>
              <a:rPr lang="hr-HR" i="1" dirty="0" smtClean="0"/>
              <a:t>Ocrelizumab</a:t>
            </a:r>
            <a:r>
              <a:rPr lang="hr-HR" dirty="0" smtClean="0"/>
              <a:t>)</a:t>
            </a:r>
            <a:endParaRPr lang="en-US" dirty="0"/>
          </a:p>
        </p:txBody>
      </p:sp>
      <p:sp>
        <p:nvSpPr>
          <p:cNvPr id="21" name="Rectangle 20"/>
          <p:cNvSpPr/>
          <p:nvPr/>
        </p:nvSpPr>
        <p:spPr>
          <a:xfrm>
            <a:off x="2286000" y="6185065"/>
            <a:ext cx="78232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1200" dirty="0">
              <a:solidFill>
                <a:schemeClr val="tx1"/>
              </a:solidFill>
            </a:endParaRPr>
          </a:p>
        </p:txBody>
      </p:sp>
      <p:sp>
        <p:nvSpPr>
          <p:cNvPr id="8" name="Text Placeholder 5"/>
          <p:cNvSpPr txBox="1">
            <a:spLocks/>
          </p:cNvSpPr>
          <p:nvPr/>
        </p:nvSpPr>
        <p:spPr>
          <a:xfrm>
            <a:off x="6908801" y="6419221"/>
            <a:ext cx="5339404" cy="344488"/>
          </a:xfrm>
          <a:prstGeom prst="rect">
            <a:avLst/>
          </a:prstGeom>
        </p:spPr>
        <p:txBody>
          <a:bodyPr lIns="121917" tIns="60958" rIns="121917" bIns="60958"/>
          <a:lstStyle>
            <a:lvl1pPr marL="169863" indent="-169863" algn="l" defTabSz="914400" rtl="0" eaLnBrk="1" latinLnBrk="0" hangingPunct="1">
              <a:lnSpc>
                <a:spcPct val="95000"/>
              </a:lnSpc>
              <a:spcBef>
                <a:spcPts val="1200"/>
              </a:spcBef>
              <a:buClr>
                <a:schemeClr val="accent1"/>
              </a:buClr>
              <a:buSzPct val="110000"/>
              <a:buFont typeface="Arial" pitchFamily="34" charset="0"/>
              <a:buChar char="•"/>
              <a:defRPr sz="1600" kern="1200">
                <a:solidFill>
                  <a:schemeClr val="tx1">
                    <a:lumMod val="75000"/>
                    <a:lumOff val="25000"/>
                  </a:schemeClr>
                </a:solidFill>
                <a:latin typeface="Imago" panose="020B0500060000020004" pitchFamily="34" charset="0"/>
                <a:ea typeface="+mn-ea"/>
                <a:cs typeface="+mn-cs"/>
              </a:defRPr>
            </a:lvl1pPr>
            <a:lvl2pPr marL="576263" indent="-228600" algn="l" defTabSz="914400" rtl="0" eaLnBrk="1" latinLnBrk="0" hangingPunct="1">
              <a:lnSpc>
                <a:spcPct val="95000"/>
              </a:lnSpc>
              <a:spcBef>
                <a:spcPts val="400"/>
              </a:spcBef>
              <a:buClr>
                <a:schemeClr val="accent1"/>
              </a:buClr>
              <a:buFont typeface="Arial" pitchFamily="34" charset="0"/>
              <a:buChar char="–"/>
              <a:defRPr sz="1400" kern="1200">
                <a:solidFill>
                  <a:schemeClr val="tx1">
                    <a:lumMod val="75000"/>
                    <a:lumOff val="25000"/>
                  </a:schemeClr>
                </a:solidFill>
                <a:latin typeface="Imago" panose="020B0500060000020004" pitchFamily="34" charset="0"/>
                <a:ea typeface="+mn-ea"/>
                <a:cs typeface="+mn-cs"/>
              </a:defRPr>
            </a:lvl2pPr>
            <a:lvl3pPr marL="804863" indent="-117475" algn="l" defTabSz="914400" rtl="0" eaLnBrk="1" latinLnBrk="0" hangingPunct="1">
              <a:lnSpc>
                <a:spcPct val="95000"/>
              </a:lnSpc>
              <a:spcBef>
                <a:spcPts val="300"/>
              </a:spcBef>
              <a:buClr>
                <a:schemeClr val="accent1"/>
              </a:buClr>
              <a:buFont typeface="Arial" pitchFamily="34" charset="0"/>
              <a:buChar char="•"/>
              <a:defRPr sz="1200" kern="1200">
                <a:solidFill>
                  <a:schemeClr val="tx1">
                    <a:lumMod val="75000"/>
                    <a:lumOff val="25000"/>
                  </a:schemeClr>
                </a:solidFill>
                <a:latin typeface="Imago" panose="020B0500060000020004" pitchFamily="34" charset="0"/>
                <a:ea typeface="+mn-ea"/>
                <a:cs typeface="+mn-cs"/>
              </a:defRPr>
            </a:lvl3pPr>
            <a:lvl4pPr marL="1084263"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4pPr>
            <a:lvl5pPr marL="1371600"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900" dirty="0">
                <a:solidFill>
                  <a:schemeClr val="tx1"/>
                </a:solidFill>
              </a:rPr>
              <a:t> </a:t>
            </a:r>
            <a:r>
              <a:rPr lang="hr-HR" sz="900" dirty="0">
                <a:solidFill>
                  <a:schemeClr val="tx1"/>
                </a:solidFill>
              </a:rPr>
              <a:t/>
            </a:r>
            <a:br>
              <a:rPr lang="hr-HR" sz="900" dirty="0">
                <a:solidFill>
                  <a:schemeClr val="tx1"/>
                </a:solidFill>
              </a:rPr>
            </a:br>
            <a:r>
              <a:rPr lang="hr-HR" sz="900" baseline="30000" dirty="0">
                <a:solidFill>
                  <a:schemeClr val="tx1"/>
                </a:solidFill>
              </a:rPr>
              <a:t>3</a:t>
            </a:r>
            <a:r>
              <a:rPr lang="en-US" sz="900" dirty="0" err="1">
                <a:solidFill>
                  <a:schemeClr val="tx1"/>
                </a:solidFill>
              </a:rPr>
              <a:t>Montalban</a:t>
            </a:r>
            <a:r>
              <a:rPr lang="en-US" sz="900" dirty="0">
                <a:solidFill>
                  <a:schemeClr val="tx1"/>
                </a:solidFill>
              </a:rPr>
              <a:t> X, et al. N </a:t>
            </a:r>
            <a:r>
              <a:rPr lang="en-US" sz="900" dirty="0" err="1">
                <a:solidFill>
                  <a:schemeClr val="tx1"/>
                </a:solidFill>
              </a:rPr>
              <a:t>Engl</a:t>
            </a:r>
            <a:r>
              <a:rPr lang="en-US" sz="900" dirty="0">
                <a:solidFill>
                  <a:schemeClr val="tx1"/>
                </a:solidFill>
              </a:rPr>
              <a:t> J Med 2017;376:209–220. </a:t>
            </a: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11882" y="2491694"/>
            <a:ext cx="7152334" cy="36784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829538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9843101" y="0"/>
            <a:ext cx="2348899" cy="1634017"/>
          </a:xfrm>
          <a:prstGeom prst="rect">
            <a:avLst/>
          </a:prstGeom>
        </p:spPr>
      </p:pic>
      <p:pic>
        <p:nvPicPr>
          <p:cNvPr id="11266"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384"/>
          <a:stretch/>
        </p:blipFill>
        <p:spPr bwMode="auto">
          <a:xfrm>
            <a:off x="386366" y="714376"/>
            <a:ext cx="11662295" cy="46668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bs-Latn-BA" sz="3200" dirty="0" smtClean="0"/>
              <a:t>OCREVUS</a:t>
            </a:r>
            <a:r>
              <a:rPr lang="en-US" sz="3200" baseline="30000" dirty="0"/>
              <a:t> ®</a:t>
            </a:r>
            <a:endParaRPr lang="en-US" sz="3200" dirty="0"/>
          </a:p>
        </p:txBody>
      </p:sp>
      <p:sp>
        <p:nvSpPr>
          <p:cNvPr id="6" name="Text Placeholder 5"/>
          <p:cNvSpPr>
            <a:spLocks noGrp="1"/>
          </p:cNvSpPr>
          <p:nvPr>
            <p:ph type="body" sz="quarter" idx="13"/>
          </p:nvPr>
        </p:nvSpPr>
        <p:spPr>
          <a:xfrm>
            <a:off x="5294577" y="6332765"/>
            <a:ext cx="6754084" cy="344488"/>
          </a:xfrm>
        </p:spPr>
        <p:txBody>
          <a:bodyPr/>
          <a:lstStyle/>
          <a:p>
            <a:pPr algn="r"/>
            <a:r>
              <a:rPr lang="bs-Latn-BA" sz="900" baseline="30000" dirty="0">
                <a:solidFill>
                  <a:schemeClr val="bg1">
                    <a:lumMod val="50000"/>
                  </a:schemeClr>
                </a:solidFill>
                <a:hlinkClick r:id="rId5"/>
              </a:rPr>
              <a:t>1</a:t>
            </a:r>
            <a:r>
              <a:rPr lang="en-US" sz="900" dirty="0">
                <a:solidFill>
                  <a:schemeClr val="bg1">
                    <a:lumMod val="50000"/>
                  </a:schemeClr>
                </a:solidFill>
                <a:hlinkClick r:id="rId5"/>
              </a:rPr>
              <a:t>https://www.fda.gov/newsevents/newsroom/pressannouncements/ucm549325.htm</a:t>
            </a:r>
            <a:r>
              <a:rPr lang="bs-Latn-BA" sz="900" dirty="0">
                <a:solidFill>
                  <a:schemeClr val="bg1">
                    <a:lumMod val="50000"/>
                  </a:schemeClr>
                </a:solidFill>
              </a:rPr>
              <a:t>, pristupljeno 19.10.2018.</a:t>
            </a:r>
            <a:br>
              <a:rPr lang="bs-Latn-BA" sz="900" dirty="0">
                <a:solidFill>
                  <a:schemeClr val="bg1">
                    <a:lumMod val="50000"/>
                  </a:schemeClr>
                </a:solidFill>
              </a:rPr>
            </a:br>
            <a:r>
              <a:rPr lang="bs-Latn-BA" sz="900" baseline="30000" dirty="0">
                <a:solidFill>
                  <a:schemeClr val="bg1">
                    <a:lumMod val="50000"/>
                  </a:schemeClr>
                </a:solidFill>
                <a:hlinkClick r:id="rId6"/>
              </a:rPr>
              <a:t>2</a:t>
            </a:r>
            <a:r>
              <a:rPr lang="bs-Latn-BA" sz="900" dirty="0">
                <a:solidFill>
                  <a:schemeClr val="bg1">
                    <a:lumMod val="50000"/>
                  </a:schemeClr>
                </a:solidFill>
                <a:hlinkClick r:id="rId6"/>
              </a:rPr>
              <a:t>https://www.roche.com/investors/updates/inv-update-2016-02-17.htm</a:t>
            </a:r>
            <a:r>
              <a:rPr lang="bs-Latn-BA" sz="900" dirty="0">
                <a:solidFill>
                  <a:schemeClr val="bg1">
                    <a:lumMod val="50000"/>
                  </a:schemeClr>
                </a:solidFill>
              </a:rPr>
              <a:t> pristupljeno 19.10.2018.</a:t>
            </a:r>
            <a:endParaRPr lang="en-US" sz="900" dirty="0">
              <a:solidFill>
                <a:schemeClr val="bg1">
                  <a:lumMod val="50000"/>
                </a:schemeClr>
              </a:solidFill>
            </a:endParaRPr>
          </a:p>
        </p:txBody>
      </p:sp>
      <p:sp>
        <p:nvSpPr>
          <p:cNvPr id="4" name="Rectangle 3"/>
          <p:cNvSpPr/>
          <p:nvPr/>
        </p:nvSpPr>
        <p:spPr>
          <a:xfrm>
            <a:off x="711200" y="1803400"/>
            <a:ext cx="11134261" cy="1508101"/>
          </a:xfrm>
          <a:prstGeom prst="rect">
            <a:avLst/>
          </a:prstGeom>
        </p:spPr>
        <p:txBody>
          <a:bodyPr wrap="square" lIns="121917" tIns="60958" rIns="121917" bIns="60958">
            <a:spAutoFit/>
          </a:bodyPr>
          <a:lstStyle/>
          <a:p>
            <a:r>
              <a:rPr lang="en-US" b="1" dirty="0"/>
              <a:t>U.S. FDA </a:t>
            </a:r>
            <a:r>
              <a:rPr lang="bs-Latn-BA" b="1" dirty="0" smtClean="0"/>
              <a:t>dodjeljuje </a:t>
            </a:r>
            <a:r>
              <a:rPr lang="en-US" b="1" i="1" dirty="0" smtClean="0"/>
              <a:t>Breakthrough </a:t>
            </a:r>
            <a:r>
              <a:rPr lang="en-US" b="1" i="1" dirty="0"/>
              <a:t>Therapy Designation </a:t>
            </a:r>
            <a:r>
              <a:rPr lang="bs-Latn-BA" b="1" dirty="0" smtClean="0"/>
              <a:t>za Roche lijek ocrelizumab u</a:t>
            </a:r>
            <a:r>
              <a:rPr lang="en-US" b="1" dirty="0" smtClean="0"/>
              <a:t> </a:t>
            </a:r>
            <a:r>
              <a:rPr lang="en-US" b="1" dirty="0" err="1" smtClean="0"/>
              <a:t>primar</a:t>
            </a:r>
            <a:r>
              <a:rPr lang="bs-Latn-BA" b="1" dirty="0" smtClean="0"/>
              <a:t>no progresivnoj formi MS. Ocrelizumab je prvi </a:t>
            </a:r>
          </a:p>
          <a:p>
            <a:r>
              <a:rPr lang="bs-Latn-BA" b="1" dirty="0" smtClean="0"/>
              <a:t>ispitivani lijek koji je dobio status </a:t>
            </a:r>
            <a:r>
              <a:rPr lang="en-US" b="1" i="1" dirty="0" smtClean="0"/>
              <a:t>Breakthrough </a:t>
            </a:r>
            <a:r>
              <a:rPr lang="en-US" b="1" i="1" dirty="0"/>
              <a:t>Therapy Designation </a:t>
            </a:r>
            <a:r>
              <a:rPr lang="bs-Latn-BA" b="1" dirty="0"/>
              <a:t>u</a:t>
            </a:r>
            <a:r>
              <a:rPr lang="en-US" b="1" dirty="0" smtClean="0"/>
              <a:t> </a:t>
            </a:r>
            <a:endParaRPr lang="bs-Latn-BA" b="1" dirty="0" smtClean="0"/>
          </a:p>
          <a:p>
            <a:r>
              <a:rPr lang="bs-Latn-BA" b="1" dirty="0" smtClean="0"/>
              <a:t>Multiploj sklerozi</a:t>
            </a:r>
            <a:r>
              <a:rPr lang="en-US" b="1" dirty="0" smtClean="0"/>
              <a:t> </a:t>
            </a:r>
            <a:r>
              <a:rPr lang="en-US" b="1" dirty="0"/>
              <a:t>(</a:t>
            </a:r>
            <a:r>
              <a:rPr lang="en-US" b="1" dirty="0" smtClean="0"/>
              <a:t>MS)</a:t>
            </a:r>
            <a:r>
              <a:rPr lang="bs-Latn-BA" b="1" baseline="30000" dirty="0" smtClean="0"/>
              <a:t>1</a:t>
            </a:r>
            <a:r>
              <a:rPr lang="bs-Latn-BA" b="1" dirty="0" smtClean="0"/>
              <a:t>. </a:t>
            </a:r>
          </a:p>
          <a:p>
            <a:r>
              <a:rPr lang="bs-Latn-BA" b="1" dirty="0" smtClean="0"/>
              <a:t>Dvanaesti </a:t>
            </a:r>
            <a:r>
              <a:rPr lang="en-US" b="1" i="1" dirty="0" smtClean="0"/>
              <a:t>Breakthrough </a:t>
            </a:r>
            <a:r>
              <a:rPr lang="en-US" b="1" i="1" dirty="0"/>
              <a:t>Therapy Designation</a:t>
            </a:r>
            <a:r>
              <a:rPr lang="en-US" b="1" dirty="0"/>
              <a:t> </a:t>
            </a:r>
            <a:r>
              <a:rPr lang="bs-Latn-BA" b="1" dirty="0" smtClean="0"/>
              <a:t>u</a:t>
            </a:r>
            <a:r>
              <a:rPr lang="en-US" b="1" dirty="0" smtClean="0"/>
              <a:t> Roche </a:t>
            </a:r>
            <a:r>
              <a:rPr lang="bs-Latn-BA" b="1" dirty="0" smtClean="0"/>
              <a:t>portfoliu</a:t>
            </a:r>
            <a:r>
              <a:rPr lang="en-US" b="1" dirty="0" smtClean="0"/>
              <a:t> </a:t>
            </a:r>
            <a:r>
              <a:rPr lang="bs-Latn-BA" b="1" dirty="0" smtClean="0"/>
              <a:t>od</a:t>
            </a:r>
            <a:r>
              <a:rPr lang="en-US" b="1" dirty="0" smtClean="0"/>
              <a:t> 2013</a:t>
            </a:r>
            <a:r>
              <a:rPr lang="bs-Latn-BA" b="1" baseline="30000" dirty="0" smtClean="0"/>
              <a:t>2</a:t>
            </a:r>
            <a:r>
              <a:rPr lang="bs-Latn-BA" b="1" dirty="0" smtClean="0"/>
              <a:t>.</a:t>
            </a:r>
            <a:endParaRPr lang="en-US" dirty="0">
              <a:effectLst/>
            </a:endParaRPr>
          </a:p>
        </p:txBody>
      </p:sp>
    </p:spTree>
    <p:extLst>
      <p:ext uri="{BB962C8B-B14F-4D97-AF65-F5344CB8AC3E}">
        <p14:creationId xmlns="" xmlns:p14="http://schemas.microsoft.com/office/powerpoint/2010/main" val="30737739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06DAC22-6EA3-45D1-A429-A13EEC5C440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1200" y="1092199"/>
            <a:ext cx="10769600" cy="4931804"/>
          </a:xfrm>
          <a:prstGeom prst="rect">
            <a:avLst/>
          </a:prstGeom>
        </p:spPr>
      </p:pic>
      <p:sp>
        <p:nvSpPr>
          <p:cNvPr id="6" name="Title 1"/>
          <p:cNvSpPr>
            <a:spLocks noGrp="1"/>
          </p:cNvSpPr>
          <p:nvPr>
            <p:ph type="title"/>
          </p:nvPr>
        </p:nvSpPr>
        <p:spPr/>
        <p:txBody>
          <a:bodyPr>
            <a:normAutofit/>
          </a:bodyPr>
          <a:lstStyle/>
          <a:p>
            <a:r>
              <a:rPr lang="en-US" dirty="0"/>
              <a:t>ORATORIO: </a:t>
            </a:r>
            <a:r>
              <a:rPr lang="hr-HR" dirty="0" smtClean="0"/>
              <a:t>Dizajn studije</a:t>
            </a:r>
            <a:endParaRPr lang="en-GB" dirty="0"/>
          </a:p>
        </p:txBody>
      </p:sp>
      <p:sp>
        <p:nvSpPr>
          <p:cNvPr id="7" name="Text Placeholder 5"/>
          <p:cNvSpPr txBox="1">
            <a:spLocks/>
          </p:cNvSpPr>
          <p:nvPr/>
        </p:nvSpPr>
        <p:spPr>
          <a:xfrm>
            <a:off x="6908801" y="6419221"/>
            <a:ext cx="5339404" cy="344488"/>
          </a:xfrm>
          <a:prstGeom prst="rect">
            <a:avLst/>
          </a:prstGeom>
        </p:spPr>
        <p:txBody>
          <a:bodyPr lIns="121917" tIns="60958" rIns="121917" bIns="60958"/>
          <a:lstStyle>
            <a:lvl1pPr marL="169863" indent="-169863" algn="l" defTabSz="914400" rtl="0" eaLnBrk="1" latinLnBrk="0" hangingPunct="1">
              <a:lnSpc>
                <a:spcPct val="95000"/>
              </a:lnSpc>
              <a:spcBef>
                <a:spcPts val="1200"/>
              </a:spcBef>
              <a:buClr>
                <a:schemeClr val="accent1"/>
              </a:buClr>
              <a:buSzPct val="110000"/>
              <a:buFont typeface="Arial" pitchFamily="34" charset="0"/>
              <a:buChar char="•"/>
              <a:defRPr sz="1600" kern="1200">
                <a:solidFill>
                  <a:schemeClr val="tx1">
                    <a:lumMod val="75000"/>
                    <a:lumOff val="25000"/>
                  </a:schemeClr>
                </a:solidFill>
                <a:latin typeface="Imago" panose="020B0500060000020004" pitchFamily="34" charset="0"/>
                <a:ea typeface="+mn-ea"/>
                <a:cs typeface="+mn-cs"/>
              </a:defRPr>
            </a:lvl1pPr>
            <a:lvl2pPr marL="576263" indent="-228600" algn="l" defTabSz="914400" rtl="0" eaLnBrk="1" latinLnBrk="0" hangingPunct="1">
              <a:lnSpc>
                <a:spcPct val="95000"/>
              </a:lnSpc>
              <a:spcBef>
                <a:spcPts val="400"/>
              </a:spcBef>
              <a:buClr>
                <a:schemeClr val="accent1"/>
              </a:buClr>
              <a:buFont typeface="Arial" pitchFamily="34" charset="0"/>
              <a:buChar char="–"/>
              <a:defRPr sz="1400" kern="1200">
                <a:solidFill>
                  <a:schemeClr val="tx1">
                    <a:lumMod val="75000"/>
                    <a:lumOff val="25000"/>
                  </a:schemeClr>
                </a:solidFill>
                <a:latin typeface="Imago" panose="020B0500060000020004" pitchFamily="34" charset="0"/>
                <a:ea typeface="+mn-ea"/>
                <a:cs typeface="+mn-cs"/>
              </a:defRPr>
            </a:lvl2pPr>
            <a:lvl3pPr marL="804863" indent="-117475" algn="l" defTabSz="914400" rtl="0" eaLnBrk="1" latinLnBrk="0" hangingPunct="1">
              <a:lnSpc>
                <a:spcPct val="95000"/>
              </a:lnSpc>
              <a:spcBef>
                <a:spcPts val="300"/>
              </a:spcBef>
              <a:buClr>
                <a:schemeClr val="accent1"/>
              </a:buClr>
              <a:buFont typeface="Arial" pitchFamily="34" charset="0"/>
              <a:buChar char="•"/>
              <a:defRPr sz="1200" kern="1200">
                <a:solidFill>
                  <a:schemeClr val="tx1">
                    <a:lumMod val="75000"/>
                    <a:lumOff val="25000"/>
                  </a:schemeClr>
                </a:solidFill>
                <a:latin typeface="Imago" panose="020B0500060000020004" pitchFamily="34" charset="0"/>
                <a:ea typeface="+mn-ea"/>
                <a:cs typeface="+mn-cs"/>
              </a:defRPr>
            </a:lvl3pPr>
            <a:lvl4pPr marL="1084263"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4pPr>
            <a:lvl5pPr marL="1371600"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900" dirty="0">
                <a:solidFill>
                  <a:schemeClr val="tx1"/>
                </a:solidFill>
              </a:rPr>
              <a:t> </a:t>
            </a:r>
            <a:r>
              <a:rPr lang="hr-HR" sz="900" dirty="0">
                <a:solidFill>
                  <a:schemeClr val="tx1"/>
                </a:solidFill>
              </a:rPr>
              <a:t/>
            </a:r>
            <a:br>
              <a:rPr lang="hr-HR" sz="900" dirty="0">
                <a:solidFill>
                  <a:schemeClr val="tx1"/>
                </a:solidFill>
              </a:rPr>
            </a:br>
            <a:r>
              <a:rPr lang="hr-HR" sz="900" baseline="30000" dirty="0">
                <a:solidFill>
                  <a:schemeClr val="tx1"/>
                </a:solidFill>
              </a:rPr>
              <a:t>3</a:t>
            </a:r>
            <a:r>
              <a:rPr lang="en-US" sz="900" dirty="0" err="1">
                <a:solidFill>
                  <a:schemeClr val="tx1"/>
                </a:solidFill>
              </a:rPr>
              <a:t>Montalban</a:t>
            </a:r>
            <a:r>
              <a:rPr lang="en-US" sz="900" dirty="0">
                <a:solidFill>
                  <a:schemeClr val="tx1"/>
                </a:solidFill>
              </a:rPr>
              <a:t> X, et al. N </a:t>
            </a:r>
            <a:r>
              <a:rPr lang="en-US" sz="900" dirty="0" err="1">
                <a:solidFill>
                  <a:schemeClr val="tx1"/>
                </a:solidFill>
              </a:rPr>
              <a:t>Engl</a:t>
            </a:r>
            <a:r>
              <a:rPr lang="en-US" sz="900" dirty="0">
                <a:solidFill>
                  <a:schemeClr val="tx1"/>
                </a:solidFill>
              </a:rPr>
              <a:t> J Med 2017;376:209–220. </a:t>
            </a:r>
          </a:p>
        </p:txBody>
      </p:sp>
      <p:pic>
        <p:nvPicPr>
          <p:cNvPr id="8" name="Picture 7"/>
          <p:cNvPicPr>
            <a:picLocks noChangeAspect="1"/>
          </p:cNvPicPr>
          <p:nvPr/>
        </p:nvPicPr>
        <p:blipFill>
          <a:blip r:embed="rId3" cstate="print"/>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111073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9843101" y="0"/>
            <a:ext cx="2348899" cy="1634017"/>
          </a:xfrm>
          <a:prstGeom prst="rect">
            <a:avLst/>
          </a:prstGeom>
        </p:spPr>
      </p:pic>
      <p:sp>
        <p:nvSpPr>
          <p:cNvPr id="2" name="Title 1"/>
          <p:cNvSpPr>
            <a:spLocks noGrp="1"/>
          </p:cNvSpPr>
          <p:nvPr>
            <p:ph type="title"/>
          </p:nvPr>
        </p:nvSpPr>
        <p:spPr>
          <a:xfrm>
            <a:off x="406400" y="381000"/>
            <a:ext cx="10769600" cy="914400"/>
          </a:xfrm>
        </p:spPr>
        <p:txBody>
          <a:bodyPr>
            <a:normAutofit/>
          </a:bodyPr>
          <a:lstStyle/>
          <a:p>
            <a:r>
              <a:rPr lang="bs-Latn-BA" sz="2700" dirty="0"/>
              <a:t>ORATORIO Primarni ishod: V</a:t>
            </a:r>
            <a:r>
              <a:rPr lang="vi-VN" sz="2700" dirty="0"/>
              <a:t>rijeme do pojave 12-</a:t>
            </a:r>
            <a:r>
              <a:rPr lang="hr-HR" sz="2700" dirty="0"/>
              <a:t>sedmične</a:t>
            </a:r>
            <a:r>
              <a:rPr lang="vi-VN" sz="2700" dirty="0"/>
              <a:t> potvrđene progresije onesposobljenja</a:t>
            </a:r>
            <a:r>
              <a:rPr lang="bs-Latn-BA" sz="2700" dirty="0"/>
              <a:t> (12-week CDP)</a:t>
            </a:r>
            <a:endParaRPr lang="en-US" sz="2700" dirty="0"/>
          </a:p>
        </p:txBody>
      </p:sp>
      <p:sp>
        <p:nvSpPr>
          <p:cNvPr id="6" name="Text Placeholder 5"/>
          <p:cNvSpPr>
            <a:spLocks noGrp="1"/>
          </p:cNvSpPr>
          <p:nvPr>
            <p:ph type="body" sz="quarter" idx="13"/>
          </p:nvPr>
        </p:nvSpPr>
        <p:spPr>
          <a:xfrm>
            <a:off x="6852597" y="6513512"/>
            <a:ext cx="5339404" cy="344488"/>
          </a:xfrm>
        </p:spPr>
        <p:txBody>
          <a:bodyPr/>
          <a:lstStyle/>
          <a:p>
            <a:pPr algn="r"/>
            <a:r>
              <a:rPr lang="en-GB" sz="900" dirty="0" err="1">
                <a:latin typeface="Imago" pitchFamily="2" charset="0"/>
              </a:rPr>
              <a:t>Wolinsky</a:t>
            </a:r>
            <a:r>
              <a:rPr lang="en-GB" sz="900" dirty="0">
                <a:latin typeface="Imago" pitchFamily="2" charset="0"/>
              </a:rPr>
              <a:t> JS</a:t>
            </a:r>
            <a:r>
              <a:rPr lang="en-GB" sz="900" i="1" dirty="0">
                <a:latin typeface="Imago" pitchFamily="2" charset="0"/>
              </a:rPr>
              <a:t>, et al. </a:t>
            </a:r>
            <a:r>
              <a:rPr lang="en-GB" sz="900" dirty="0">
                <a:latin typeface="Imago" pitchFamily="2" charset="0"/>
              </a:rPr>
              <a:t>Presented at ECTRIMS 2017 (Poster 1234). </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06630" y="1498600"/>
            <a:ext cx="9278148" cy="4368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714792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9843101" y="0"/>
            <a:ext cx="2348899" cy="1634017"/>
          </a:xfrm>
          <a:prstGeom prst="rect">
            <a:avLst/>
          </a:prstGeom>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0589" y="1331912"/>
            <a:ext cx="9254809" cy="51052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2413" y="366712"/>
            <a:ext cx="10160000" cy="914400"/>
          </a:xfrm>
        </p:spPr>
        <p:txBody>
          <a:bodyPr>
            <a:normAutofit/>
          </a:bodyPr>
          <a:lstStyle/>
          <a:p>
            <a:r>
              <a:rPr lang="bs-Latn-BA" sz="2700" dirty="0"/>
              <a:t>ORATORIO Sekundarni ishod: mjerenje pogoršanja na osnovu testa hodanja u dužini od 25 stopa (T25FW)</a:t>
            </a:r>
            <a:endParaRPr lang="en-US" sz="2700" dirty="0"/>
          </a:p>
        </p:txBody>
      </p:sp>
      <p:sp>
        <p:nvSpPr>
          <p:cNvPr id="6" name="Text Placeholder 5"/>
          <p:cNvSpPr>
            <a:spLocks noGrp="1"/>
          </p:cNvSpPr>
          <p:nvPr>
            <p:ph type="body" sz="quarter" idx="13"/>
          </p:nvPr>
        </p:nvSpPr>
        <p:spPr>
          <a:xfrm>
            <a:off x="6852597" y="6513512"/>
            <a:ext cx="5339404" cy="344488"/>
          </a:xfrm>
        </p:spPr>
        <p:txBody>
          <a:bodyPr/>
          <a:lstStyle/>
          <a:p>
            <a:pPr algn="r"/>
            <a:r>
              <a:rPr lang="en-GB" sz="900" dirty="0" err="1">
                <a:latin typeface="Imago" pitchFamily="2" charset="0"/>
              </a:rPr>
              <a:t>Wolinsky</a:t>
            </a:r>
            <a:r>
              <a:rPr lang="en-GB" sz="900" dirty="0">
                <a:latin typeface="Imago" pitchFamily="2" charset="0"/>
              </a:rPr>
              <a:t> JS</a:t>
            </a:r>
            <a:r>
              <a:rPr lang="en-GB" sz="900" i="1" dirty="0">
                <a:latin typeface="Imago" pitchFamily="2" charset="0"/>
              </a:rPr>
              <a:t>, et al. </a:t>
            </a:r>
            <a:r>
              <a:rPr lang="en-GB" sz="900" dirty="0">
                <a:latin typeface="Imago" pitchFamily="2" charset="0"/>
              </a:rPr>
              <a:t>Presented at ECTRIMS 2017 (Poster 1234). </a:t>
            </a:r>
          </a:p>
        </p:txBody>
      </p:sp>
    </p:spTree>
    <p:extLst>
      <p:ext uri="{BB962C8B-B14F-4D97-AF65-F5344CB8AC3E}">
        <p14:creationId xmlns="" xmlns:p14="http://schemas.microsoft.com/office/powerpoint/2010/main" val="34091058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38" y="323850"/>
            <a:ext cx="10668000" cy="914400"/>
          </a:xfrm>
        </p:spPr>
        <p:txBody>
          <a:bodyPr>
            <a:normAutofit/>
          </a:bodyPr>
          <a:lstStyle/>
          <a:p>
            <a:r>
              <a:rPr lang="bs-Latn-BA" dirty="0"/>
              <a:t>ORATORIO Sekundarni </a:t>
            </a:r>
            <a:r>
              <a:rPr lang="bs-Latn-BA" dirty="0" smtClean="0"/>
              <a:t>ishod: </a:t>
            </a:r>
            <a:r>
              <a:rPr lang="en-US" dirty="0" err="1" smtClean="0"/>
              <a:t>Ukupan</a:t>
            </a:r>
            <a:r>
              <a:rPr lang="en-US" dirty="0" smtClean="0"/>
              <a:t> </a:t>
            </a:r>
            <a:r>
              <a:rPr lang="en-US" dirty="0" err="1"/>
              <a:t>volumen</a:t>
            </a:r>
            <a:r>
              <a:rPr lang="en-US" dirty="0"/>
              <a:t> </a:t>
            </a:r>
            <a:r>
              <a:rPr lang="en-US" dirty="0" err="1"/>
              <a:t>hiperintenzivnih</a:t>
            </a:r>
            <a:r>
              <a:rPr lang="en-US" dirty="0"/>
              <a:t> T2 </a:t>
            </a:r>
            <a:r>
              <a:rPr lang="en-US" dirty="0" err="1"/>
              <a:t>lezija</a:t>
            </a:r>
            <a:endParaRPr lang="en-US" dirty="0"/>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43201" y="1193801"/>
            <a:ext cx="6413500" cy="53077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Placeholder 5"/>
          <p:cNvSpPr>
            <a:spLocks noGrp="1"/>
          </p:cNvSpPr>
          <p:nvPr>
            <p:ph type="body" sz="quarter" idx="13"/>
          </p:nvPr>
        </p:nvSpPr>
        <p:spPr>
          <a:xfrm>
            <a:off x="6852597" y="6513512"/>
            <a:ext cx="5339404" cy="344488"/>
          </a:xfrm>
        </p:spPr>
        <p:txBody>
          <a:bodyPr/>
          <a:lstStyle/>
          <a:p>
            <a:pPr algn="r"/>
            <a:r>
              <a:rPr lang="en-GB" sz="900" dirty="0" err="1"/>
              <a:t>Wolinsky</a:t>
            </a:r>
            <a:r>
              <a:rPr lang="en-GB" sz="900" dirty="0"/>
              <a:t> JS</a:t>
            </a:r>
            <a:r>
              <a:rPr lang="en-GB" sz="900" i="1" dirty="0"/>
              <a:t>, et al. </a:t>
            </a:r>
            <a:r>
              <a:rPr lang="en-GB" sz="900" dirty="0"/>
              <a:t>Presented at ECTRIMS 2017 (Poster 1234). </a:t>
            </a:r>
          </a:p>
        </p:txBody>
      </p:sp>
      <p:pic>
        <p:nvPicPr>
          <p:cNvPr id="5" name="Picture 4"/>
          <p:cNvPicPr>
            <a:picLocks noChangeAspect="1"/>
          </p:cNvPicPr>
          <p:nvPr/>
        </p:nvPicPr>
        <p:blipFill>
          <a:blip r:embed="rId3" cstate="print"/>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18304851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9843101" y="0"/>
            <a:ext cx="2348899" cy="1634017"/>
          </a:xfrm>
          <a:prstGeom prst="rect">
            <a:avLst/>
          </a:prstGeom>
        </p:spPr>
      </p:pic>
      <p:sp>
        <p:nvSpPr>
          <p:cNvPr id="2" name="Title 1"/>
          <p:cNvSpPr>
            <a:spLocks noGrp="1"/>
          </p:cNvSpPr>
          <p:nvPr>
            <p:ph type="title"/>
          </p:nvPr>
        </p:nvSpPr>
        <p:spPr>
          <a:xfrm>
            <a:off x="209550" y="279400"/>
            <a:ext cx="10972800" cy="1219200"/>
          </a:xfrm>
        </p:spPr>
        <p:txBody>
          <a:bodyPr>
            <a:noAutofit/>
          </a:bodyPr>
          <a:lstStyle/>
          <a:p>
            <a:r>
              <a:rPr lang="bs-Latn-BA" sz="2700" dirty="0"/>
              <a:t>ORATORIO Ekspaloratorni ishodi: Značajno veći broj pacijenata </a:t>
            </a:r>
            <a:br>
              <a:rPr lang="bs-Latn-BA" sz="2700" dirty="0"/>
            </a:br>
            <a:r>
              <a:rPr lang="bs-Latn-BA" sz="2700" dirty="0"/>
              <a:t>koji su primali Ocrelizumab nije imao dokaze o progresiji u poređenju sa placebom</a:t>
            </a:r>
            <a:endParaRPr lang="en-US" sz="2700"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09887" y="1884363"/>
            <a:ext cx="5421669" cy="48158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Placeholder 5"/>
          <p:cNvSpPr>
            <a:spLocks noGrp="1"/>
          </p:cNvSpPr>
          <p:nvPr>
            <p:ph type="body" sz="quarter" idx="13"/>
          </p:nvPr>
        </p:nvSpPr>
        <p:spPr>
          <a:xfrm>
            <a:off x="6852597" y="6513512"/>
            <a:ext cx="5339404" cy="344488"/>
          </a:xfrm>
        </p:spPr>
        <p:txBody>
          <a:bodyPr/>
          <a:lstStyle/>
          <a:p>
            <a:pPr algn="r"/>
            <a:r>
              <a:rPr lang="en-GB" sz="900" dirty="0" err="1">
                <a:latin typeface="Imago" pitchFamily="2" charset="0"/>
              </a:rPr>
              <a:t>Wolinsky</a:t>
            </a:r>
            <a:r>
              <a:rPr lang="en-GB" sz="900" dirty="0">
                <a:latin typeface="Imago" pitchFamily="2" charset="0"/>
              </a:rPr>
              <a:t> JS</a:t>
            </a:r>
            <a:r>
              <a:rPr lang="en-GB" sz="900" i="1" dirty="0">
                <a:latin typeface="Imago" pitchFamily="2" charset="0"/>
              </a:rPr>
              <a:t>, et al. </a:t>
            </a:r>
            <a:r>
              <a:rPr lang="en-GB" sz="900" dirty="0">
                <a:latin typeface="Imago" pitchFamily="2" charset="0"/>
              </a:rPr>
              <a:t>Presented at ECTRIMS 2017 (Poster 1234). </a:t>
            </a:r>
          </a:p>
        </p:txBody>
      </p:sp>
    </p:spTree>
    <p:extLst>
      <p:ext uri="{BB962C8B-B14F-4D97-AF65-F5344CB8AC3E}">
        <p14:creationId xmlns="" xmlns:p14="http://schemas.microsoft.com/office/powerpoint/2010/main" val="25622417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 name="Picture 471"/>
          <p:cNvPicPr>
            <a:picLocks noChangeAspect="1"/>
          </p:cNvPicPr>
          <p:nvPr/>
        </p:nvPicPr>
        <p:blipFill>
          <a:blip r:embed="rId2" cstate="print"/>
          <a:stretch>
            <a:fillRect/>
          </a:stretch>
        </p:blipFill>
        <p:spPr>
          <a:xfrm>
            <a:off x="9843101" y="0"/>
            <a:ext cx="2348899" cy="1634017"/>
          </a:xfrm>
          <a:prstGeom prst="rect">
            <a:avLst/>
          </a:prstGeom>
        </p:spPr>
      </p:pic>
      <p:sp>
        <p:nvSpPr>
          <p:cNvPr id="2" name="Title 1"/>
          <p:cNvSpPr>
            <a:spLocks noGrp="1"/>
          </p:cNvSpPr>
          <p:nvPr>
            <p:ph type="title"/>
          </p:nvPr>
        </p:nvSpPr>
        <p:spPr>
          <a:xfrm>
            <a:off x="280987" y="446087"/>
            <a:ext cx="10241280" cy="792162"/>
          </a:xfrm>
        </p:spPr>
        <p:txBody>
          <a:bodyPr>
            <a:normAutofit fontScale="90000"/>
          </a:bodyPr>
          <a:lstStyle/>
          <a:p>
            <a:r>
              <a:rPr lang="hr-HR" dirty="0" smtClean="0"/>
              <a:t>Vrijeme do</a:t>
            </a:r>
            <a:r>
              <a:rPr lang="en-US" dirty="0" smtClean="0"/>
              <a:t> </a:t>
            </a:r>
            <a:r>
              <a:rPr lang="hr-HR" dirty="0" smtClean="0"/>
              <a:t>progresije</a:t>
            </a:r>
            <a:r>
              <a:rPr lang="en-US" dirty="0" smtClean="0"/>
              <a:t> EDSS </a:t>
            </a:r>
            <a:r>
              <a:rPr lang="en-US" dirty="0"/>
              <a:t>≥</a:t>
            </a:r>
            <a:r>
              <a:rPr lang="en-US" dirty="0" smtClean="0"/>
              <a:t>7</a:t>
            </a:r>
            <a:r>
              <a:rPr lang="hr-HR" dirty="0" smtClean="0"/>
              <a:t>,</a:t>
            </a:r>
            <a:r>
              <a:rPr lang="en-US" dirty="0" smtClean="0"/>
              <a:t>0 </a:t>
            </a:r>
            <a:r>
              <a:rPr lang="hr-HR" dirty="0" smtClean="0"/>
              <a:t>koja je potvrđena</a:t>
            </a:r>
            <a:r>
              <a:rPr lang="en-US" dirty="0" smtClean="0"/>
              <a:t> </a:t>
            </a:r>
            <a:r>
              <a:rPr lang="hr-HR" dirty="0" smtClean="0"/>
              <a:t>nakon</a:t>
            </a:r>
            <a:br>
              <a:rPr lang="hr-HR" dirty="0" smtClean="0"/>
            </a:br>
            <a:r>
              <a:rPr lang="hr-HR" dirty="0" smtClean="0"/>
              <a:t>24 sedmice u toku produženog kontrolnog perioda</a:t>
            </a:r>
            <a:r>
              <a:rPr lang="en-US" dirty="0" smtClean="0"/>
              <a:t> </a:t>
            </a:r>
            <a:r>
              <a:rPr lang="en-US" dirty="0"/>
              <a:t>(ECP)</a:t>
            </a:r>
          </a:p>
        </p:txBody>
      </p:sp>
      <p:sp>
        <p:nvSpPr>
          <p:cNvPr id="3" name="Content Placeholder 2"/>
          <p:cNvSpPr>
            <a:spLocks noGrp="1"/>
          </p:cNvSpPr>
          <p:nvPr>
            <p:ph idx="1"/>
          </p:nvPr>
        </p:nvSpPr>
        <p:spPr>
          <a:xfrm>
            <a:off x="812800" y="1397000"/>
            <a:ext cx="10261600" cy="619125"/>
          </a:xfrm>
        </p:spPr>
        <p:txBody>
          <a:bodyPr>
            <a:noAutofit/>
          </a:bodyPr>
          <a:lstStyle/>
          <a:p>
            <a:pPr marL="0" indent="0">
              <a:buNone/>
            </a:pPr>
            <a:r>
              <a:rPr lang="hr-HR" sz="2400" dirty="0" smtClean="0"/>
              <a:t>U</a:t>
            </a:r>
            <a:r>
              <a:rPr lang="en-US" sz="2400" dirty="0" smtClean="0"/>
              <a:t> ECP </a:t>
            </a:r>
            <a:r>
              <a:rPr lang="en-US" sz="2400" dirty="0"/>
              <a:t>ORATORIO, OCR </a:t>
            </a:r>
            <a:r>
              <a:rPr lang="hr-HR" sz="2400" dirty="0" smtClean="0"/>
              <a:t>je značajno smanjio rizik</a:t>
            </a:r>
            <a:r>
              <a:rPr lang="en-US" sz="2400" dirty="0" smtClean="0"/>
              <a:t> </a:t>
            </a:r>
            <a:r>
              <a:rPr lang="hr-HR" sz="2400" dirty="0" smtClean="0"/>
              <a:t>progresije</a:t>
            </a:r>
            <a:r>
              <a:rPr lang="en-US" sz="2400" dirty="0" smtClean="0"/>
              <a:t> EDSS </a:t>
            </a:r>
            <a:r>
              <a:rPr lang="en-US" sz="2400" dirty="0"/>
              <a:t>≥</a:t>
            </a:r>
            <a:r>
              <a:rPr lang="en-US" sz="2400" dirty="0" smtClean="0"/>
              <a:t>7</a:t>
            </a:r>
            <a:r>
              <a:rPr lang="hr-HR" sz="2400" dirty="0" smtClean="0"/>
              <a:t>,</a:t>
            </a:r>
            <a:r>
              <a:rPr lang="en-US" sz="2400" dirty="0" smtClean="0"/>
              <a:t>0 </a:t>
            </a:r>
            <a:r>
              <a:rPr lang="hr-HR" sz="2400" dirty="0" smtClean="0"/>
              <a:t>koja je potvrđena nakon 24 sedmice za 46% u poređenju sa placebom</a:t>
            </a:r>
            <a:endParaRPr lang="en-US" sz="2400" dirty="0"/>
          </a:p>
        </p:txBody>
      </p:sp>
      <p:grpSp>
        <p:nvGrpSpPr>
          <p:cNvPr id="573" name="Group 572"/>
          <p:cNvGrpSpPr>
            <a:grpSpLocks noChangeAspect="1"/>
          </p:cNvGrpSpPr>
          <p:nvPr/>
        </p:nvGrpSpPr>
        <p:grpSpPr>
          <a:xfrm>
            <a:off x="1288682" y="2594300"/>
            <a:ext cx="8570597" cy="4002040"/>
            <a:chOff x="915909" y="612529"/>
            <a:chExt cx="7085091" cy="3308383"/>
          </a:xfrm>
        </p:grpSpPr>
        <p:cxnSp>
          <p:nvCxnSpPr>
            <p:cNvPr id="574" name="Straight Connector 573"/>
            <p:cNvCxnSpPr/>
            <p:nvPr/>
          </p:nvCxnSpPr>
          <p:spPr>
            <a:xfrm>
              <a:off x="1731911" y="738475"/>
              <a:ext cx="0" cy="2658772"/>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575" name="Group 574"/>
            <p:cNvGrpSpPr/>
            <p:nvPr/>
          </p:nvGrpSpPr>
          <p:grpSpPr>
            <a:xfrm>
              <a:off x="1659911" y="738475"/>
              <a:ext cx="72000" cy="2658771"/>
              <a:chOff x="1436724" y="1520788"/>
              <a:chExt cx="72000" cy="2658771"/>
            </a:xfrm>
          </p:grpSpPr>
          <p:cxnSp>
            <p:nvCxnSpPr>
              <p:cNvPr id="1035" name="Straight Connector 1034"/>
              <p:cNvCxnSpPr/>
              <p:nvPr/>
            </p:nvCxnSpPr>
            <p:spPr>
              <a:xfrm rot="5400000">
                <a:off x="1472724" y="1484788"/>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6" name="Straight Connector 1035"/>
              <p:cNvCxnSpPr/>
              <p:nvPr/>
            </p:nvCxnSpPr>
            <p:spPr>
              <a:xfrm rot="5400000">
                <a:off x="1472724" y="2149481"/>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p:nvPr/>
            </p:nvCxnSpPr>
            <p:spPr>
              <a:xfrm rot="5400000">
                <a:off x="1472724" y="2814174"/>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nvCxnSpPr>
            <p:spPr>
              <a:xfrm rot="5400000">
                <a:off x="1472724" y="3478867"/>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9" name="Straight Connector 1038"/>
              <p:cNvCxnSpPr/>
              <p:nvPr/>
            </p:nvCxnSpPr>
            <p:spPr>
              <a:xfrm rot="5400000">
                <a:off x="1472724" y="4143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76" name="Group 575"/>
            <p:cNvGrpSpPr/>
            <p:nvPr/>
          </p:nvGrpSpPr>
          <p:grpSpPr>
            <a:xfrm>
              <a:off x="1408951" y="636703"/>
              <a:ext cx="188173" cy="2862316"/>
              <a:chOff x="1200278" y="1419016"/>
              <a:chExt cx="188173" cy="2862316"/>
            </a:xfrm>
          </p:grpSpPr>
          <p:sp>
            <p:nvSpPr>
              <p:cNvPr id="1030" name="Rounded Rectangle 24">
                <a:extLst/>
              </p:cNvPr>
              <p:cNvSpPr/>
              <p:nvPr/>
            </p:nvSpPr>
            <p:spPr>
              <a:xfrm>
                <a:off x="1200278" y="1419016"/>
                <a:ext cx="188173" cy="20354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20</a:t>
                </a:r>
              </a:p>
            </p:txBody>
          </p:sp>
          <p:sp>
            <p:nvSpPr>
              <p:cNvPr id="1031" name="Rounded Rectangle 24">
                <a:extLst/>
              </p:cNvPr>
              <p:cNvSpPr/>
              <p:nvPr/>
            </p:nvSpPr>
            <p:spPr>
              <a:xfrm>
                <a:off x="1200279" y="2083709"/>
                <a:ext cx="188172" cy="20354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15</a:t>
                </a:r>
              </a:p>
            </p:txBody>
          </p:sp>
          <p:sp>
            <p:nvSpPr>
              <p:cNvPr id="1032" name="Rounded Rectangle 24">
                <a:extLst/>
              </p:cNvPr>
              <p:cNvSpPr/>
              <p:nvPr/>
            </p:nvSpPr>
            <p:spPr>
              <a:xfrm>
                <a:off x="1200279" y="2748402"/>
                <a:ext cx="188172" cy="20354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10</a:t>
                </a:r>
              </a:p>
            </p:txBody>
          </p:sp>
          <p:sp>
            <p:nvSpPr>
              <p:cNvPr id="1033" name="Rounded Rectangle 24">
                <a:extLst/>
              </p:cNvPr>
              <p:cNvSpPr/>
              <p:nvPr/>
            </p:nvSpPr>
            <p:spPr>
              <a:xfrm>
                <a:off x="1294364" y="3413095"/>
                <a:ext cx="94087" cy="20354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5</a:t>
                </a:r>
              </a:p>
            </p:txBody>
          </p:sp>
          <p:sp>
            <p:nvSpPr>
              <p:cNvPr id="1034" name="Rounded Rectangle 24">
                <a:extLst/>
              </p:cNvPr>
              <p:cNvSpPr/>
              <p:nvPr/>
            </p:nvSpPr>
            <p:spPr>
              <a:xfrm>
                <a:off x="1294364" y="4077787"/>
                <a:ext cx="94087" cy="20354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0</a:t>
                </a:r>
              </a:p>
            </p:txBody>
          </p:sp>
        </p:grpSp>
        <p:sp>
          <p:nvSpPr>
            <p:cNvPr id="577" name="Rounded Rectangle 24">
              <a:extLst/>
            </p:cNvPr>
            <p:cNvSpPr/>
            <p:nvPr/>
          </p:nvSpPr>
          <p:spPr>
            <a:xfrm rot="16200000">
              <a:off x="-452319" y="1980757"/>
              <a:ext cx="3118104" cy="381647"/>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hr-HR" sz="1500" b="1" dirty="0">
                  <a:solidFill>
                    <a:schemeClr val="tx1"/>
                  </a:solidFill>
                </a:rPr>
                <a:t>Proporcija pacijenata koji su imali</a:t>
              </a:r>
              <a:br>
                <a:rPr lang="hr-HR" sz="1500" b="1" dirty="0">
                  <a:solidFill>
                    <a:schemeClr val="tx1"/>
                  </a:solidFill>
                </a:rPr>
              </a:br>
              <a:r>
                <a:rPr lang="hr-HR" sz="1500" b="1" dirty="0">
                  <a:solidFill>
                    <a:schemeClr val="tx1"/>
                  </a:solidFill>
                </a:rPr>
                <a:t>potvrđenu progresiju onesposobljenje</a:t>
              </a:r>
              <a:r>
                <a:rPr lang="en-GB" sz="1500" b="1" dirty="0">
                  <a:solidFill>
                    <a:schemeClr val="tx1"/>
                  </a:solidFill>
                </a:rPr>
                <a:t> (%)</a:t>
              </a:r>
            </a:p>
          </p:txBody>
        </p:sp>
        <p:grpSp>
          <p:nvGrpSpPr>
            <p:cNvPr id="578" name="Group 577"/>
            <p:cNvGrpSpPr/>
            <p:nvPr/>
          </p:nvGrpSpPr>
          <p:grpSpPr>
            <a:xfrm>
              <a:off x="1684868" y="3494654"/>
              <a:ext cx="6242141" cy="203545"/>
              <a:chOff x="1461681" y="4262453"/>
              <a:chExt cx="6242141" cy="203545"/>
            </a:xfrm>
          </p:grpSpPr>
          <p:sp>
            <p:nvSpPr>
              <p:cNvPr id="1009" name="Rounded Rectangle 24">
                <a:extLst/>
              </p:cNvPr>
              <p:cNvSpPr/>
              <p:nvPr/>
            </p:nvSpPr>
            <p:spPr>
              <a:xfrm>
                <a:off x="1461681" y="4262453"/>
                <a:ext cx="94087" cy="20354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0</a:t>
                </a:r>
              </a:p>
            </p:txBody>
          </p:sp>
          <p:sp>
            <p:nvSpPr>
              <p:cNvPr id="1010" name="Rounded Rectangle 24">
                <a:extLst/>
              </p:cNvPr>
              <p:cNvSpPr/>
              <p:nvPr/>
            </p:nvSpPr>
            <p:spPr>
              <a:xfrm>
                <a:off x="1717336"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12</a:t>
                </a:r>
              </a:p>
            </p:txBody>
          </p:sp>
          <p:sp>
            <p:nvSpPr>
              <p:cNvPr id="1011" name="Rounded Rectangle 24">
                <a:extLst/>
              </p:cNvPr>
              <p:cNvSpPr/>
              <p:nvPr/>
            </p:nvSpPr>
            <p:spPr>
              <a:xfrm>
                <a:off x="2020034"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24</a:t>
                </a:r>
              </a:p>
            </p:txBody>
          </p:sp>
          <p:sp>
            <p:nvSpPr>
              <p:cNvPr id="1012" name="Rounded Rectangle 24">
                <a:extLst/>
              </p:cNvPr>
              <p:cNvSpPr/>
              <p:nvPr/>
            </p:nvSpPr>
            <p:spPr>
              <a:xfrm>
                <a:off x="2322732"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36</a:t>
                </a:r>
              </a:p>
            </p:txBody>
          </p:sp>
          <p:sp>
            <p:nvSpPr>
              <p:cNvPr id="1013" name="Rounded Rectangle 24">
                <a:extLst/>
              </p:cNvPr>
              <p:cNvSpPr/>
              <p:nvPr/>
            </p:nvSpPr>
            <p:spPr>
              <a:xfrm>
                <a:off x="2625430"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48</a:t>
                </a:r>
              </a:p>
            </p:txBody>
          </p:sp>
          <p:sp>
            <p:nvSpPr>
              <p:cNvPr id="1014" name="Rounded Rectangle 24">
                <a:extLst/>
              </p:cNvPr>
              <p:cNvSpPr/>
              <p:nvPr/>
            </p:nvSpPr>
            <p:spPr>
              <a:xfrm>
                <a:off x="2928127"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60</a:t>
                </a:r>
              </a:p>
            </p:txBody>
          </p:sp>
          <p:sp>
            <p:nvSpPr>
              <p:cNvPr id="1015" name="Rounded Rectangle 24">
                <a:extLst/>
              </p:cNvPr>
              <p:cNvSpPr/>
              <p:nvPr/>
            </p:nvSpPr>
            <p:spPr>
              <a:xfrm>
                <a:off x="3230826"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72</a:t>
                </a:r>
              </a:p>
            </p:txBody>
          </p:sp>
          <p:sp>
            <p:nvSpPr>
              <p:cNvPr id="1016" name="Rounded Rectangle 24">
                <a:extLst/>
              </p:cNvPr>
              <p:cNvSpPr/>
              <p:nvPr/>
            </p:nvSpPr>
            <p:spPr>
              <a:xfrm>
                <a:off x="3533524"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84</a:t>
                </a:r>
              </a:p>
            </p:txBody>
          </p:sp>
          <p:sp>
            <p:nvSpPr>
              <p:cNvPr id="1017" name="Rounded Rectangle 24">
                <a:extLst/>
              </p:cNvPr>
              <p:cNvSpPr/>
              <p:nvPr/>
            </p:nvSpPr>
            <p:spPr>
              <a:xfrm>
                <a:off x="3836221"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96</a:t>
                </a:r>
              </a:p>
            </p:txBody>
          </p:sp>
          <p:sp>
            <p:nvSpPr>
              <p:cNvPr id="1018" name="Rounded Rectangle 24">
                <a:extLst/>
              </p:cNvPr>
              <p:cNvSpPr/>
              <p:nvPr/>
            </p:nvSpPr>
            <p:spPr>
              <a:xfrm>
                <a:off x="4091876"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108</a:t>
                </a:r>
              </a:p>
            </p:txBody>
          </p:sp>
          <p:sp>
            <p:nvSpPr>
              <p:cNvPr id="1019" name="Rounded Rectangle 24">
                <a:extLst/>
              </p:cNvPr>
              <p:cNvSpPr/>
              <p:nvPr/>
            </p:nvSpPr>
            <p:spPr>
              <a:xfrm>
                <a:off x="4394575"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120</a:t>
                </a:r>
              </a:p>
            </p:txBody>
          </p:sp>
          <p:sp>
            <p:nvSpPr>
              <p:cNvPr id="1020" name="Rounded Rectangle 24">
                <a:extLst/>
              </p:cNvPr>
              <p:cNvSpPr/>
              <p:nvPr/>
            </p:nvSpPr>
            <p:spPr>
              <a:xfrm>
                <a:off x="4697273"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132</a:t>
                </a:r>
              </a:p>
            </p:txBody>
          </p:sp>
          <p:sp>
            <p:nvSpPr>
              <p:cNvPr id="1021" name="Rounded Rectangle 24">
                <a:extLst/>
              </p:cNvPr>
              <p:cNvSpPr/>
              <p:nvPr/>
            </p:nvSpPr>
            <p:spPr>
              <a:xfrm>
                <a:off x="4999970"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144</a:t>
                </a:r>
              </a:p>
            </p:txBody>
          </p:sp>
          <p:sp>
            <p:nvSpPr>
              <p:cNvPr id="1022" name="Rounded Rectangle 24">
                <a:extLst/>
              </p:cNvPr>
              <p:cNvSpPr/>
              <p:nvPr/>
            </p:nvSpPr>
            <p:spPr>
              <a:xfrm>
                <a:off x="5302669"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156</a:t>
                </a:r>
              </a:p>
            </p:txBody>
          </p:sp>
          <p:sp>
            <p:nvSpPr>
              <p:cNvPr id="1023" name="Rounded Rectangle 24">
                <a:extLst/>
              </p:cNvPr>
              <p:cNvSpPr/>
              <p:nvPr/>
            </p:nvSpPr>
            <p:spPr>
              <a:xfrm>
                <a:off x="5605366"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168</a:t>
                </a:r>
              </a:p>
            </p:txBody>
          </p:sp>
          <p:sp>
            <p:nvSpPr>
              <p:cNvPr id="1024" name="Rounded Rectangle 24">
                <a:extLst/>
              </p:cNvPr>
              <p:cNvSpPr/>
              <p:nvPr/>
            </p:nvSpPr>
            <p:spPr>
              <a:xfrm>
                <a:off x="5908064"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180</a:t>
                </a:r>
              </a:p>
            </p:txBody>
          </p:sp>
          <p:sp>
            <p:nvSpPr>
              <p:cNvPr id="1025" name="Rounded Rectangle 24">
                <a:extLst/>
              </p:cNvPr>
              <p:cNvSpPr/>
              <p:nvPr/>
            </p:nvSpPr>
            <p:spPr>
              <a:xfrm>
                <a:off x="6210763"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192</a:t>
                </a:r>
              </a:p>
            </p:txBody>
          </p:sp>
          <p:sp>
            <p:nvSpPr>
              <p:cNvPr id="1026" name="Rounded Rectangle 24">
                <a:extLst/>
              </p:cNvPr>
              <p:cNvSpPr/>
              <p:nvPr/>
            </p:nvSpPr>
            <p:spPr>
              <a:xfrm>
                <a:off x="6513460"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204</a:t>
                </a:r>
              </a:p>
            </p:txBody>
          </p:sp>
          <p:sp>
            <p:nvSpPr>
              <p:cNvPr id="1027" name="Rounded Rectangle 24">
                <a:extLst/>
              </p:cNvPr>
              <p:cNvSpPr/>
              <p:nvPr/>
            </p:nvSpPr>
            <p:spPr>
              <a:xfrm>
                <a:off x="6816159"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216</a:t>
                </a:r>
              </a:p>
            </p:txBody>
          </p:sp>
          <p:sp>
            <p:nvSpPr>
              <p:cNvPr id="1028" name="Rounded Rectangle 24">
                <a:extLst/>
              </p:cNvPr>
              <p:cNvSpPr/>
              <p:nvPr/>
            </p:nvSpPr>
            <p:spPr>
              <a:xfrm>
                <a:off x="7118857"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228</a:t>
                </a:r>
              </a:p>
            </p:txBody>
          </p:sp>
          <p:sp>
            <p:nvSpPr>
              <p:cNvPr id="1029" name="Rounded Rectangle 24">
                <a:extLst/>
              </p:cNvPr>
              <p:cNvSpPr/>
              <p:nvPr/>
            </p:nvSpPr>
            <p:spPr>
              <a:xfrm>
                <a:off x="7421562"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240</a:t>
                </a:r>
              </a:p>
            </p:txBody>
          </p:sp>
        </p:grpSp>
        <p:sp>
          <p:nvSpPr>
            <p:cNvPr id="579" name="Rounded Rectangle 24">
              <a:extLst/>
            </p:cNvPr>
            <p:cNvSpPr/>
            <p:nvPr/>
          </p:nvSpPr>
          <p:spPr>
            <a:xfrm>
              <a:off x="2085508" y="3717367"/>
              <a:ext cx="5337749" cy="20354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hr-HR" sz="1600" b="1" dirty="0">
                  <a:solidFill>
                    <a:schemeClr val="tx1"/>
                  </a:solidFill>
                </a:rPr>
                <a:t>Vrijeme do pojave potvrđenje progresije onesposobljenja</a:t>
              </a:r>
              <a:r>
                <a:rPr lang="en-GB" sz="1600" b="1" dirty="0">
                  <a:solidFill>
                    <a:schemeClr val="tx1"/>
                  </a:solidFill>
                </a:rPr>
                <a:t> (</a:t>
              </a:r>
              <a:r>
                <a:rPr lang="hr-HR" sz="1600" b="1" dirty="0">
                  <a:solidFill>
                    <a:schemeClr val="tx1"/>
                  </a:solidFill>
                </a:rPr>
                <a:t>Sedmice</a:t>
              </a:r>
              <a:r>
                <a:rPr lang="en-GB" sz="1600" b="1" dirty="0">
                  <a:solidFill>
                    <a:schemeClr val="tx1"/>
                  </a:solidFill>
                </a:rPr>
                <a:t>)</a:t>
              </a:r>
            </a:p>
          </p:txBody>
        </p:sp>
        <p:cxnSp>
          <p:nvCxnSpPr>
            <p:cNvPr id="580" name="Straight Connector 579"/>
            <p:cNvCxnSpPr/>
            <p:nvPr/>
          </p:nvCxnSpPr>
          <p:spPr>
            <a:xfrm flipH="1">
              <a:off x="1731911" y="3397246"/>
              <a:ext cx="6053967" cy="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581" name="Group 580"/>
            <p:cNvGrpSpPr/>
            <p:nvPr/>
          </p:nvGrpSpPr>
          <p:grpSpPr>
            <a:xfrm>
              <a:off x="1731911" y="3397246"/>
              <a:ext cx="6053967" cy="72000"/>
              <a:chOff x="1508724" y="4179559"/>
              <a:chExt cx="6053967" cy="72000"/>
            </a:xfrm>
          </p:grpSpPr>
          <p:cxnSp>
            <p:nvCxnSpPr>
              <p:cNvPr id="988" name="Straight Connector 987"/>
              <p:cNvCxnSpPr/>
              <p:nvPr/>
            </p:nvCxnSpPr>
            <p:spPr>
              <a:xfrm>
                <a:off x="1508724"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a:off x="1811422"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a:off x="2114120"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1" name="Straight Connector 990"/>
              <p:cNvCxnSpPr/>
              <p:nvPr/>
            </p:nvCxnSpPr>
            <p:spPr>
              <a:xfrm>
                <a:off x="2416818"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2" name="Straight Connector 991"/>
              <p:cNvCxnSpPr/>
              <p:nvPr/>
            </p:nvCxnSpPr>
            <p:spPr>
              <a:xfrm>
                <a:off x="2719516"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p:nvPr/>
            </p:nvCxnSpPr>
            <p:spPr>
              <a:xfrm>
                <a:off x="3022214"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p:nvPr/>
            </p:nvCxnSpPr>
            <p:spPr>
              <a:xfrm>
                <a:off x="3324912"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p:nvPr/>
            </p:nvCxnSpPr>
            <p:spPr>
              <a:xfrm>
                <a:off x="3627610"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6" name="Straight Connector 995"/>
              <p:cNvCxnSpPr/>
              <p:nvPr/>
            </p:nvCxnSpPr>
            <p:spPr>
              <a:xfrm>
                <a:off x="3930308"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7" name="Straight Connector 996"/>
              <p:cNvCxnSpPr/>
              <p:nvPr/>
            </p:nvCxnSpPr>
            <p:spPr>
              <a:xfrm>
                <a:off x="4233006"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8" name="Straight Connector 997"/>
              <p:cNvCxnSpPr/>
              <p:nvPr/>
            </p:nvCxnSpPr>
            <p:spPr>
              <a:xfrm>
                <a:off x="4535704"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9" name="Straight Connector 998"/>
              <p:cNvCxnSpPr/>
              <p:nvPr/>
            </p:nvCxnSpPr>
            <p:spPr>
              <a:xfrm>
                <a:off x="4838402"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0" name="Straight Connector 999"/>
              <p:cNvCxnSpPr/>
              <p:nvPr/>
            </p:nvCxnSpPr>
            <p:spPr>
              <a:xfrm>
                <a:off x="5141100"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1" name="Straight Connector 1000"/>
              <p:cNvCxnSpPr/>
              <p:nvPr/>
            </p:nvCxnSpPr>
            <p:spPr>
              <a:xfrm>
                <a:off x="5443798"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2" name="Straight Connector 1001"/>
              <p:cNvCxnSpPr/>
              <p:nvPr/>
            </p:nvCxnSpPr>
            <p:spPr>
              <a:xfrm>
                <a:off x="5746496"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3" name="Straight Connector 1002"/>
              <p:cNvCxnSpPr/>
              <p:nvPr/>
            </p:nvCxnSpPr>
            <p:spPr>
              <a:xfrm>
                <a:off x="6049194"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4" name="Straight Connector 1003"/>
              <p:cNvCxnSpPr/>
              <p:nvPr/>
            </p:nvCxnSpPr>
            <p:spPr>
              <a:xfrm>
                <a:off x="6351892"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5" name="Straight Connector 1004"/>
              <p:cNvCxnSpPr/>
              <p:nvPr/>
            </p:nvCxnSpPr>
            <p:spPr>
              <a:xfrm>
                <a:off x="6654590"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6" name="Straight Connector 1005"/>
              <p:cNvCxnSpPr/>
              <p:nvPr/>
            </p:nvCxnSpPr>
            <p:spPr>
              <a:xfrm>
                <a:off x="6957288"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7" name="Straight Connector 1006"/>
              <p:cNvCxnSpPr/>
              <p:nvPr/>
            </p:nvCxnSpPr>
            <p:spPr>
              <a:xfrm>
                <a:off x="7259986"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nvCxnSpPr>
            <p:spPr>
              <a:xfrm>
                <a:off x="7562691"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82" name="Group 581"/>
            <p:cNvGrpSpPr/>
            <p:nvPr/>
          </p:nvGrpSpPr>
          <p:grpSpPr>
            <a:xfrm>
              <a:off x="1696029" y="1519959"/>
              <a:ext cx="6166207" cy="1893115"/>
              <a:chOff x="1472842" y="2302272"/>
              <a:chExt cx="6166207" cy="1893115"/>
            </a:xfrm>
          </p:grpSpPr>
          <p:sp>
            <p:nvSpPr>
              <p:cNvPr id="773" name="Line 5"/>
              <p:cNvSpPr>
                <a:spLocks noChangeShapeType="1"/>
              </p:cNvSpPr>
              <p:nvPr/>
            </p:nvSpPr>
            <p:spPr bwMode="auto">
              <a:xfrm flipV="1">
                <a:off x="1499331" y="4141505"/>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4" name="Line 6"/>
              <p:cNvSpPr>
                <a:spLocks noChangeShapeType="1"/>
              </p:cNvSpPr>
              <p:nvPr/>
            </p:nvSpPr>
            <p:spPr bwMode="auto">
              <a:xfrm flipH="1">
                <a:off x="1472842" y="4168044"/>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5" name="Line 7"/>
              <p:cNvSpPr>
                <a:spLocks noChangeShapeType="1"/>
              </p:cNvSpPr>
              <p:nvPr/>
            </p:nvSpPr>
            <p:spPr bwMode="auto">
              <a:xfrm flipV="1">
                <a:off x="1770637" y="4141505"/>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6" name="Line 8"/>
              <p:cNvSpPr>
                <a:spLocks noChangeShapeType="1"/>
              </p:cNvSpPr>
              <p:nvPr/>
            </p:nvSpPr>
            <p:spPr bwMode="auto">
              <a:xfrm flipH="1">
                <a:off x="1743346" y="4168044"/>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7" name="Line 9"/>
              <p:cNvSpPr>
                <a:spLocks noChangeShapeType="1"/>
              </p:cNvSpPr>
              <p:nvPr/>
            </p:nvSpPr>
            <p:spPr bwMode="auto">
              <a:xfrm flipV="1">
                <a:off x="1803547" y="40860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8" name="Line 10"/>
              <p:cNvSpPr>
                <a:spLocks noChangeShapeType="1"/>
              </p:cNvSpPr>
              <p:nvPr/>
            </p:nvSpPr>
            <p:spPr bwMode="auto">
              <a:xfrm flipH="1">
                <a:off x="1776256" y="411255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9" name="Line 11"/>
              <p:cNvSpPr>
                <a:spLocks noChangeShapeType="1"/>
              </p:cNvSpPr>
              <p:nvPr/>
            </p:nvSpPr>
            <p:spPr bwMode="auto">
              <a:xfrm flipV="1">
                <a:off x="2098132" y="40860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0" name="Line 12"/>
              <p:cNvSpPr>
                <a:spLocks noChangeShapeType="1"/>
              </p:cNvSpPr>
              <p:nvPr/>
            </p:nvSpPr>
            <p:spPr bwMode="auto">
              <a:xfrm flipH="1">
                <a:off x="2070840" y="411255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 name="Line 13"/>
              <p:cNvSpPr>
                <a:spLocks noChangeShapeType="1"/>
              </p:cNvSpPr>
              <p:nvPr/>
            </p:nvSpPr>
            <p:spPr bwMode="auto">
              <a:xfrm flipV="1">
                <a:off x="2110172" y="4061084"/>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2" name="Line 14"/>
              <p:cNvSpPr>
                <a:spLocks noChangeShapeType="1"/>
              </p:cNvSpPr>
              <p:nvPr/>
            </p:nvSpPr>
            <p:spPr bwMode="auto">
              <a:xfrm flipH="1">
                <a:off x="2082881" y="4086818"/>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3" name="Line 15"/>
              <p:cNvSpPr>
                <a:spLocks noChangeShapeType="1"/>
              </p:cNvSpPr>
              <p:nvPr/>
            </p:nvSpPr>
            <p:spPr bwMode="auto">
              <a:xfrm flipV="1">
                <a:off x="2254655" y="4054650"/>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 name="Line 16"/>
              <p:cNvSpPr>
                <a:spLocks noChangeShapeType="1"/>
              </p:cNvSpPr>
              <p:nvPr/>
            </p:nvSpPr>
            <p:spPr bwMode="auto">
              <a:xfrm flipH="1">
                <a:off x="2227364" y="4080385"/>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 name="Line 17"/>
              <p:cNvSpPr>
                <a:spLocks noChangeShapeType="1"/>
              </p:cNvSpPr>
              <p:nvPr/>
            </p:nvSpPr>
            <p:spPr bwMode="auto">
              <a:xfrm flipV="1">
                <a:off x="2380676" y="4054650"/>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 name="Line 18"/>
              <p:cNvSpPr>
                <a:spLocks noChangeShapeType="1"/>
              </p:cNvSpPr>
              <p:nvPr/>
            </p:nvSpPr>
            <p:spPr bwMode="auto">
              <a:xfrm flipH="1">
                <a:off x="2353385" y="4080385"/>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 name="Line 19"/>
              <p:cNvSpPr>
                <a:spLocks noChangeShapeType="1"/>
              </p:cNvSpPr>
              <p:nvPr/>
            </p:nvSpPr>
            <p:spPr bwMode="auto">
              <a:xfrm flipV="1">
                <a:off x="2403954" y="4054650"/>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8" name="Line 20"/>
              <p:cNvSpPr>
                <a:spLocks noChangeShapeType="1"/>
              </p:cNvSpPr>
              <p:nvPr/>
            </p:nvSpPr>
            <p:spPr bwMode="auto">
              <a:xfrm flipH="1">
                <a:off x="2376663" y="4080385"/>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 name="Line 21"/>
              <p:cNvSpPr>
                <a:spLocks noChangeShapeType="1"/>
              </p:cNvSpPr>
              <p:nvPr/>
            </p:nvSpPr>
            <p:spPr bwMode="auto">
              <a:xfrm flipV="1">
                <a:off x="2431245" y="402730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 name="Line 22"/>
              <p:cNvSpPr>
                <a:spLocks noChangeShapeType="1"/>
              </p:cNvSpPr>
              <p:nvPr/>
            </p:nvSpPr>
            <p:spPr bwMode="auto">
              <a:xfrm flipH="1">
                <a:off x="2403954" y="4053041"/>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 name="Line 23"/>
              <p:cNvSpPr>
                <a:spLocks noChangeShapeType="1"/>
              </p:cNvSpPr>
              <p:nvPr/>
            </p:nvSpPr>
            <p:spPr bwMode="auto">
              <a:xfrm flipV="1">
                <a:off x="2469774" y="402730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 name="Line 24"/>
              <p:cNvSpPr>
                <a:spLocks noChangeShapeType="1"/>
              </p:cNvSpPr>
              <p:nvPr/>
            </p:nvSpPr>
            <p:spPr bwMode="auto">
              <a:xfrm flipH="1">
                <a:off x="2442483" y="4053041"/>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 name="Line 25"/>
              <p:cNvSpPr>
                <a:spLocks noChangeShapeType="1"/>
              </p:cNvSpPr>
              <p:nvPr/>
            </p:nvSpPr>
            <p:spPr bwMode="auto">
              <a:xfrm flipV="1">
                <a:off x="2630310" y="402730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 name="Line 26"/>
              <p:cNvSpPr>
                <a:spLocks noChangeShapeType="1"/>
              </p:cNvSpPr>
              <p:nvPr/>
            </p:nvSpPr>
            <p:spPr bwMode="auto">
              <a:xfrm flipH="1">
                <a:off x="2603019" y="4053041"/>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 name="Line 27"/>
              <p:cNvSpPr>
                <a:spLocks noChangeShapeType="1"/>
              </p:cNvSpPr>
              <p:nvPr/>
            </p:nvSpPr>
            <p:spPr bwMode="auto">
              <a:xfrm flipV="1">
                <a:off x="2704960" y="402730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6" name="Line 28"/>
              <p:cNvSpPr>
                <a:spLocks noChangeShapeType="1"/>
              </p:cNvSpPr>
              <p:nvPr/>
            </p:nvSpPr>
            <p:spPr bwMode="auto">
              <a:xfrm flipH="1">
                <a:off x="2677668" y="4053041"/>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 name="Line 29"/>
              <p:cNvSpPr>
                <a:spLocks noChangeShapeType="1"/>
              </p:cNvSpPr>
              <p:nvPr/>
            </p:nvSpPr>
            <p:spPr bwMode="auto">
              <a:xfrm flipV="1">
                <a:off x="2714592" y="3999159"/>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 name="Line 30"/>
              <p:cNvSpPr>
                <a:spLocks noChangeShapeType="1"/>
              </p:cNvSpPr>
              <p:nvPr/>
            </p:nvSpPr>
            <p:spPr bwMode="auto">
              <a:xfrm flipH="1">
                <a:off x="2687301" y="4024894"/>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 name="Line 31"/>
              <p:cNvSpPr>
                <a:spLocks noChangeShapeType="1"/>
              </p:cNvSpPr>
              <p:nvPr/>
            </p:nvSpPr>
            <p:spPr bwMode="auto">
              <a:xfrm flipV="1">
                <a:off x="2724224" y="3970208"/>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 name="Line 32"/>
              <p:cNvSpPr>
                <a:spLocks noChangeShapeType="1"/>
              </p:cNvSpPr>
              <p:nvPr/>
            </p:nvSpPr>
            <p:spPr bwMode="auto">
              <a:xfrm flipH="1">
                <a:off x="2697736" y="399674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 name="Line 33"/>
              <p:cNvSpPr>
                <a:spLocks noChangeShapeType="1"/>
              </p:cNvSpPr>
              <p:nvPr/>
            </p:nvSpPr>
            <p:spPr bwMode="auto">
              <a:xfrm flipV="1">
                <a:off x="2782017" y="3970208"/>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2" name="Line 34"/>
              <p:cNvSpPr>
                <a:spLocks noChangeShapeType="1"/>
              </p:cNvSpPr>
              <p:nvPr/>
            </p:nvSpPr>
            <p:spPr bwMode="auto">
              <a:xfrm flipH="1">
                <a:off x="2754726" y="399674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 name="Line 35"/>
              <p:cNvSpPr>
                <a:spLocks noChangeShapeType="1"/>
              </p:cNvSpPr>
              <p:nvPr/>
            </p:nvSpPr>
            <p:spPr bwMode="auto">
              <a:xfrm flipV="1">
                <a:off x="2870312" y="3970208"/>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 name="Line 36"/>
              <p:cNvSpPr>
                <a:spLocks noChangeShapeType="1"/>
              </p:cNvSpPr>
              <p:nvPr/>
            </p:nvSpPr>
            <p:spPr bwMode="auto">
              <a:xfrm flipH="1">
                <a:off x="2843021" y="399674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 name="Line 37"/>
              <p:cNvSpPr>
                <a:spLocks noChangeShapeType="1"/>
              </p:cNvSpPr>
              <p:nvPr/>
            </p:nvSpPr>
            <p:spPr bwMode="auto">
              <a:xfrm flipV="1">
                <a:off x="2952186" y="3970208"/>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 name="Line 38"/>
              <p:cNvSpPr>
                <a:spLocks noChangeShapeType="1"/>
              </p:cNvSpPr>
              <p:nvPr/>
            </p:nvSpPr>
            <p:spPr bwMode="auto">
              <a:xfrm flipH="1">
                <a:off x="2924895" y="399674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 name="Line 39"/>
              <p:cNvSpPr>
                <a:spLocks noChangeShapeType="1"/>
              </p:cNvSpPr>
              <p:nvPr/>
            </p:nvSpPr>
            <p:spPr bwMode="auto">
              <a:xfrm flipV="1">
                <a:off x="2999544" y="3970208"/>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 name="Line 40"/>
              <p:cNvSpPr>
                <a:spLocks noChangeShapeType="1"/>
              </p:cNvSpPr>
              <p:nvPr/>
            </p:nvSpPr>
            <p:spPr bwMode="auto">
              <a:xfrm flipH="1">
                <a:off x="2972253" y="399674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 name="Line 41"/>
              <p:cNvSpPr>
                <a:spLocks noChangeShapeType="1"/>
              </p:cNvSpPr>
              <p:nvPr/>
            </p:nvSpPr>
            <p:spPr bwMode="auto">
              <a:xfrm flipV="1">
                <a:off x="3008374" y="393482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 name="Line 42"/>
              <p:cNvSpPr>
                <a:spLocks noChangeShapeType="1"/>
              </p:cNvSpPr>
              <p:nvPr/>
            </p:nvSpPr>
            <p:spPr bwMode="auto">
              <a:xfrm flipH="1">
                <a:off x="2981082" y="396055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1" name="Line 43"/>
              <p:cNvSpPr>
                <a:spLocks noChangeShapeType="1"/>
              </p:cNvSpPr>
              <p:nvPr/>
            </p:nvSpPr>
            <p:spPr bwMode="auto">
              <a:xfrm flipV="1">
                <a:off x="3133592" y="3882549"/>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2" name="Line 44"/>
              <p:cNvSpPr>
                <a:spLocks noChangeShapeType="1"/>
              </p:cNvSpPr>
              <p:nvPr/>
            </p:nvSpPr>
            <p:spPr bwMode="auto">
              <a:xfrm flipH="1">
                <a:off x="3106301" y="3908283"/>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3" name="Line 45"/>
              <p:cNvSpPr>
                <a:spLocks noChangeShapeType="1"/>
              </p:cNvSpPr>
              <p:nvPr/>
            </p:nvSpPr>
            <p:spPr bwMode="auto">
              <a:xfrm flipV="1">
                <a:off x="3295734" y="3882549"/>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4" name="Line 46"/>
              <p:cNvSpPr>
                <a:spLocks noChangeShapeType="1"/>
              </p:cNvSpPr>
              <p:nvPr/>
            </p:nvSpPr>
            <p:spPr bwMode="auto">
              <a:xfrm flipH="1">
                <a:off x="3268443" y="390828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 name="Line 47"/>
              <p:cNvSpPr>
                <a:spLocks noChangeShapeType="1"/>
              </p:cNvSpPr>
              <p:nvPr/>
            </p:nvSpPr>
            <p:spPr bwMode="auto">
              <a:xfrm flipV="1">
                <a:off x="3302958" y="3882549"/>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6" name="Line 48"/>
              <p:cNvSpPr>
                <a:spLocks noChangeShapeType="1"/>
              </p:cNvSpPr>
              <p:nvPr/>
            </p:nvSpPr>
            <p:spPr bwMode="auto">
              <a:xfrm flipH="1">
                <a:off x="3276470" y="390828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 name="Line 49"/>
              <p:cNvSpPr>
                <a:spLocks noChangeShapeType="1"/>
              </p:cNvSpPr>
              <p:nvPr/>
            </p:nvSpPr>
            <p:spPr bwMode="auto">
              <a:xfrm flipV="1">
                <a:off x="3314196" y="3821428"/>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 name="Line 50"/>
              <p:cNvSpPr>
                <a:spLocks noChangeShapeType="1"/>
              </p:cNvSpPr>
              <p:nvPr/>
            </p:nvSpPr>
            <p:spPr bwMode="auto">
              <a:xfrm flipH="1">
                <a:off x="3286905" y="384716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 name="Line 51"/>
              <p:cNvSpPr>
                <a:spLocks noChangeShapeType="1"/>
              </p:cNvSpPr>
              <p:nvPr/>
            </p:nvSpPr>
            <p:spPr bwMode="auto">
              <a:xfrm flipV="1">
                <a:off x="3466705" y="3728944"/>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0" name="Line 52"/>
              <p:cNvSpPr>
                <a:spLocks noChangeShapeType="1"/>
              </p:cNvSpPr>
              <p:nvPr/>
            </p:nvSpPr>
            <p:spPr bwMode="auto">
              <a:xfrm flipH="1">
                <a:off x="3439414" y="375467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1" name="Line 53"/>
              <p:cNvSpPr>
                <a:spLocks noChangeShapeType="1"/>
              </p:cNvSpPr>
              <p:nvPr/>
            </p:nvSpPr>
            <p:spPr bwMode="auto">
              <a:xfrm flipV="1">
                <a:off x="3576673" y="3728944"/>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 name="Line 54"/>
              <p:cNvSpPr>
                <a:spLocks noChangeShapeType="1"/>
              </p:cNvSpPr>
              <p:nvPr/>
            </p:nvSpPr>
            <p:spPr bwMode="auto">
              <a:xfrm flipH="1">
                <a:off x="3549382" y="375467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 name="Line 55"/>
              <p:cNvSpPr>
                <a:spLocks noChangeShapeType="1"/>
              </p:cNvSpPr>
              <p:nvPr/>
            </p:nvSpPr>
            <p:spPr bwMode="auto">
              <a:xfrm flipV="1">
                <a:off x="3617610" y="3728944"/>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 name="Line 56"/>
              <p:cNvSpPr>
                <a:spLocks noChangeShapeType="1"/>
              </p:cNvSpPr>
              <p:nvPr/>
            </p:nvSpPr>
            <p:spPr bwMode="auto">
              <a:xfrm flipH="1">
                <a:off x="3590319" y="3754679"/>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5" name="Line 57"/>
              <p:cNvSpPr>
                <a:spLocks noChangeShapeType="1"/>
              </p:cNvSpPr>
              <p:nvPr/>
            </p:nvSpPr>
            <p:spPr bwMode="auto">
              <a:xfrm flipV="1">
                <a:off x="3642493" y="3728944"/>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6" name="Line 58"/>
              <p:cNvSpPr>
                <a:spLocks noChangeShapeType="1"/>
              </p:cNvSpPr>
              <p:nvPr/>
            </p:nvSpPr>
            <p:spPr bwMode="auto">
              <a:xfrm flipH="1">
                <a:off x="3615202" y="3754679"/>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7" name="Line 59"/>
              <p:cNvSpPr>
                <a:spLocks noChangeShapeType="1"/>
              </p:cNvSpPr>
              <p:nvPr/>
            </p:nvSpPr>
            <p:spPr bwMode="auto">
              <a:xfrm flipV="1">
                <a:off x="3681022" y="3728944"/>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8" name="Line 60"/>
              <p:cNvSpPr>
                <a:spLocks noChangeShapeType="1"/>
              </p:cNvSpPr>
              <p:nvPr/>
            </p:nvSpPr>
            <p:spPr bwMode="auto">
              <a:xfrm flipH="1">
                <a:off x="3653730" y="375467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9" name="Line 61"/>
              <p:cNvSpPr>
                <a:spLocks noChangeShapeType="1"/>
              </p:cNvSpPr>
              <p:nvPr/>
            </p:nvSpPr>
            <p:spPr bwMode="auto">
              <a:xfrm flipV="1">
                <a:off x="3908984" y="3703209"/>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0" name="Line 62"/>
              <p:cNvSpPr>
                <a:spLocks noChangeShapeType="1"/>
              </p:cNvSpPr>
              <p:nvPr/>
            </p:nvSpPr>
            <p:spPr bwMode="auto">
              <a:xfrm flipH="1">
                <a:off x="3881692" y="3729748"/>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1" name="Line 63"/>
              <p:cNvSpPr>
                <a:spLocks noChangeShapeType="1"/>
              </p:cNvSpPr>
              <p:nvPr/>
            </p:nvSpPr>
            <p:spPr bwMode="auto">
              <a:xfrm flipV="1">
                <a:off x="3925840" y="3667824"/>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2" name="Line 64"/>
              <p:cNvSpPr>
                <a:spLocks noChangeShapeType="1"/>
              </p:cNvSpPr>
              <p:nvPr/>
            </p:nvSpPr>
            <p:spPr bwMode="auto">
              <a:xfrm flipH="1">
                <a:off x="3898549" y="369355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3" name="Line 65"/>
              <p:cNvSpPr>
                <a:spLocks noChangeShapeType="1"/>
              </p:cNvSpPr>
              <p:nvPr/>
            </p:nvSpPr>
            <p:spPr bwMode="auto">
              <a:xfrm flipV="1">
                <a:off x="3942696" y="3638872"/>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4" name="Line 66"/>
              <p:cNvSpPr>
                <a:spLocks noChangeShapeType="1"/>
              </p:cNvSpPr>
              <p:nvPr/>
            </p:nvSpPr>
            <p:spPr bwMode="auto">
              <a:xfrm flipH="1">
                <a:off x="3915405" y="3665411"/>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5" name="Line 67"/>
              <p:cNvSpPr>
                <a:spLocks noChangeShapeType="1"/>
              </p:cNvSpPr>
              <p:nvPr/>
            </p:nvSpPr>
            <p:spPr bwMode="auto">
              <a:xfrm flipV="1">
                <a:off x="4040623" y="3638872"/>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6" name="Line 68"/>
              <p:cNvSpPr>
                <a:spLocks noChangeShapeType="1"/>
              </p:cNvSpPr>
              <p:nvPr/>
            </p:nvSpPr>
            <p:spPr bwMode="auto">
              <a:xfrm flipH="1">
                <a:off x="4013332" y="3665411"/>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7" name="Line 69"/>
              <p:cNvSpPr>
                <a:spLocks noChangeShapeType="1"/>
              </p:cNvSpPr>
              <p:nvPr/>
            </p:nvSpPr>
            <p:spPr bwMode="auto">
              <a:xfrm flipV="1">
                <a:off x="4086376" y="3638872"/>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8" name="Line 70"/>
              <p:cNvSpPr>
                <a:spLocks noChangeShapeType="1"/>
              </p:cNvSpPr>
              <p:nvPr/>
            </p:nvSpPr>
            <p:spPr bwMode="auto">
              <a:xfrm flipH="1">
                <a:off x="4059085" y="3665411"/>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9" name="Line 71"/>
              <p:cNvSpPr>
                <a:spLocks noChangeShapeType="1"/>
              </p:cNvSpPr>
              <p:nvPr/>
            </p:nvSpPr>
            <p:spPr bwMode="auto">
              <a:xfrm flipV="1">
                <a:off x="4211595" y="3638872"/>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0" name="Line 72"/>
              <p:cNvSpPr>
                <a:spLocks noChangeShapeType="1"/>
              </p:cNvSpPr>
              <p:nvPr/>
            </p:nvSpPr>
            <p:spPr bwMode="auto">
              <a:xfrm flipH="1">
                <a:off x="4184304" y="3665411"/>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1" name="Line 73"/>
              <p:cNvSpPr>
                <a:spLocks noChangeShapeType="1"/>
              </p:cNvSpPr>
              <p:nvPr/>
            </p:nvSpPr>
            <p:spPr bwMode="auto">
              <a:xfrm flipV="1">
                <a:off x="4221227" y="3638872"/>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2" name="Line 74"/>
              <p:cNvSpPr>
                <a:spLocks noChangeShapeType="1"/>
              </p:cNvSpPr>
              <p:nvPr/>
            </p:nvSpPr>
            <p:spPr bwMode="auto">
              <a:xfrm flipH="1">
                <a:off x="4193936" y="3665411"/>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3" name="Line 75"/>
              <p:cNvSpPr>
                <a:spLocks noChangeShapeType="1"/>
              </p:cNvSpPr>
              <p:nvPr/>
            </p:nvSpPr>
            <p:spPr bwMode="auto">
              <a:xfrm flipV="1">
                <a:off x="4229254" y="3638872"/>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4" name="Line 76"/>
              <p:cNvSpPr>
                <a:spLocks noChangeShapeType="1"/>
              </p:cNvSpPr>
              <p:nvPr/>
            </p:nvSpPr>
            <p:spPr bwMode="auto">
              <a:xfrm flipH="1">
                <a:off x="4201963" y="3665411"/>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5" name="Line 77"/>
              <p:cNvSpPr>
                <a:spLocks noChangeShapeType="1"/>
              </p:cNvSpPr>
              <p:nvPr/>
            </p:nvSpPr>
            <p:spPr bwMode="auto">
              <a:xfrm flipV="1">
                <a:off x="4346445" y="35705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6" name="Line 78"/>
              <p:cNvSpPr>
                <a:spLocks noChangeShapeType="1"/>
              </p:cNvSpPr>
              <p:nvPr/>
            </p:nvSpPr>
            <p:spPr bwMode="auto">
              <a:xfrm flipH="1">
                <a:off x="4319154" y="3597053"/>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7" name="Line 79"/>
              <p:cNvSpPr>
                <a:spLocks noChangeShapeType="1"/>
              </p:cNvSpPr>
              <p:nvPr/>
            </p:nvSpPr>
            <p:spPr bwMode="auto">
              <a:xfrm flipV="1">
                <a:off x="4523036" y="35705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8" name="Line 80"/>
              <p:cNvSpPr>
                <a:spLocks noChangeShapeType="1"/>
              </p:cNvSpPr>
              <p:nvPr/>
            </p:nvSpPr>
            <p:spPr bwMode="auto">
              <a:xfrm flipH="1">
                <a:off x="4495744" y="359705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9" name="Line 81"/>
              <p:cNvSpPr>
                <a:spLocks noChangeShapeType="1"/>
              </p:cNvSpPr>
              <p:nvPr/>
            </p:nvSpPr>
            <p:spPr bwMode="auto">
              <a:xfrm flipV="1">
                <a:off x="4556748" y="35705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0" name="Line 82"/>
              <p:cNvSpPr>
                <a:spLocks noChangeShapeType="1"/>
              </p:cNvSpPr>
              <p:nvPr/>
            </p:nvSpPr>
            <p:spPr bwMode="auto">
              <a:xfrm flipH="1">
                <a:off x="4529457" y="359705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1" name="Line 83"/>
              <p:cNvSpPr>
                <a:spLocks noChangeShapeType="1"/>
              </p:cNvSpPr>
              <p:nvPr/>
            </p:nvSpPr>
            <p:spPr bwMode="auto">
              <a:xfrm flipV="1">
                <a:off x="4587250" y="35705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2" name="Line 84"/>
              <p:cNvSpPr>
                <a:spLocks noChangeShapeType="1"/>
              </p:cNvSpPr>
              <p:nvPr/>
            </p:nvSpPr>
            <p:spPr bwMode="auto">
              <a:xfrm flipH="1">
                <a:off x="4559959" y="359705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3" name="Line 85"/>
              <p:cNvSpPr>
                <a:spLocks noChangeShapeType="1"/>
              </p:cNvSpPr>
              <p:nvPr/>
            </p:nvSpPr>
            <p:spPr bwMode="auto">
              <a:xfrm flipV="1">
                <a:off x="4652268" y="35705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4" name="Line 86"/>
              <p:cNvSpPr>
                <a:spLocks noChangeShapeType="1"/>
              </p:cNvSpPr>
              <p:nvPr/>
            </p:nvSpPr>
            <p:spPr bwMode="auto">
              <a:xfrm flipH="1">
                <a:off x="4624976" y="359705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5" name="Line 87"/>
              <p:cNvSpPr>
                <a:spLocks noChangeShapeType="1"/>
              </p:cNvSpPr>
              <p:nvPr/>
            </p:nvSpPr>
            <p:spPr bwMode="auto">
              <a:xfrm flipV="1">
                <a:off x="4805580" y="35705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6" name="Line 88"/>
              <p:cNvSpPr>
                <a:spLocks noChangeShapeType="1"/>
              </p:cNvSpPr>
              <p:nvPr/>
            </p:nvSpPr>
            <p:spPr bwMode="auto">
              <a:xfrm flipH="1">
                <a:off x="4778289" y="3597053"/>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7" name="Line 89"/>
              <p:cNvSpPr>
                <a:spLocks noChangeShapeType="1"/>
              </p:cNvSpPr>
              <p:nvPr/>
            </p:nvSpPr>
            <p:spPr bwMode="auto">
              <a:xfrm flipV="1">
                <a:off x="4844911" y="3506177"/>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8" name="Line 90"/>
              <p:cNvSpPr>
                <a:spLocks noChangeShapeType="1"/>
              </p:cNvSpPr>
              <p:nvPr/>
            </p:nvSpPr>
            <p:spPr bwMode="auto">
              <a:xfrm flipH="1">
                <a:off x="4817620" y="353271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9" name="Line 91"/>
              <p:cNvSpPr>
                <a:spLocks noChangeShapeType="1"/>
              </p:cNvSpPr>
              <p:nvPr/>
            </p:nvSpPr>
            <p:spPr bwMode="auto">
              <a:xfrm flipV="1">
                <a:off x="4937220" y="3506177"/>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0" name="Line 92"/>
              <p:cNvSpPr>
                <a:spLocks noChangeShapeType="1"/>
              </p:cNvSpPr>
              <p:nvPr/>
            </p:nvSpPr>
            <p:spPr bwMode="auto">
              <a:xfrm flipH="1">
                <a:off x="4909929" y="353271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1" name="Line 93"/>
              <p:cNvSpPr>
                <a:spLocks noChangeShapeType="1"/>
              </p:cNvSpPr>
              <p:nvPr/>
            </p:nvSpPr>
            <p:spPr bwMode="auto">
              <a:xfrm flipV="1">
                <a:off x="4991802" y="3506177"/>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2" name="Line 94"/>
              <p:cNvSpPr>
                <a:spLocks noChangeShapeType="1"/>
              </p:cNvSpPr>
              <p:nvPr/>
            </p:nvSpPr>
            <p:spPr bwMode="auto">
              <a:xfrm flipH="1">
                <a:off x="4964511" y="353271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3" name="Line 95"/>
              <p:cNvSpPr>
                <a:spLocks noChangeShapeType="1"/>
              </p:cNvSpPr>
              <p:nvPr/>
            </p:nvSpPr>
            <p:spPr bwMode="auto">
              <a:xfrm flipV="1">
                <a:off x="5052806" y="3506177"/>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4" name="Line 96"/>
              <p:cNvSpPr>
                <a:spLocks noChangeShapeType="1"/>
              </p:cNvSpPr>
              <p:nvPr/>
            </p:nvSpPr>
            <p:spPr bwMode="auto">
              <a:xfrm flipH="1">
                <a:off x="5025515" y="353271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5" name="Line 97"/>
              <p:cNvSpPr>
                <a:spLocks noChangeShapeType="1"/>
              </p:cNvSpPr>
              <p:nvPr/>
            </p:nvSpPr>
            <p:spPr bwMode="auto">
              <a:xfrm flipV="1">
                <a:off x="5126653" y="3506177"/>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6" name="Line 98"/>
              <p:cNvSpPr>
                <a:spLocks noChangeShapeType="1"/>
              </p:cNvSpPr>
              <p:nvPr/>
            </p:nvSpPr>
            <p:spPr bwMode="auto">
              <a:xfrm flipH="1">
                <a:off x="5099362" y="353271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7" name="Line 99"/>
              <p:cNvSpPr>
                <a:spLocks noChangeShapeType="1"/>
              </p:cNvSpPr>
              <p:nvPr/>
            </p:nvSpPr>
            <p:spPr bwMode="auto">
              <a:xfrm flipV="1">
                <a:off x="5126653" y="3477226"/>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8" name="Line 100"/>
              <p:cNvSpPr>
                <a:spLocks noChangeShapeType="1"/>
              </p:cNvSpPr>
              <p:nvPr/>
            </p:nvSpPr>
            <p:spPr bwMode="auto">
              <a:xfrm flipH="1">
                <a:off x="5099362" y="3502960"/>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9" name="Line 101"/>
              <p:cNvSpPr>
                <a:spLocks noChangeShapeType="1"/>
              </p:cNvSpPr>
              <p:nvPr/>
            </p:nvSpPr>
            <p:spPr bwMode="auto">
              <a:xfrm flipV="1">
                <a:off x="5182841" y="3443449"/>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0" name="Line 102"/>
              <p:cNvSpPr>
                <a:spLocks noChangeShapeType="1"/>
              </p:cNvSpPr>
              <p:nvPr/>
            </p:nvSpPr>
            <p:spPr bwMode="auto">
              <a:xfrm flipH="1">
                <a:off x="5155550" y="3469184"/>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1" name="Line 103"/>
              <p:cNvSpPr>
                <a:spLocks noChangeShapeType="1"/>
              </p:cNvSpPr>
              <p:nvPr/>
            </p:nvSpPr>
            <p:spPr bwMode="auto">
              <a:xfrm flipV="1">
                <a:off x="5387525" y="3443449"/>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2" name="Line 104"/>
              <p:cNvSpPr>
                <a:spLocks noChangeShapeType="1"/>
              </p:cNvSpPr>
              <p:nvPr/>
            </p:nvSpPr>
            <p:spPr bwMode="auto">
              <a:xfrm flipH="1">
                <a:off x="5360234" y="3469184"/>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3" name="Line 105"/>
              <p:cNvSpPr>
                <a:spLocks noChangeShapeType="1"/>
              </p:cNvSpPr>
              <p:nvPr/>
            </p:nvSpPr>
            <p:spPr bwMode="auto">
              <a:xfrm flipV="1">
                <a:off x="5423645" y="3443449"/>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4" name="Line 106"/>
              <p:cNvSpPr>
                <a:spLocks noChangeShapeType="1"/>
              </p:cNvSpPr>
              <p:nvPr/>
            </p:nvSpPr>
            <p:spPr bwMode="auto">
              <a:xfrm flipH="1">
                <a:off x="5396354" y="3469184"/>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5" name="Line 107"/>
              <p:cNvSpPr>
                <a:spLocks noChangeShapeType="1"/>
              </p:cNvSpPr>
              <p:nvPr/>
            </p:nvSpPr>
            <p:spPr bwMode="auto">
              <a:xfrm flipV="1">
                <a:off x="5435686"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6" name="Line 108"/>
              <p:cNvSpPr>
                <a:spLocks noChangeShapeType="1"/>
              </p:cNvSpPr>
              <p:nvPr/>
            </p:nvSpPr>
            <p:spPr bwMode="auto">
              <a:xfrm flipH="1">
                <a:off x="5408395"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7" name="Line 109"/>
              <p:cNvSpPr>
                <a:spLocks noChangeShapeType="1"/>
              </p:cNvSpPr>
              <p:nvPr/>
            </p:nvSpPr>
            <p:spPr bwMode="auto">
              <a:xfrm flipV="1">
                <a:off x="5447726"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8" name="Line 110"/>
              <p:cNvSpPr>
                <a:spLocks noChangeShapeType="1"/>
              </p:cNvSpPr>
              <p:nvPr/>
            </p:nvSpPr>
            <p:spPr bwMode="auto">
              <a:xfrm flipH="1">
                <a:off x="5420435"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9" name="Line 111"/>
              <p:cNvSpPr>
                <a:spLocks noChangeShapeType="1"/>
              </p:cNvSpPr>
              <p:nvPr/>
            </p:nvSpPr>
            <p:spPr bwMode="auto">
              <a:xfrm flipV="1">
                <a:off x="5460569"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0" name="Line 112"/>
              <p:cNvSpPr>
                <a:spLocks noChangeShapeType="1"/>
              </p:cNvSpPr>
              <p:nvPr/>
            </p:nvSpPr>
            <p:spPr bwMode="auto">
              <a:xfrm flipH="1">
                <a:off x="5433278"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1" name="Line 113"/>
              <p:cNvSpPr>
                <a:spLocks noChangeShapeType="1"/>
              </p:cNvSpPr>
              <p:nvPr/>
            </p:nvSpPr>
            <p:spPr bwMode="auto">
              <a:xfrm flipV="1">
                <a:off x="5475820"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2" name="Line 114"/>
              <p:cNvSpPr>
                <a:spLocks noChangeShapeType="1"/>
              </p:cNvSpPr>
              <p:nvPr/>
            </p:nvSpPr>
            <p:spPr bwMode="auto">
              <a:xfrm flipH="1">
                <a:off x="5448529"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3" name="Line 115"/>
              <p:cNvSpPr>
                <a:spLocks noChangeShapeType="1"/>
              </p:cNvSpPr>
              <p:nvPr/>
            </p:nvSpPr>
            <p:spPr bwMode="auto">
              <a:xfrm flipV="1">
                <a:off x="5491071"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4" name="Line 116"/>
              <p:cNvSpPr>
                <a:spLocks noChangeShapeType="1"/>
              </p:cNvSpPr>
              <p:nvPr/>
            </p:nvSpPr>
            <p:spPr bwMode="auto">
              <a:xfrm flipH="1">
                <a:off x="5463780"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5" name="Line 117"/>
              <p:cNvSpPr>
                <a:spLocks noChangeShapeType="1"/>
              </p:cNvSpPr>
              <p:nvPr/>
            </p:nvSpPr>
            <p:spPr bwMode="auto">
              <a:xfrm flipV="1">
                <a:off x="5513546"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6" name="Line 118"/>
              <p:cNvSpPr>
                <a:spLocks noChangeShapeType="1"/>
              </p:cNvSpPr>
              <p:nvPr/>
            </p:nvSpPr>
            <p:spPr bwMode="auto">
              <a:xfrm flipH="1">
                <a:off x="5486255" y="342977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7" name="Line 119"/>
              <p:cNvSpPr>
                <a:spLocks noChangeShapeType="1"/>
              </p:cNvSpPr>
              <p:nvPr/>
            </p:nvSpPr>
            <p:spPr bwMode="auto">
              <a:xfrm flipV="1">
                <a:off x="5604249"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8" name="Line 120"/>
              <p:cNvSpPr>
                <a:spLocks noChangeShapeType="1"/>
              </p:cNvSpPr>
              <p:nvPr/>
            </p:nvSpPr>
            <p:spPr bwMode="auto">
              <a:xfrm flipH="1">
                <a:off x="5576958"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9" name="Line 121"/>
              <p:cNvSpPr>
                <a:spLocks noChangeShapeType="1"/>
              </p:cNvSpPr>
              <p:nvPr/>
            </p:nvSpPr>
            <p:spPr bwMode="auto">
              <a:xfrm flipV="1">
                <a:off x="5629935"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0" name="Line 122"/>
              <p:cNvSpPr>
                <a:spLocks noChangeShapeType="1"/>
              </p:cNvSpPr>
              <p:nvPr/>
            </p:nvSpPr>
            <p:spPr bwMode="auto">
              <a:xfrm flipH="1">
                <a:off x="5602644" y="342977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1" name="Line 123"/>
              <p:cNvSpPr>
                <a:spLocks noChangeShapeType="1"/>
              </p:cNvSpPr>
              <p:nvPr/>
            </p:nvSpPr>
            <p:spPr bwMode="auto">
              <a:xfrm flipV="1">
                <a:off x="5650002"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2" name="Line 124"/>
              <p:cNvSpPr>
                <a:spLocks noChangeShapeType="1"/>
              </p:cNvSpPr>
              <p:nvPr/>
            </p:nvSpPr>
            <p:spPr bwMode="auto">
              <a:xfrm flipH="1">
                <a:off x="5622711"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3" name="Line 125"/>
              <p:cNvSpPr>
                <a:spLocks noChangeShapeType="1"/>
              </p:cNvSpPr>
              <p:nvPr/>
            </p:nvSpPr>
            <p:spPr bwMode="auto">
              <a:xfrm flipV="1">
                <a:off x="5682109"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4" name="Line 126"/>
              <p:cNvSpPr>
                <a:spLocks noChangeShapeType="1"/>
              </p:cNvSpPr>
              <p:nvPr/>
            </p:nvSpPr>
            <p:spPr bwMode="auto">
              <a:xfrm flipH="1">
                <a:off x="5654818" y="342977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5" name="Line 127"/>
              <p:cNvSpPr>
                <a:spLocks noChangeShapeType="1"/>
              </p:cNvSpPr>
              <p:nvPr/>
            </p:nvSpPr>
            <p:spPr bwMode="auto">
              <a:xfrm flipV="1">
                <a:off x="5724651"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6" name="Line 128"/>
              <p:cNvSpPr>
                <a:spLocks noChangeShapeType="1"/>
              </p:cNvSpPr>
              <p:nvPr/>
            </p:nvSpPr>
            <p:spPr bwMode="auto">
              <a:xfrm flipH="1">
                <a:off x="5697360" y="342977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7" name="Line 129"/>
              <p:cNvSpPr>
                <a:spLocks noChangeShapeType="1"/>
              </p:cNvSpPr>
              <p:nvPr/>
            </p:nvSpPr>
            <p:spPr bwMode="auto">
              <a:xfrm flipV="1">
                <a:off x="5740705"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8" name="Line 130"/>
              <p:cNvSpPr>
                <a:spLocks noChangeShapeType="1"/>
              </p:cNvSpPr>
              <p:nvPr/>
            </p:nvSpPr>
            <p:spPr bwMode="auto">
              <a:xfrm flipH="1">
                <a:off x="5714217"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9" name="Line 131"/>
              <p:cNvSpPr>
                <a:spLocks noChangeShapeType="1"/>
              </p:cNvSpPr>
              <p:nvPr/>
            </p:nvSpPr>
            <p:spPr bwMode="auto">
              <a:xfrm flipV="1">
                <a:off x="5810538"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0" name="Line 132"/>
              <p:cNvSpPr>
                <a:spLocks noChangeShapeType="1"/>
              </p:cNvSpPr>
              <p:nvPr/>
            </p:nvSpPr>
            <p:spPr bwMode="auto">
              <a:xfrm flipH="1">
                <a:off x="5783247" y="342977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1" name="Line 133"/>
              <p:cNvSpPr>
                <a:spLocks noChangeShapeType="1"/>
              </p:cNvSpPr>
              <p:nvPr/>
            </p:nvSpPr>
            <p:spPr bwMode="auto">
              <a:xfrm flipV="1">
                <a:off x="5835422"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2" name="Line 134"/>
              <p:cNvSpPr>
                <a:spLocks noChangeShapeType="1"/>
              </p:cNvSpPr>
              <p:nvPr/>
            </p:nvSpPr>
            <p:spPr bwMode="auto">
              <a:xfrm flipH="1">
                <a:off x="5808130" y="342977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3" name="Line 135"/>
              <p:cNvSpPr>
                <a:spLocks noChangeShapeType="1"/>
              </p:cNvSpPr>
              <p:nvPr/>
            </p:nvSpPr>
            <p:spPr bwMode="auto">
              <a:xfrm flipV="1">
                <a:off x="5861107"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4" name="Line 136"/>
              <p:cNvSpPr>
                <a:spLocks noChangeShapeType="1"/>
              </p:cNvSpPr>
              <p:nvPr/>
            </p:nvSpPr>
            <p:spPr bwMode="auto">
              <a:xfrm flipH="1">
                <a:off x="5833816"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5" name="Line 137"/>
              <p:cNvSpPr>
                <a:spLocks noChangeShapeType="1"/>
              </p:cNvSpPr>
              <p:nvPr/>
            </p:nvSpPr>
            <p:spPr bwMode="auto">
              <a:xfrm flipV="1">
                <a:off x="5962245" y="3350160"/>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6" name="Line 138"/>
              <p:cNvSpPr>
                <a:spLocks noChangeShapeType="1"/>
              </p:cNvSpPr>
              <p:nvPr/>
            </p:nvSpPr>
            <p:spPr bwMode="auto">
              <a:xfrm flipH="1">
                <a:off x="5934954" y="337669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7" name="Line 139"/>
              <p:cNvSpPr>
                <a:spLocks noChangeShapeType="1"/>
              </p:cNvSpPr>
              <p:nvPr/>
            </p:nvSpPr>
            <p:spPr bwMode="auto">
              <a:xfrm flipV="1">
                <a:off x="5990339" y="3350160"/>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8" name="Line 140"/>
              <p:cNvSpPr>
                <a:spLocks noChangeShapeType="1"/>
              </p:cNvSpPr>
              <p:nvPr/>
            </p:nvSpPr>
            <p:spPr bwMode="auto">
              <a:xfrm flipH="1">
                <a:off x="5963048" y="337669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9" name="Line 141"/>
              <p:cNvSpPr>
                <a:spLocks noChangeShapeType="1"/>
              </p:cNvSpPr>
              <p:nvPr/>
            </p:nvSpPr>
            <p:spPr bwMode="auto">
              <a:xfrm flipV="1">
                <a:off x="6012814" y="3350160"/>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0" name="Line 142"/>
              <p:cNvSpPr>
                <a:spLocks noChangeShapeType="1"/>
              </p:cNvSpPr>
              <p:nvPr/>
            </p:nvSpPr>
            <p:spPr bwMode="auto">
              <a:xfrm flipH="1">
                <a:off x="5985523" y="3376699"/>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1" name="Line 143"/>
              <p:cNvSpPr>
                <a:spLocks noChangeShapeType="1"/>
              </p:cNvSpPr>
              <p:nvPr/>
            </p:nvSpPr>
            <p:spPr bwMode="auto">
              <a:xfrm flipV="1">
                <a:off x="6019236" y="3350160"/>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2" name="Line 144"/>
              <p:cNvSpPr>
                <a:spLocks noChangeShapeType="1"/>
              </p:cNvSpPr>
              <p:nvPr/>
            </p:nvSpPr>
            <p:spPr bwMode="auto">
              <a:xfrm flipH="1">
                <a:off x="5992747" y="337669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3" name="Line 145"/>
              <p:cNvSpPr>
                <a:spLocks noChangeShapeType="1"/>
              </p:cNvSpPr>
              <p:nvPr/>
            </p:nvSpPr>
            <p:spPr bwMode="auto">
              <a:xfrm flipV="1">
                <a:off x="6031276" y="3350160"/>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4" name="Line 146"/>
              <p:cNvSpPr>
                <a:spLocks noChangeShapeType="1"/>
              </p:cNvSpPr>
              <p:nvPr/>
            </p:nvSpPr>
            <p:spPr bwMode="auto">
              <a:xfrm flipH="1">
                <a:off x="6003985" y="3376699"/>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5" name="Line 147"/>
              <p:cNvSpPr>
                <a:spLocks noChangeShapeType="1"/>
              </p:cNvSpPr>
              <p:nvPr/>
            </p:nvSpPr>
            <p:spPr bwMode="auto">
              <a:xfrm flipV="1">
                <a:off x="6040106" y="3350160"/>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6" name="Line 148"/>
              <p:cNvSpPr>
                <a:spLocks noChangeShapeType="1"/>
              </p:cNvSpPr>
              <p:nvPr/>
            </p:nvSpPr>
            <p:spPr bwMode="auto">
              <a:xfrm flipH="1">
                <a:off x="6012814" y="3376699"/>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7" name="Line 149"/>
              <p:cNvSpPr>
                <a:spLocks noChangeShapeType="1"/>
              </p:cNvSpPr>
              <p:nvPr/>
            </p:nvSpPr>
            <p:spPr bwMode="auto">
              <a:xfrm flipV="1">
                <a:off x="6045724" y="3350160"/>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8" name="Line 150"/>
              <p:cNvSpPr>
                <a:spLocks noChangeShapeType="1"/>
              </p:cNvSpPr>
              <p:nvPr/>
            </p:nvSpPr>
            <p:spPr bwMode="auto">
              <a:xfrm flipH="1">
                <a:off x="6018433" y="337669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9" name="Line 151"/>
              <p:cNvSpPr>
                <a:spLocks noChangeShapeType="1"/>
              </p:cNvSpPr>
              <p:nvPr/>
            </p:nvSpPr>
            <p:spPr bwMode="auto">
              <a:xfrm flipV="1">
                <a:off x="6061778"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0" name="Line 152"/>
              <p:cNvSpPr>
                <a:spLocks noChangeShapeType="1"/>
              </p:cNvSpPr>
              <p:nvPr/>
            </p:nvSpPr>
            <p:spPr bwMode="auto">
              <a:xfrm flipH="1">
                <a:off x="6034487" y="329708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1" name="Line 153"/>
              <p:cNvSpPr>
                <a:spLocks noChangeShapeType="1"/>
              </p:cNvSpPr>
              <p:nvPr/>
            </p:nvSpPr>
            <p:spPr bwMode="auto">
              <a:xfrm flipV="1">
                <a:off x="6067397"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 name="Line 154"/>
              <p:cNvSpPr>
                <a:spLocks noChangeShapeType="1"/>
              </p:cNvSpPr>
              <p:nvPr/>
            </p:nvSpPr>
            <p:spPr bwMode="auto">
              <a:xfrm flipH="1">
                <a:off x="6040106" y="329708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 name="Line 155"/>
              <p:cNvSpPr>
                <a:spLocks noChangeShapeType="1"/>
              </p:cNvSpPr>
              <p:nvPr/>
            </p:nvSpPr>
            <p:spPr bwMode="auto">
              <a:xfrm flipV="1">
                <a:off x="6073818"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 name="Line 156"/>
              <p:cNvSpPr>
                <a:spLocks noChangeShapeType="1"/>
              </p:cNvSpPr>
              <p:nvPr/>
            </p:nvSpPr>
            <p:spPr bwMode="auto">
              <a:xfrm flipH="1">
                <a:off x="6046527" y="329708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 name="Line 157"/>
              <p:cNvSpPr>
                <a:spLocks noChangeShapeType="1"/>
              </p:cNvSpPr>
              <p:nvPr/>
            </p:nvSpPr>
            <p:spPr bwMode="auto">
              <a:xfrm flipV="1">
                <a:off x="6080240"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 name="Line 158"/>
              <p:cNvSpPr>
                <a:spLocks noChangeShapeType="1"/>
              </p:cNvSpPr>
              <p:nvPr/>
            </p:nvSpPr>
            <p:spPr bwMode="auto">
              <a:xfrm flipH="1">
                <a:off x="6052949" y="329708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 name="Line 159"/>
              <p:cNvSpPr>
                <a:spLocks noChangeShapeType="1"/>
              </p:cNvSpPr>
              <p:nvPr/>
            </p:nvSpPr>
            <p:spPr bwMode="auto">
              <a:xfrm flipV="1">
                <a:off x="6089069"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8" name="Line 160"/>
              <p:cNvSpPr>
                <a:spLocks noChangeShapeType="1"/>
              </p:cNvSpPr>
              <p:nvPr/>
            </p:nvSpPr>
            <p:spPr bwMode="auto">
              <a:xfrm flipH="1">
                <a:off x="6061778" y="329708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 name="Line 161"/>
              <p:cNvSpPr>
                <a:spLocks noChangeShapeType="1"/>
              </p:cNvSpPr>
              <p:nvPr/>
            </p:nvSpPr>
            <p:spPr bwMode="auto">
              <a:xfrm flipV="1">
                <a:off x="6186997"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 name="Line 162"/>
              <p:cNvSpPr>
                <a:spLocks noChangeShapeType="1"/>
              </p:cNvSpPr>
              <p:nvPr/>
            </p:nvSpPr>
            <p:spPr bwMode="auto">
              <a:xfrm flipH="1">
                <a:off x="6159705" y="329708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1" name="Line 163"/>
              <p:cNvSpPr>
                <a:spLocks noChangeShapeType="1"/>
              </p:cNvSpPr>
              <p:nvPr/>
            </p:nvSpPr>
            <p:spPr bwMode="auto">
              <a:xfrm flipV="1">
                <a:off x="6213485"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2" name="Line 164"/>
              <p:cNvSpPr>
                <a:spLocks noChangeShapeType="1"/>
              </p:cNvSpPr>
              <p:nvPr/>
            </p:nvSpPr>
            <p:spPr bwMode="auto">
              <a:xfrm flipH="1">
                <a:off x="6186194" y="3297082"/>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3" name="Line 165"/>
              <p:cNvSpPr>
                <a:spLocks noChangeShapeType="1"/>
              </p:cNvSpPr>
              <p:nvPr/>
            </p:nvSpPr>
            <p:spPr bwMode="auto">
              <a:xfrm flipV="1">
                <a:off x="6240776"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4" name="Line 166"/>
              <p:cNvSpPr>
                <a:spLocks noChangeShapeType="1"/>
              </p:cNvSpPr>
              <p:nvPr/>
            </p:nvSpPr>
            <p:spPr bwMode="auto">
              <a:xfrm flipH="1">
                <a:off x="6213485" y="3297082"/>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5" name="Line 167"/>
              <p:cNvSpPr>
                <a:spLocks noChangeShapeType="1"/>
              </p:cNvSpPr>
              <p:nvPr/>
            </p:nvSpPr>
            <p:spPr bwMode="auto">
              <a:xfrm flipV="1">
                <a:off x="6328269"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6" name="Line 168"/>
              <p:cNvSpPr>
                <a:spLocks noChangeShapeType="1"/>
              </p:cNvSpPr>
              <p:nvPr/>
            </p:nvSpPr>
            <p:spPr bwMode="auto">
              <a:xfrm flipH="1">
                <a:off x="6300977" y="329708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7" name="Line 169"/>
              <p:cNvSpPr>
                <a:spLocks noChangeShapeType="1"/>
              </p:cNvSpPr>
              <p:nvPr/>
            </p:nvSpPr>
            <p:spPr bwMode="auto">
              <a:xfrm flipV="1">
                <a:off x="6337901" y="3170821"/>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8" name="Line 170"/>
              <p:cNvSpPr>
                <a:spLocks noChangeShapeType="1"/>
              </p:cNvSpPr>
              <p:nvPr/>
            </p:nvSpPr>
            <p:spPr bwMode="auto">
              <a:xfrm flipH="1">
                <a:off x="6311412" y="319655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9" name="Line 171"/>
              <p:cNvSpPr>
                <a:spLocks noChangeShapeType="1"/>
              </p:cNvSpPr>
              <p:nvPr/>
            </p:nvSpPr>
            <p:spPr bwMode="auto">
              <a:xfrm flipV="1">
                <a:off x="6361179" y="3170821"/>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0" name="Line 172"/>
              <p:cNvSpPr>
                <a:spLocks noChangeShapeType="1"/>
              </p:cNvSpPr>
              <p:nvPr/>
            </p:nvSpPr>
            <p:spPr bwMode="auto">
              <a:xfrm flipH="1">
                <a:off x="6333887" y="319655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1" name="Line 173"/>
              <p:cNvSpPr>
                <a:spLocks noChangeShapeType="1"/>
              </p:cNvSpPr>
              <p:nvPr/>
            </p:nvSpPr>
            <p:spPr bwMode="auto">
              <a:xfrm flipV="1">
                <a:off x="6385259" y="3170821"/>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2" name="Line 174"/>
              <p:cNvSpPr>
                <a:spLocks noChangeShapeType="1"/>
              </p:cNvSpPr>
              <p:nvPr/>
            </p:nvSpPr>
            <p:spPr bwMode="auto">
              <a:xfrm flipH="1">
                <a:off x="6357968" y="319655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3" name="Line 175"/>
              <p:cNvSpPr>
                <a:spLocks noChangeShapeType="1"/>
              </p:cNvSpPr>
              <p:nvPr/>
            </p:nvSpPr>
            <p:spPr bwMode="auto">
              <a:xfrm flipV="1">
                <a:off x="6447066" y="3170821"/>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4" name="Line 176"/>
              <p:cNvSpPr>
                <a:spLocks noChangeShapeType="1"/>
              </p:cNvSpPr>
              <p:nvPr/>
            </p:nvSpPr>
            <p:spPr bwMode="auto">
              <a:xfrm flipH="1">
                <a:off x="6419775" y="3196556"/>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5" name="Line 177"/>
              <p:cNvSpPr>
                <a:spLocks noChangeShapeType="1"/>
              </p:cNvSpPr>
              <p:nvPr/>
            </p:nvSpPr>
            <p:spPr bwMode="auto">
              <a:xfrm flipV="1">
                <a:off x="6619642" y="3170821"/>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6" name="Line 178"/>
              <p:cNvSpPr>
                <a:spLocks noChangeShapeType="1"/>
              </p:cNvSpPr>
              <p:nvPr/>
            </p:nvSpPr>
            <p:spPr bwMode="auto">
              <a:xfrm flipH="1">
                <a:off x="6593154" y="319655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7" name="Line 179"/>
              <p:cNvSpPr>
                <a:spLocks noChangeShapeType="1"/>
              </p:cNvSpPr>
              <p:nvPr/>
            </p:nvSpPr>
            <p:spPr bwMode="auto">
              <a:xfrm flipV="1">
                <a:off x="6630077" y="3170821"/>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8" name="Line 180"/>
              <p:cNvSpPr>
                <a:spLocks noChangeShapeType="1"/>
              </p:cNvSpPr>
              <p:nvPr/>
            </p:nvSpPr>
            <p:spPr bwMode="auto">
              <a:xfrm flipH="1">
                <a:off x="6602786" y="319655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9" name="Line 181"/>
              <p:cNvSpPr>
                <a:spLocks noChangeShapeType="1"/>
              </p:cNvSpPr>
              <p:nvPr/>
            </p:nvSpPr>
            <p:spPr bwMode="auto">
              <a:xfrm flipV="1">
                <a:off x="6642920" y="3170821"/>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0" name="Line 182"/>
              <p:cNvSpPr>
                <a:spLocks noChangeShapeType="1"/>
              </p:cNvSpPr>
              <p:nvPr/>
            </p:nvSpPr>
            <p:spPr bwMode="auto">
              <a:xfrm flipH="1">
                <a:off x="6615629" y="319655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1" name="Line 183"/>
              <p:cNvSpPr>
                <a:spLocks noChangeShapeType="1"/>
              </p:cNvSpPr>
              <p:nvPr/>
            </p:nvSpPr>
            <p:spPr bwMode="auto">
              <a:xfrm flipV="1">
                <a:off x="6654960" y="2939208"/>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2" name="Line 184"/>
              <p:cNvSpPr>
                <a:spLocks noChangeShapeType="1"/>
              </p:cNvSpPr>
              <p:nvPr/>
            </p:nvSpPr>
            <p:spPr bwMode="auto">
              <a:xfrm flipH="1">
                <a:off x="6627669" y="296574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3" name="Line 185"/>
              <p:cNvSpPr>
                <a:spLocks noChangeShapeType="1"/>
              </p:cNvSpPr>
              <p:nvPr/>
            </p:nvSpPr>
            <p:spPr bwMode="auto">
              <a:xfrm flipV="1">
                <a:off x="6668606" y="269472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4" name="Line 186"/>
              <p:cNvSpPr>
                <a:spLocks noChangeShapeType="1"/>
              </p:cNvSpPr>
              <p:nvPr/>
            </p:nvSpPr>
            <p:spPr bwMode="auto">
              <a:xfrm flipH="1">
                <a:off x="6642118" y="2720462"/>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5" name="Line 187"/>
              <p:cNvSpPr>
                <a:spLocks noChangeShapeType="1"/>
              </p:cNvSpPr>
              <p:nvPr/>
            </p:nvSpPr>
            <p:spPr bwMode="auto">
              <a:xfrm flipV="1">
                <a:off x="6691884" y="269472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6" name="Line 188"/>
              <p:cNvSpPr>
                <a:spLocks noChangeShapeType="1"/>
              </p:cNvSpPr>
              <p:nvPr/>
            </p:nvSpPr>
            <p:spPr bwMode="auto">
              <a:xfrm flipH="1">
                <a:off x="6664593" y="2720462"/>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7" name="Line 189"/>
              <p:cNvSpPr>
                <a:spLocks noChangeShapeType="1"/>
              </p:cNvSpPr>
              <p:nvPr/>
            </p:nvSpPr>
            <p:spPr bwMode="auto">
              <a:xfrm flipV="1">
                <a:off x="6707938" y="269472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8" name="Line 190"/>
              <p:cNvSpPr>
                <a:spLocks noChangeShapeType="1"/>
              </p:cNvSpPr>
              <p:nvPr/>
            </p:nvSpPr>
            <p:spPr bwMode="auto">
              <a:xfrm flipH="1">
                <a:off x="6680646" y="272046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9" name="Line 191"/>
              <p:cNvSpPr>
                <a:spLocks noChangeShapeType="1"/>
              </p:cNvSpPr>
              <p:nvPr/>
            </p:nvSpPr>
            <p:spPr bwMode="auto">
              <a:xfrm flipV="1">
                <a:off x="6716767" y="269472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0" name="Line 192"/>
              <p:cNvSpPr>
                <a:spLocks noChangeShapeType="1"/>
              </p:cNvSpPr>
              <p:nvPr/>
            </p:nvSpPr>
            <p:spPr bwMode="auto">
              <a:xfrm flipH="1">
                <a:off x="6689476" y="272046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1" name="Line 193"/>
              <p:cNvSpPr>
                <a:spLocks noChangeShapeType="1"/>
              </p:cNvSpPr>
              <p:nvPr/>
            </p:nvSpPr>
            <p:spPr bwMode="auto">
              <a:xfrm flipV="1">
                <a:off x="6789811" y="269472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2" name="Line 194"/>
              <p:cNvSpPr>
                <a:spLocks noChangeShapeType="1"/>
              </p:cNvSpPr>
              <p:nvPr/>
            </p:nvSpPr>
            <p:spPr bwMode="auto">
              <a:xfrm flipH="1">
                <a:off x="6762520" y="2720462"/>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3" name="Line 195"/>
              <p:cNvSpPr>
                <a:spLocks noChangeShapeType="1"/>
              </p:cNvSpPr>
              <p:nvPr/>
            </p:nvSpPr>
            <p:spPr bwMode="auto">
              <a:xfrm flipV="1">
                <a:off x="6940715" y="269472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4" name="Line 196"/>
              <p:cNvSpPr>
                <a:spLocks noChangeShapeType="1"/>
              </p:cNvSpPr>
              <p:nvPr/>
            </p:nvSpPr>
            <p:spPr bwMode="auto">
              <a:xfrm flipH="1">
                <a:off x="6913424" y="272046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5" name="Line 197"/>
              <p:cNvSpPr>
                <a:spLocks noChangeShapeType="1"/>
              </p:cNvSpPr>
              <p:nvPr/>
            </p:nvSpPr>
            <p:spPr bwMode="auto">
              <a:xfrm flipV="1">
                <a:off x="6940715"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6" name="Line 198"/>
              <p:cNvSpPr>
                <a:spLocks noChangeShapeType="1"/>
              </p:cNvSpPr>
              <p:nvPr/>
            </p:nvSpPr>
            <p:spPr bwMode="auto">
              <a:xfrm flipH="1">
                <a:off x="6913424" y="232800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7" name="Line 199"/>
              <p:cNvSpPr>
                <a:spLocks noChangeShapeType="1"/>
              </p:cNvSpPr>
              <p:nvPr/>
            </p:nvSpPr>
            <p:spPr bwMode="auto">
              <a:xfrm flipV="1">
                <a:off x="7010549"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8" name="Line 200"/>
              <p:cNvSpPr>
                <a:spLocks noChangeShapeType="1"/>
              </p:cNvSpPr>
              <p:nvPr/>
            </p:nvSpPr>
            <p:spPr bwMode="auto">
              <a:xfrm flipH="1">
                <a:off x="6983258" y="232800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9" name="Line 201"/>
              <p:cNvSpPr>
                <a:spLocks noChangeShapeType="1"/>
              </p:cNvSpPr>
              <p:nvPr/>
            </p:nvSpPr>
            <p:spPr bwMode="auto">
              <a:xfrm flipV="1">
                <a:off x="7038643"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0" name="Line 202"/>
              <p:cNvSpPr>
                <a:spLocks noChangeShapeType="1"/>
              </p:cNvSpPr>
              <p:nvPr/>
            </p:nvSpPr>
            <p:spPr bwMode="auto">
              <a:xfrm flipH="1">
                <a:off x="7011352" y="232800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1" name="Line 203"/>
              <p:cNvSpPr>
                <a:spLocks noChangeShapeType="1"/>
              </p:cNvSpPr>
              <p:nvPr/>
            </p:nvSpPr>
            <p:spPr bwMode="auto">
              <a:xfrm flipV="1">
                <a:off x="7244129"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2" name="Line 204"/>
              <p:cNvSpPr>
                <a:spLocks noChangeShapeType="1"/>
              </p:cNvSpPr>
              <p:nvPr/>
            </p:nvSpPr>
            <p:spPr bwMode="auto">
              <a:xfrm flipH="1">
                <a:off x="7217641" y="232800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3" name="Line 206"/>
              <p:cNvSpPr>
                <a:spLocks noChangeShapeType="1"/>
              </p:cNvSpPr>
              <p:nvPr/>
            </p:nvSpPr>
            <p:spPr bwMode="auto">
              <a:xfrm flipV="1">
                <a:off x="7252959"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4" name="Line 207"/>
              <p:cNvSpPr>
                <a:spLocks noChangeShapeType="1"/>
              </p:cNvSpPr>
              <p:nvPr/>
            </p:nvSpPr>
            <p:spPr bwMode="auto">
              <a:xfrm flipH="1">
                <a:off x="7225668" y="232800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5" name="Line 208"/>
              <p:cNvSpPr>
                <a:spLocks noChangeShapeType="1"/>
              </p:cNvSpPr>
              <p:nvPr/>
            </p:nvSpPr>
            <p:spPr bwMode="auto">
              <a:xfrm flipV="1">
                <a:off x="7260986"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6" name="Line 209"/>
              <p:cNvSpPr>
                <a:spLocks noChangeShapeType="1"/>
              </p:cNvSpPr>
              <p:nvPr/>
            </p:nvSpPr>
            <p:spPr bwMode="auto">
              <a:xfrm flipH="1">
                <a:off x="7233694" y="232800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7" name="Line 210"/>
              <p:cNvSpPr>
                <a:spLocks noChangeShapeType="1"/>
              </p:cNvSpPr>
              <p:nvPr/>
            </p:nvSpPr>
            <p:spPr bwMode="auto">
              <a:xfrm flipV="1">
                <a:off x="7270618"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8" name="Line 211"/>
              <p:cNvSpPr>
                <a:spLocks noChangeShapeType="1"/>
              </p:cNvSpPr>
              <p:nvPr/>
            </p:nvSpPr>
            <p:spPr bwMode="auto">
              <a:xfrm flipH="1">
                <a:off x="7243327" y="232800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9" name="Line 212"/>
              <p:cNvSpPr>
                <a:spLocks noChangeShapeType="1"/>
              </p:cNvSpPr>
              <p:nvPr/>
            </p:nvSpPr>
            <p:spPr bwMode="auto">
              <a:xfrm flipV="1">
                <a:off x="7292290"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0" name="Line 213"/>
              <p:cNvSpPr>
                <a:spLocks noChangeShapeType="1"/>
              </p:cNvSpPr>
              <p:nvPr/>
            </p:nvSpPr>
            <p:spPr bwMode="auto">
              <a:xfrm flipH="1">
                <a:off x="7264999" y="232800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1" name="Line 214"/>
              <p:cNvSpPr>
                <a:spLocks noChangeShapeType="1"/>
              </p:cNvSpPr>
              <p:nvPr/>
            </p:nvSpPr>
            <p:spPr bwMode="auto">
              <a:xfrm flipV="1">
                <a:off x="7321989"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2" name="Line 215"/>
              <p:cNvSpPr>
                <a:spLocks noChangeShapeType="1"/>
              </p:cNvSpPr>
              <p:nvPr/>
            </p:nvSpPr>
            <p:spPr bwMode="auto">
              <a:xfrm flipH="1">
                <a:off x="7294698" y="232800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3" name="Line 216"/>
              <p:cNvSpPr>
                <a:spLocks noChangeShapeType="1"/>
              </p:cNvSpPr>
              <p:nvPr/>
            </p:nvSpPr>
            <p:spPr bwMode="auto">
              <a:xfrm flipV="1">
                <a:off x="7549951"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4" name="Line 217"/>
              <p:cNvSpPr>
                <a:spLocks noChangeShapeType="1"/>
              </p:cNvSpPr>
              <p:nvPr/>
            </p:nvSpPr>
            <p:spPr bwMode="auto">
              <a:xfrm flipH="1">
                <a:off x="7522660" y="232800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5" name="Line 218"/>
              <p:cNvSpPr>
                <a:spLocks noChangeShapeType="1"/>
              </p:cNvSpPr>
              <p:nvPr/>
            </p:nvSpPr>
            <p:spPr bwMode="auto">
              <a:xfrm flipV="1">
                <a:off x="7613363"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6" name="Line 219"/>
              <p:cNvSpPr>
                <a:spLocks noChangeShapeType="1"/>
              </p:cNvSpPr>
              <p:nvPr/>
            </p:nvSpPr>
            <p:spPr bwMode="auto">
              <a:xfrm flipH="1">
                <a:off x="7586072" y="232800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7" name="Freeform 220"/>
              <p:cNvSpPr>
                <a:spLocks/>
              </p:cNvSpPr>
              <p:nvPr/>
            </p:nvSpPr>
            <p:spPr bwMode="auto">
              <a:xfrm>
                <a:off x="1495317" y="2328007"/>
                <a:ext cx="6116441" cy="1840841"/>
              </a:xfrm>
              <a:custGeom>
                <a:avLst/>
                <a:gdLst>
                  <a:gd name="T0" fmla="*/ 384 w 7620"/>
                  <a:gd name="T1" fmla="*/ 2289 h 2289"/>
                  <a:gd name="T2" fmla="*/ 756 w 7620"/>
                  <a:gd name="T3" fmla="*/ 2220 h 2289"/>
                  <a:gd name="T4" fmla="*/ 779 w 7620"/>
                  <a:gd name="T5" fmla="*/ 2193 h 2289"/>
                  <a:gd name="T6" fmla="*/ 1136 w 7620"/>
                  <a:gd name="T7" fmla="*/ 2178 h 2289"/>
                  <a:gd name="T8" fmla="*/ 1512 w 7620"/>
                  <a:gd name="T9" fmla="*/ 2145 h 2289"/>
                  <a:gd name="T10" fmla="*/ 1523 w 7620"/>
                  <a:gd name="T11" fmla="*/ 2112 h 2289"/>
                  <a:gd name="T12" fmla="*/ 1870 w 7620"/>
                  <a:gd name="T13" fmla="*/ 2078 h 2289"/>
                  <a:gd name="T14" fmla="*/ 1882 w 7620"/>
                  <a:gd name="T15" fmla="*/ 2056 h 2289"/>
                  <a:gd name="T16" fmla="*/ 1915 w 7620"/>
                  <a:gd name="T17" fmla="*/ 2032 h 2289"/>
                  <a:gd name="T18" fmla="*/ 1942 w 7620"/>
                  <a:gd name="T19" fmla="*/ 1999 h 2289"/>
                  <a:gd name="T20" fmla="*/ 1953 w 7620"/>
                  <a:gd name="T21" fmla="*/ 1977 h 2289"/>
                  <a:gd name="T22" fmla="*/ 2248 w 7620"/>
                  <a:gd name="T23" fmla="*/ 1965 h 2289"/>
                  <a:gd name="T24" fmla="*/ 2278 w 7620"/>
                  <a:gd name="T25" fmla="*/ 1891 h 2289"/>
                  <a:gd name="T26" fmla="*/ 2305 w 7620"/>
                  <a:gd name="T27" fmla="*/ 1847 h 2289"/>
                  <a:gd name="T28" fmla="*/ 2320 w 7620"/>
                  <a:gd name="T29" fmla="*/ 1811 h 2289"/>
                  <a:gd name="T30" fmla="*/ 2778 w 7620"/>
                  <a:gd name="T31" fmla="*/ 1778 h 2289"/>
                  <a:gd name="T32" fmla="*/ 3019 w 7620"/>
                  <a:gd name="T33" fmla="*/ 1743 h 2289"/>
                  <a:gd name="T34" fmla="*/ 3045 w 7620"/>
                  <a:gd name="T35" fmla="*/ 1700 h 2289"/>
                  <a:gd name="T36" fmla="*/ 3433 w 7620"/>
                  <a:gd name="T37" fmla="*/ 1664 h 2289"/>
                  <a:gd name="T38" fmla="*/ 4128 w 7620"/>
                  <a:gd name="T39" fmla="*/ 1580 h 2289"/>
                  <a:gd name="T40" fmla="*/ 4166 w 7620"/>
                  <a:gd name="T41" fmla="*/ 1542 h 2289"/>
                  <a:gd name="T42" fmla="*/ 4524 w 7620"/>
                  <a:gd name="T43" fmla="*/ 1499 h 2289"/>
                  <a:gd name="T44" fmla="*/ 4562 w 7620"/>
                  <a:gd name="T45" fmla="*/ 1460 h 2289"/>
                  <a:gd name="T46" fmla="*/ 4890 w 7620"/>
                  <a:gd name="T47" fmla="*/ 1422 h 2289"/>
                  <a:gd name="T48" fmla="*/ 4909 w 7620"/>
                  <a:gd name="T49" fmla="*/ 1396 h 2289"/>
                  <a:gd name="T50" fmla="*/ 5485 w 7620"/>
                  <a:gd name="T51" fmla="*/ 1374 h 2289"/>
                  <a:gd name="T52" fmla="*/ 5524 w 7620"/>
                  <a:gd name="T53" fmla="*/ 1345 h 2289"/>
                  <a:gd name="T54" fmla="*/ 5682 w 7620"/>
                  <a:gd name="T55" fmla="*/ 1304 h 2289"/>
                  <a:gd name="T56" fmla="*/ 6019 w 7620"/>
                  <a:gd name="T57" fmla="*/ 1205 h 2289"/>
                  <a:gd name="T58" fmla="*/ 6424 w 7620"/>
                  <a:gd name="T59" fmla="*/ 1082 h 2289"/>
                  <a:gd name="T60" fmla="*/ 6443 w 7620"/>
                  <a:gd name="T61" fmla="*/ 796 h 2289"/>
                  <a:gd name="T62" fmla="*/ 6782 w 7620"/>
                  <a:gd name="T63" fmla="*/ 487 h 2289"/>
                  <a:gd name="T64" fmla="*/ 7620 w 7620"/>
                  <a:gd name="T65" fmla="*/ 0 h 2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20" h="2289">
                    <a:moveTo>
                      <a:pt x="0" y="2289"/>
                    </a:moveTo>
                    <a:lnTo>
                      <a:pt x="384" y="2289"/>
                    </a:lnTo>
                    <a:lnTo>
                      <a:pt x="384" y="2220"/>
                    </a:lnTo>
                    <a:lnTo>
                      <a:pt x="756" y="2220"/>
                    </a:lnTo>
                    <a:lnTo>
                      <a:pt x="756" y="2193"/>
                    </a:lnTo>
                    <a:lnTo>
                      <a:pt x="779" y="2193"/>
                    </a:lnTo>
                    <a:lnTo>
                      <a:pt x="779" y="2178"/>
                    </a:lnTo>
                    <a:lnTo>
                      <a:pt x="1136" y="2178"/>
                    </a:lnTo>
                    <a:lnTo>
                      <a:pt x="1136" y="2145"/>
                    </a:lnTo>
                    <a:lnTo>
                      <a:pt x="1512" y="2145"/>
                    </a:lnTo>
                    <a:lnTo>
                      <a:pt x="1512" y="2112"/>
                    </a:lnTo>
                    <a:lnTo>
                      <a:pt x="1523" y="2112"/>
                    </a:lnTo>
                    <a:lnTo>
                      <a:pt x="1523" y="2078"/>
                    </a:lnTo>
                    <a:lnTo>
                      <a:pt x="1870" y="2078"/>
                    </a:lnTo>
                    <a:lnTo>
                      <a:pt x="1870" y="2056"/>
                    </a:lnTo>
                    <a:lnTo>
                      <a:pt x="1882" y="2056"/>
                    </a:lnTo>
                    <a:lnTo>
                      <a:pt x="1882" y="2032"/>
                    </a:lnTo>
                    <a:lnTo>
                      <a:pt x="1915" y="2032"/>
                    </a:lnTo>
                    <a:lnTo>
                      <a:pt x="1915" y="1999"/>
                    </a:lnTo>
                    <a:lnTo>
                      <a:pt x="1942" y="1999"/>
                    </a:lnTo>
                    <a:lnTo>
                      <a:pt x="1942" y="1977"/>
                    </a:lnTo>
                    <a:lnTo>
                      <a:pt x="1953" y="1977"/>
                    </a:lnTo>
                    <a:lnTo>
                      <a:pt x="1953" y="1965"/>
                    </a:lnTo>
                    <a:lnTo>
                      <a:pt x="2248" y="1965"/>
                    </a:lnTo>
                    <a:lnTo>
                      <a:pt x="2248" y="1891"/>
                    </a:lnTo>
                    <a:lnTo>
                      <a:pt x="2278" y="1891"/>
                    </a:lnTo>
                    <a:lnTo>
                      <a:pt x="2278" y="1847"/>
                    </a:lnTo>
                    <a:lnTo>
                      <a:pt x="2305" y="1847"/>
                    </a:lnTo>
                    <a:lnTo>
                      <a:pt x="2305" y="1811"/>
                    </a:lnTo>
                    <a:lnTo>
                      <a:pt x="2320" y="1811"/>
                    </a:lnTo>
                    <a:lnTo>
                      <a:pt x="2320" y="1778"/>
                    </a:lnTo>
                    <a:lnTo>
                      <a:pt x="2778" y="1778"/>
                    </a:lnTo>
                    <a:lnTo>
                      <a:pt x="2778" y="1743"/>
                    </a:lnTo>
                    <a:lnTo>
                      <a:pt x="3019" y="1743"/>
                    </a:lnTo>
                    <a:lnTo>
                      <a:pt x="3019" y="1700"/>
                    </a:lnTo>
                    <a:lnTo>
                      <a:pt x="3045" y="1700"/>
                    </a:lnTo>
                    <a:lnTo>
                      <a:pt x="3045" y="1664"/>
                    </a:lnTo>
                    <a:lnTo>
                      <a:pt x="3433" y="1664"/>
                    </a:lnTo>
                    <a:lnTo>
                      <a:pt x="3433" y="1580"/>
                    </a:lnTo>
                    <a:lnTo>
                      <a:pt x="4128" y="1580"/>
                    </a:lnTo>
                    <a:lnTo>
                      <a:pt x="4128" y="1542"/>
                    </a:lnTo>
                    <a:lnTo>
                      <a:pt x="4166" y="1542"/>
                    </a:lnTo>
                    <a:lnTo>
                      <a:pt x="4166" y="1499"/>
                    </a:lnTo>
                    <a:lnTo>
                      <a:pt x="4524" y="1499"/>
                    </a:lnTo>
                    <a:lnTo>
                      <a:pt x="4524" y="1460"/>
                    </a:lnTo>
                    <a:lnTo>
                      <a:pt x="4562" y="1460"/>
                    </a:lnTo>
                    <a:lnTo>
                      <a:pt x="4562" y="1422"/>
                    </a:lnTo>
                    <a:lnTo>
                      <a:pt x="4890" y="1422"/>
                    </a:lnTo>
                    <a:lnTo>
                      <a:pt x="4890" y="1396"/>
                    </a:lnTo>
                    <a:lnTo>
                      <a:pt x="4909" y="1396"/>
                    </a:lnTo>
                    <a:lnTo>
                      <a:pt x="4909" y="1374"/>
                    </a:lnTo>
                    <a:lnTo>
                      <a:pt x="5485" y="1374"/>
                    </a:lnTo>
                    <a:lnTo>
                      <a:pt x="5485" y="1345"/>
                    </a:lnTo>
                    <a:lnTo>
                      <a:pt x="5524" y="1345"/>
                    </a:lnTo>
                    <a:lnTo>
                      <a:pt x="5524" y="1304"/>
                    </a:lnTo>
                    <a:lnTo>
                      <a:pt x="5682" y="1304"/>
                    </a:lnTo>
                    <a:lnTo>
                      <a:pt x="5682" y="1205"/>
                    </a:lnTo>
                    <a:lnTo>
                      <a:pt x="6019" y="1205"/>
                    </a:lnTo>
                    <a:lnTo>
                      <a:pt x="6019" y="1082"/>
                    </a:lnTo>
                    <a:lnTo>
                      <a:pt x="6424" y="1082"/>
                    </a:lnTo>
                    <a:lnTo>
                      <a:pt x="6424" y="796"/>
                    </a:lnTo>
                    <a:lnTo>
                      <a:pt x="6443" y="796"/>
                    </a:lnTo>
                    <a:lnTo>
                      <a:pt x="6443" y="487"/>
                    </a:lnTo>
                    <a:lnTo>
                      <a:pt x="6782" y="487"/>
                    </a:lnTo>
                    <a:lnTo>
                      <a:pt x="6782" y="0"/>
                    </a:lnTo>
                    <a:lnTo>
                      <a:pt x="7620" y="0"/>
                    </a:lnTo>
                  </a:path>
                </a:pathLst>
              </a:custGeom>
              <a:noFill/>
              <a:ln w="28575" cap="sq">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83" name="Rounded Rectangle 24">
              <a:extLst/>
            </p:cNvPr>
            <p:cNvSpPr/>
            <p:nvPr/>
          </p:nvSpPr>
          <p:spPr>
            <a:xfrm>
              <a:off x="1922835" y="1842839"/>
              <a:ext cx="2358787" cy="407090"/>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b="1" dirty="0">
                  <a:solidFill>
                    <a:schemeClr val="tx1"/>
                  </a:solidFill>
                  <a:latin typeface="Century Gothic" panose="020B0502020202020204" pitchFamily="34" charset="0"/>
                </a:rPr>
                <a:t>HR (95% CI): 0</a:t>
              </a:r>
              <a:r>
                <a:rPr lang="hr-HR" sz="1600" b="1" dirty="0">
                  <a:solidFill>
                    <a:schemeClr val="tx1"/>
                  </a:solidFill>
                  <a:latin typeface="Century Gothic" panose="020B0502020202020204" pitchFamily="34" charset="0"/>
                </a:rPr>
                <a:t>,</a:t>
              </a:r>
              <a:r>
                <a:rPr lang="en-GB" sz="1600" b="1" dirty="0">
                  <a:solidFill>
                    <a:schemeClr val="tx1"/>
                  </a:solidFill>
                  <a:latin typeface="Century Gothic" panose="020B0502020202020204" pitchFamily="34" charset="0"/>
                </a:rPr>
                <a:t>54 (0</a:t>
              </a:r>
              <a:r>
                <a:rPr lang="hr-HR" sz="1600" b="1" dirty="0">
                  <a:solidFill>
                    <a:schemeClr val="tx1"/>
                  </a:solidFill>
                  <a:latin typeface="Century Gothic" panose="020B0502020202020204" pitchFamily="34" charset="0"/>
                </a:rPr>
                <a:t>,</a:t>
              </a:r>
              <a:r>
                <a:rPr lang="en-GB" sz="1600" b="1" dirty="0">
                  <a:solidFill>
                    <a:schemeClr val="tx1"/>
                  </a:solidFill>
                  <a:latin typeface="Century Gothic" panose="020B0502020202020204" pitchFamily="34" charset="0"/>
                </a:rPr>
                <a:t>31–0</a:t>
              </a:r>
              <a:r>
                <a:rPr lang="hr-HR" sz="1600" b="1" dirty="0">
                  <a:solidFill>
                    <a:schemeClr val="tx1"/>
                  </a:solidFill>
                  <a:latin typeface="Century Gothic" panose="020B0502020202020204" pitchFamily="34" charset="0"/>
                </a:rPr>
                <a:t>,</a:t>
              </a:r>
              <a:r>
                <a:rPr lang="en-GB" sz="1600" b="1" dirty="0">
                  <a:solidFill>
                    <a:schemeClr val="tx1"/>
                  </a:solidFill>
                  <a:latin typeface="Century Gothic" panose="020B0502020202020204" pitchFamily="34" charset="0"/>
                </a:rPr>
                <a:t>92);</a:t>
              </a:r>
            </a:p>
            <a:p>
              <a:pPr algn="ctr"/>
              <a:r>
                <a:rPr lang="en-GB" sz="1600" b="1" dirty="0">
                  <a:solidFill>
                    <a:schemeClr val="tx1"/>
                  </a:solidFill>
                  <a:latin typeface="Century Gothic" panose="020B0502020202020204" pitchFamily="34" charset="0"/>
                </a:rPr>
                <a:t>p-</a:t>
              </a:r>
              <a:r>
                <a:rPr lang="hr-HR" sz="1600" b="1" dirty="0">
                  <a:solidFill>
                    <a:schemeClr val="tx1"/>
                  </a:solidFill>
                  <a:latin typeface="Century Gothic" panose="020B0502020202020204" pitchFamily="34" charset="0"/>
                </a:rPr>
                <a:t>vrijednost</a:t>
              </a:r>
              <a:r>
                <a:rPr lang="en-GB" sz="1600" b="1" dirty="0">
                  <a:solidFill>
                    <a:schemeClr val="tx1"/>
                  </a:solidFill>
                  <a:latin typeface="Century Gothic" panose="020B0502020202020204" pitchFamily="34" charset="0"/>
                </a:rPr>
                <a:t> (log rank)=0</a:t>
              </a:r>
              <a:r>
                <a:rPr lang="hr-HR" sz="1600" b="1" dirty="0">
                  <a:solidFill>
                    <a:schemeClr val="tx1"/>
                  </a:solidFill>
                  <a:latin typeface="Century Gothic" panose="020B0502020202020204" pitchFamily="34" charset="0"/>
                </a:rPr>
                <a:t>,</a:t>
              </a:r>
              <a:r>
                <a:rPr lang="en-GB" sz="1600" b="1" dirty="0">
                  <a:solidFill>
                    <a:schemeClr val="tx1"/>
                  </a:solidFill>
                  <a:latin typeface="Century Gothic" panose="020B0502020202020204" pitchFamily="34" charset="0"/>
                </a:rPr>
                <a:t>022</a:t>
              </a:r>
            </a:p>
          </p:txBody>
        </p:sp>
        <p:grpSp>
          <p:nvGrpSpPr>
            <p:cNvPr id="584" name="Group 583"/>
            <p:cNvGrpSpPr/>
            <p:nvPr/>
          </p:nvGrpSpPr>
          <p:grpSpPr>
            <a:xfrm>
              <a:off x="1746679" y="990502"/>
              <a:ext cx="6254321" cy="2421177"/>
              <a:chOff x="1523492" y="1772815"/>
              <a:chExt cx="6254321" cy="2421177"/>
            </a:xfrm>
          </p:grpSpPr>
          <p:sp>
            <p:nvSpPr>
              <p:cNvPr id="594" name="Freeform 224"/>
              <p:cNvSpPr>
                <a:spLocks/>
              </p:cNvSpPr>
              <p:nvPr/>
            </p:nvSpPr>
            <p:spPr bwMode="auto">
              <a:xfrm>
                <a:off x="1523492" y="1798884"/>
                <a:ext cx="6254321" cy="2368224"/>
              </a:xfrm>
              <a:custGeom>
                <a:avLst/>
                <a:gdLst>
                  <a:gd name="T0" fmla="*/ 0 w 7679"/>
                  <a:gd name="T1" fmla="*/ 2907 h 2907"/>
                  <a:gd name="T2" fmla="*/ 381 w 7679"/>
                  <a:gd name="T3" fmla="*/ 2907 h 2907"/>
                  <a:gd name="T4" fmla="*/ 381 w 7679"/>
                  <a:gd name="T5" fmla="*/ 2855 h 2907"/>
                  <a:gd name="T6" fmla="*/ 402 w 7679"/>
                  <a:gd name="T7" fmla="*/ 2855 h 2907"/>
                  <a:gd name="T8" fmla="*/ 402 w 7679"/>
                  <a:gd name="T9" fmla="*/ 2836 h 2907"/>
                  <a:gd name="T10" fmla="*/ 475 w 7679"/>
                  <a:gd name="T11" fmla="*/ 2836 h 2907"/>
                  <a:gd name="T12" fmla="*/ 475 w 7679"/>
                  <a:gd name="T13" fmla="*/ 2823 h 2907"/>
                  <a:gd name="T14" fmla="*/ 487 w 7679"/>
                  <a:gd name="T15" fmla="*/ 2823 h 2907"/>
                  <a:gd name="T16" fmla="*/ 487 w 7679"/>
                  <a:gd name="T17" fmla="*/ 2767 h 2907"/>
                  <a:gd name="T18" fmla="*/ 747 w 7679"/>
                  <a:gd name="T19" fmla="*/ 2767 h 2907"/>
                  <a:gd name="T20" fmla="*/ 747 w 7679"/>
                  <a:gd name="T21" fmla="*/ 2706 h 2907"/>
                  <a:gd name="T22" fmla="*/ 780 w 7679"/>
                  <a:gd name="T23" fmla="*/ 2706 h 2907"/>
                  <a:gd name="T24" fmla="*/ 780 w 7679"/>
                  <a:gd name="T25" fmla="*/ 2628 h 2907"/>
                  <a:gd name="T26" fmla="*/ 1104 w 7679"/>
                  <a:gd name="T27" fmla="*/ 2628 h 2907"/>
                  <a:gd name="T28" fmla="*/ 1104 w 7679"/>
                  <a:gd name="T29" fmla="*/ 2579 h 2907"/>
                  <a:gd name="T30" fmla="*/ 1115 w 7679"/>
                  <a:gd name="T31" fmla="*/ 2579 h 2907"/>
                  <a:gd name="T32" fmla="*/ 1115 w 7679"/>
                  <a:gd name="T33" fmla="*/ 2556 h 2907"/>
                  <a:gd name="T34" fmla="*/ 1123 w 7679"/>
                  <a:gd name="T35" fmla="*/ 2556 h 2907"/>
                  <a:gd name="T36" fmla="*/ 1123 w 7679"/>
                  <a:gd name="T37" fmla="*/ 2548 h 2907"/>
                  <a:gd name="T38" fmla="*/ 1132 w 7679"/>
                  <a:gd name="T39" fmla="*/ 2548 h 2907"/>
                  <a:gd name="T40" fmla="*/ 1132 w 7679"/>
                  <a:gd name="T41" fmla="*/ 2489 h 2907"/>
                  <a:gd name="T42" fmla="*/ 1211 w 7679"/>
                  <a:gd name="T43" fmla="*/ 2489 h 2907"/>
                  <a:gd name="T44" fmla="*/ 1211 w 7679"/>
                  <a:gd name="T45" fmla="*/ 2413 h 2907"/>
                  <a:gd name="T46" fmla="*/ 1489 w 7679"/>
                  <a:gd name="T47" fmla="*/ 2413 h 2907"/>
                  <a:gd name="T48" fmla="*/ 1489 w 7679"/>
                  <a:gd name="T49" fmla="*/ 2341 h 2907"/>
                  <a:gd name="T50" fmla="*/ 1871 w 7679"/>
                  <a:gd name="T51" fmla="*/ 2341 h 2907"/>
                  <a:gd name="T52" fmla="*/ 1871 w 7679"/>
                  <a:gd name="T53" fmla="*/ 2273 h 2907"/>
                  <a:gd name="T54" fmla="*/ 2597 w 7679"/>
                  <a:gd name="T55" fmla="*/ 2273 h 2907"/>
                  <a:gd name="T56" fmla="*/ 2597 w 7679"/>
                  <a:gd name="T57" fmla="*/ 2189 h 2907"/>
                  <a:gd name="T58" fmla="*/ 2796 w 7679"/>
                  <a:gd name="T59" fmla="*/ 2189 h 2907"/>
                  <a:gd name="T60" fmla="*/ 2796 w 7679"/>
                  <a:gd name="T61" fmla="*/ 2112 h 2907"/>
                  <a:gd name="T62" fmla="*/ 2976 w 7679"/>
                  <a:gd name="T63" fmla="*/ 2112 h 2907"/>
                  <a:gd name="T64" fmla="*/ 2976 w 7679"/>
                  <a:gd name="T65" fmla="*/ 1949 h 2907"/>
                  <a:gd name="T66" fmla="*/ 3091 w 7679"/>
                  <a:gd name="T67" fmla="*/ 1949 h 2907"/>
                  <a:gd name="T68" fmla="*/ 3091 w 7679"/>
                  <a:gd name="T69" fmla="*/ 1867 h 2907"/>
                  <a:gd name="T70" fmla="*/ 3400 w 7679"/>
                  <a:gd name="T71" fmla="*/ 1867 h 2907"/>
                  <a:gd name="T72" fmla="*/ 3400 w 7679"/>
                  <a:gd name="T73" fmla="*/ 1784 h 2907"/>
                  <a:gd name="T74" fmla="*/ 3709 w 7679"/>
                  <a:gd name="T75" fmla="*/ 1784 h 2907"/>
                  <a:gd name="T76" fmla="*/ 3709 w 7679"/>
                  <a:gd name="T77" fmla="*/ 1699 h 2907"/>
                  <a:gd name="T78" fmla="*/ 4082 w 7679"/>
                  <a:gd name="T79" fmla="*/ 1699 h 2907"/>
                  <a:gd name="T80" fmla="*/ 4082 w 7679"/>
                  <a:gd name="T81" fmla="*/ 1518 h 2907"/>
                  <a:gd name="T82" fmla="*/ 4117 w 7679"/>
                  <a:gd name="T83" fmla="*/ 1518 h 2907"/>
                  <a:gd name="T84" fmla="*/ 4117 w 7679"/>
                  <a:gd name="T85" fmla="*/ 1429 h 2907"/>
                  <a:gd name="T86" fmla="*/ 5559 w 7679"/>
                  <a:gd name="T87" fmla="*/ 1429 h 2907"/>
                  <a:gd name="T88" fmla="*/ 5559 w 7679"/>
                  <a:gd name="T89" fmla="*/ 1019 h 2907"/>
                  <a:gd name="T90" fmla="*/ 5567 w 7679"/>
                  <a:gd name="T91" fmla="*/ 1019 h 2907"/>
                  <a:gd name="T92" fmla="*/ 5567 w 7679"/>
                  <a:gd name="T93" fmla="*/ 1008 h 2907"/>
                  <a:gd name="T94" fmla="*/ 5578 w 7679"/>
                  <a:gd name="T95" fmla="*/ 1008 h 2907"/>
                  <a:gd name="T96" fmla="*/ 5578 w 7679"/>
                  <a:gd name="T97" fmla="*/ 774 h 2907"/>
                  <a:gd name="T98" fmla="*/ 5955 w 7679"/>
                  <a:gd name="T99" fmla="*/ 774 h 2907"/>
                  <a:gd name="T100" fmla="*/ 5955 w 7679"/>
                  <a:gd name="T101" fmla="*/ 434 h 2907"/>
                  <a:gd name="T102" fmla="*/ 6280 w 7679"/>
                  <a:gd name="T103" fmla="*/ 434 h 2907"/>
                  <a:gd name="T104" fmla="*/ 6280 w 7679"/>
                  <a:gd name="T105" fmla="*/ 8 h 2907"/>
                  <a:gd name="T106" fmla="*/ 6291 w 7679"/>
                  <a:gd name="T107" fmla="*/ 8 h 2907"/>
                  <a:gd name="T108" fmla="*/ 6291 w 7679"/>
                  <a:gd name="T109" fmla="*/ 0 h 2907"/>
                  <a:gd name="T110" fmla="*/ 7679 w 7679"/>
                  <a:gd name="T111" fmla="*/ 0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79" h="2907">
                    <a:moveTo>
                      <a:pt x="0" y="2907"/>
                    </a:moveTo>
                    <a:lnTo>
                      <a:pt x="381" y="2907"/>
                    </a:lnTo>
                    <a:lnTo>
                      <a:pt x="381" y="2855"/>
                    </a:lnTo>
                    <a:lnTo>
                      <a:pt x="402" y="2855"/>
                    </a:lnTo>
                    <a:lnTo>
                      <a:pt x="402" y="2836"/>
                    </a:lnTo>
                    <a:lnTo>
                      <a:pt x="475" y="2836"/>
                    </a:lnTo>
                    <a:lnTo>
                      <a:pt x="475" y="2823"/>
                    </a:lnTo>
                    <a:lnTo>
                      <a:pt x="487" y="2823"/>
                    </a:lnTo>
                    <a:lnTo>
                      <a:pt x="487" y="2767"/>
                    </a:lnTo>
                    <a:lnTo>
                      <a:pt x="747" y="2767"/>
                    </a:lnTo>
                    <a:lnTo>
                      <a:pt x="747" y="2706"/>
                    </a:lnTo>
                    <a:lnTo>
                      <a:pt x="780" y="2706"/>
                    </a:lnTo>
                    <a:lnTo>
                      <a:pt x="780" y="2628"/>
                    </a:lnTo>
                    <a:lnTo>
                      <a:pt x="1104" y="2628"/>
                    </a:lnTo>
                    <a:lnTo>
                      <a:pt x="1104" y="2579"/>
                    </a:lnTo>
                    <a:lnTo>
                      <a:pt x="1115" y="2579"/>
                    </a:lnTo>
                    <a:lnTo>
                      <a:pt x="1115" y="2556"/>
                    </a:lnTo>
                    <a:lnTo>
                      <a:pt x="1123" y="2556"/>
                    </a:lnTo>
                    <a:lnTo>
                      <a:pt x="1123" y="2548"/>
                    </a:lnTo>
                    <a:lnTo>
                      <a:pt x="1132" y="2548"/>
                    </a:lnTo>
                    <a:lnTo>
                      <a:pt x="1132" y="2489"/>
                    </a:lnTo>
                    <a:lnTo>
                      <a:pt x="1211" y="2489"/>
                    </a:lnTo>
                    <a:lnTo>
                      <a:pt x="1211" y="2413"/>
                    </a:lnTo>
                    <a:lnTo>
                      <a:pt x="1489" y="2413"/>
                    </a:lnTo>
                    <a:lnTo>
                      <a:pt x="1489" y="2341"/>
                    </a:lnTo>
                    <a:lnTo>
                      <a:pt x="1871" y="2341"/>
                    </a:lnTo>
                    <a:lnTo>
                      <a:pt x="1871" y="2273"/>
                    </a:lnTo>
                    <a:lnTo>
                      <a:pt x="2597" y="2273"/>
                    </a:lnTo>
                    <a:lnTo>
                      <a:pt x="2597" y="2189"/>
                    </a:lnTo>
                    <a:lnTo>
                      <a:pt x="2796" y="2189"/>
                    </a:lnTo>
                    <a:lnTo>
                      <a:pt x="2796" y="2112"/>
                    </a:lnTo>
                    <a:lnTo>
                      <a:pt x="2976" y="2112"/>
                    </a:lnTo>
                    <a:lnTo>
                      <a:pt x="2976" y="1949"/>
                    </a:lnTo>
                    <a:lnTo>
                      <a:pt x="3091" y="1949"/>
                    </a:lnTo>
                    <a:lnTo>
                      <a:pt x="3091" y="1867"/>
                    </a:lnTo>
                    <a:lnTo>
                      <a:pt x="3400" y="1867"/>
                    </a:lnTo>
                    <a:lnTo>
                      <a:pt x="3400" y="1784"/>
                    </a:lnTo>
                    <a:lnTo>
                      <a:pt x="3709" y="1784"/>
                    </a:lnTo>
                    <a:lnTo>
                      <a:pt x="3709" y="1699"/>
                    </a:lnTo>
                    <a:lnTo>
                      <a:pt x="4082" y="1699"/>
                    </a:lnTo>
                    <a:lnTo>
                      <a:pt x="4082" y="1518"/>
                    </a:lnTo>
                    <a:lnTo>
                      <a:pt x="4117" y="1518"/>
                    </a:lnTo>
                    <a:lnTo>
                      <a:pt x="4117" y="1429"/>
                    </a:lnTo>
                    <a:lnTo>
                      <a:pt x="5559" y="1429"/>
                    </a:lnTo>
                    <a:lnTo>
                      <a:pt x="5559" y="1019"/>
                    </a:lnTo>
                    <a:lnTo>
                      <a:pt x="5567" y="1019"/>
                    </a:lnTo>
                    <a:lnTo>
                      <a:pt x="5567" y="1008"/>
                    </a:lnTo>
                    <a:lnTo>
                      <a:pt x="5578" y="1008"/>
                    </a:lnTo>
                    <a:lnTo>
                      <a:pt x="5578" y="774"/>
                    </a:lnTo>
                    <a:lnTo>
                      <a:pt x="5955" y="774"/>
                    </a:lnTo>
                    <a:lnTo>
                      <a:pt x="5955" y="434"/>
                    </a:lnTo>
                    <a:lnTo>
                      <a:pt x="6280" y="434"/>
                    </a:lnTo>
                    <a:lnTo>
                      <a:pt x="6280" y="8"/>
                    </a:lnTo>
                    <a:lnTo>
                      <a:pt x="6291" y="8"/>
                    </a:lnTo>
                    <a:lnTo>
                      <a:pt x="6291" y="0"/>
                    </a:lnTo>
                    <a:lnTo>
                      <a:pt x="7679" y="0"/>
                    </a:lnTo>
                  </a:path>
                </a:pathLst>
              </a:custGeom>
              <a:noFill/>
              <a:ln w="28575" cap="sq">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225"/>
              <p:cNvSpPr>
                <a:spLocks noChangeShapeType="1"/>
              </p:cNvSpPr>
              <p:nvPr/>
            </p:nvSpPr>
            <p:spPr bwMode="auto">
              <a:xfrm flipV="1">
                <a:off x="1627744" y="4141039"/>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Line 226"/>
              <p:cNvSpPr>
                <a:spLocks noChangeShapeType="1"/>
              </p:cNvSpPr>
              <p:nvPr/>
            </p:nvSpPr>
            <p:spPr bwMode="auto">
              <a:xfrm flipH="1">
                <a:off x="1600867" y="4167923"/>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Line 227"/>
              <p:cNvSpPr>
                <a:spLocks noChangeShapeType="1"/>
              </p:cNvSpPr>
              <p:nvPr/>
            </p:nvSpPr>
            <p:spPr bwMode="auto">
              <a:xfrm flipV="1">
                <a:off x="1680685" y="4141039"/>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 name="Line 228"/>
              <p:cNvSpPr>
                <a:spLocks noChangeShapeType="1"/>
              </p:cNvSpPr>
              <p:nvPr/>
            </p:nvSpPr>
            <p:spPr bwMode="auto">
              <a:xfrm flipH="1">
                <a:off x="1654622" y="4167923"/>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Line 229"/>
              <p:cNvSpPr>
                <a:spLocks noChangeShapeType="1"/>
              </p:cNvSpPr>
              <p:nvPr/>
            </p:nvSpPr>
            <p:spPr bwMode="auto">
              <a:xfrm flipV="1">
                <a:off x="1806928" y="4141039"/>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 name="Line 230"/>
              <p:cNvSpPr>
                <a:spLocks noChangeShapeType="1"/>
              </p:cNvSpPr>
              <p:nvPr/>
            </p:nvSpPr>
            <p:spPr bwMode="auto">
              <a:xfrm flipH="1">
                <a:off x="1779236" y="4167923"/>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 name="Line 231"/>
              <p:cNvSpPr>
                <a:spLocks noChangeShapeType="1"/>
              </p:cNvSpPr>
              <p:nvPr/>
            </p:nvSpPr>
            <p:spPr bwMode="auto">
              <a:xfrm flipV="1">
                <a:off x="1852538" y="4085642"/>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Line 232"/>
              <p:cNvSpPr>
                <a:spLocks noChangeShapeType="1"/>
              </p:cNvSpPr>
              <p:nvPr/>
            </p:nvSpPr>
            <p:spPr bwMode="auto">
              <a:xfrm flipH="1">
                <a:off x="1826475" y="4111711"/>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Line 233"/>
              <p:cNvSpPr>
                <a:spLocks noChangeShapeType="1"/>
              </p:cNvSpPr>
              <p:nvPr/>
            </p:nvSpPr>
            <p:spPr bwMode="auto">
              <a:xfrm flipV="1">
                <a:off x="1906293" y="4086457"/>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 name="Line 234"/>
              <p:cNvSpPr>
                <a:spLocks noChangeShapeType="1"/>
              </p:cNvSpPr>
              <p:nvPr/>
            </p:nvSpPr>
            <p:spPr bwMode="auto">
              <a:xfrm flipH="1">
                <a:off x="1879416" y="4113340"/>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Line 235"/>
              <p:cNvSpPr>
                <a:spLocks noChangeShapeType="1"/>
              </p:cNvSpPr>
              <p:nvPr/>
            </p:nvSpPr>
            <p:spPr bwMode="auto">
              <a:xfrm flipV="1">
                <a:off x="2049640" y="4026986"/>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Line 236"/>
              <p:cNvSpPr>
                <a:spLocks noChangeShapeType="1"/>
              </p:cNvSpPr>
              <p:nvPr/>
            </p:nvSpPr>
            <p:spPr bwMode="auto">
              <a:xfrm flipH="1">
                <a:off x="2022763" y="4053055"/>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Line 237"/>
              <p:cNvSpPr>
                <a:spLocks noChangeShapeType="1"/>
              </p:cNvSpPr>
              <p:nvPr/>
            </p:nvSpPr>
            <p:spPr bwMode="auto">
              <a:xfrm flipV="1">
                <a:off x="2138417" y="397484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Line 238"/>
              <p:cNvSpPr>
                <a:spLocks noChangeShapeType="1"/>
              </p:cNvSpPr>
              <p:nvPr/>
            </p:nvSpPr>
            <p:spPr bwMode="auto">
              <a:xfrm flipH="1">
                <a:off x="2111540" y="4000917"/>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Line 239"/>
              <p:cNvSpPr>
                <a:spLocks noChangeShapeType="1"/>
              </p:cNvSpPr>
              <p:nvPr/>
            </p:nvSpPr>
            <p:spPr bwMode="auto">
              <a:xfrm flipV="1">
                <a:off x="2191358" y="3912119"/>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 name="Line 240"/>
              <p:cNvSpPr>
                <a:spLocks noChangeShapeType="1"/>
              </p:cNvSpPr>
              <p:nvPr/>
            </p:nvSpPr>
            <p:spPr bwMode="auto">
              <a:xfrm flipH="1">
                <a:off x="2164480" y="3939003"/>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Line 241"/>
              <p:cNvSpPr>
                <a:spLocks noChangeShapeType="1"/>
              </p:cNvSpPr>
              <p:nvPr/>
            </p:nvSpPr>
            <p:spPr bwMode="auto">
              <a:xfrm flipV="1">
                <a:off x="2245928" y="3912119"/>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Line 242"/>
              <p:cNvSpPr>
                <a:spLocks noChangeShapeType="1"/>
              </p:cNvSpPr>
              <p:nvPr/>
            </p:nvSpPr>
            <p:spPr bwMode="auto">
              <a:xfrm flipH="1">
                <a:off x="2219050" y="3939003"/>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Line 243"/>
              <p:cNvSpPr>
                <a:spLocks noChangeShapeType="1"/>
              </p:cNvSpPr>
              <p:nvPr/>
            </p:nvSpPr>
            <p:spPr bwMode="auto">
              <a:xfrm flipV="1">
                <a:off x="2438143" y="3855907"/>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Line 244"/>
              <p:cNvSpPr>
                <a:spLocks noChangeShapeType="1"/>
              </p:cNvSpPr>
              <p:nvPr/>
            </p:nvSpPr>
            <p:spPr bwMode="auto">
              <a:xfrm flipH="1">
                <a:off x="2411265" y="3881162"/>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 name="Line 245"/>
              <p:cNvSpPr>
                <a:spLocks noChangeShapeType="1"/>
              </p:cNvSpPr>
              <p:nvPr/>
            </p:nvSpPr>
            <p:spPr bwMode="auto">
              <a:xfrm flipV="1">
                <a:off x="2470721" y="3798881"/>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 name="Line 246"/>
              <p:cNvSpPr>
                <a:spLocks noChangeShapeType="1"/>
              </p:cNvSpPr>
              <p:nvPr/>
            </p:nvSpPr>
            <p:spPr bwMode="auto">
              <a:xfrm flipH="1">
                <a:off x="2443029" y="3826579"/>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 name="Line 247"/>
              <p:cNvSpPr>
                <a:spLocks noChangeShapeType="1"/>
              </p:cNvSpPr>
              <p:nvPr/>
            </p:nvSpPr>
            <p:spPr bwMode="auto">
              <a:xfrm flipV="1">
                <a:off x="2735424" y="3736966"/>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 name="Line 248"/>
              <p:cNvSpPr>
                <a:spLocks noChangeShapeType="1"/>
              </p:cNvSpPr>
              <p:nvPr/>
            </p:nvSpPr>
            <p:spPr bwMode="auto">
              <a:xfrm flipH="1">
                <a:off x="2709361" y="3764665"/>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 name="Line 249"/>
              <p:cNvSpPr>
                <a:spLocks noChangeShapeType="1"/>
              </p:cNvSpPr>
              <p:nvPr/>
            </p:nvSpPr>
            <p:spPr bwMode="auto">
              <a:xfrm flipV="1">
                <a:off x="2755786" y="367994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 name="Line 250"/>
              <p:cNvSpPr>
                <a:spLocks noChangeShapeType="1"/>
              </p:cNvSpPr>
              <p:nvPr/>
            </p:nvSpPr>
            <p:spPr bwMode="auto">
              <a:xfrm flipH="1">
                <a:off x="2728909" y="3706009"/>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 name="Line 251"/>
              <p:cNvSpPr>
                <a:spLocks noChangeShapeType="1"/>
              </p:cNvSpPr>
              <p:nvPr/>
            </p:nvSpPr>
            <p:spPr bwMode="auto">
              <a:xfrm flipV="1">
                <a:off x="2782664" y="367994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 name="Line 252"/>
              <p:cNvSpPr>
                <a:spLocks noChangeShapeType="1"/>
              </p:cNvSpPr>
              <p:nvPr/>
            </p:nvSpPr>
            <p:spPr bwMode="auto">
              <a:xfrm flipH="1">
                <a:off x="2756601" y="3706009"/>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 name="Line 253"/>
              <p:cNvSpPr>
                <a:spLocks noChangeShapeType="1"/>
              </p:cNvSpPr>
              <p:nvPr/>
            </p:nvSpPr>
            <p:spPr bwMode="auto">
              <a:xfrm flipV="1">
                <a:off x="2908907" y="367994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 name="Line 254"/>
              <p:cNvSpPr>
                <a:spLocks noChangeShapeType="1"/>
              </p:cNvSpPr>
              <p:nvPr/>
            </p:nvSpPr>
            <p:spPr bwMode="auto">
              <a:xfrm flipH="1">
                <a:off x="2882029" y="370600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 name="Line 255"/>
              <p:cNvSpPr>
                <a:spLocks noChangeShapeType="1"/>
              </p:cNvSpPr>
              <p:nvPr/>
            </p:nvSpPr>
            <p:spPr bwMode="auto">
              <a:xfrm flipV="1">
                <a:off x="2934970" y="367994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 name="Line 256"/>
              <p:cNvSpPr>
                <a:spLocks noChangeShapeType="1"/>
              </p:cNvSpPr>
              <p:nvPr/>
            </p:nvSpPr>
            <p:spPr bwMode="auto">
              <a:xfrm flipH="1">
                <a:off x="2908907" y="370600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 name="Line 257"/>
              <p:cNvSpPr>
                <a:spLocks noChangeShapeType="1"/>
              </p:cNvSpPr>
              <p:nvPr/>
            </p:nvSpPr>
            <p:spPr bwMode="auto">
              <a:xfrm flipV="1">
                <a:off x="3031077" y="367994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 name="Line 258"/>
              <p:cNvSpPr>
                <a:spLocks noChangeShapeType="1"/>
              </p:cNvSpPr>
              <p:nvPr/>
            </p:nvSpPr>
            <p:spPr bwMode="auto">
              <a:xfrm flipH="1">
                <a:off x="3004200" y="3706009"/>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 name="Line 259"/>
              <p:cNvSpPr>
                <a:spLocks noChangeShapeType="1"/>
              </p:cNvSpPr>
              <p:nvPr/>
            </p:nvSpPr>
            <p:spPr bwMode="auto">
              <a:xfrm flipV="1">
                <a:off x="3048996"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 name="Line 260"/>
              <p:cNvSpPr>
                <a:spLocks noChangeShapeType="1"/>
              </p:cNvSpPr>
              <p:nvPr/>
            </p:nvSpPr>
            <p:spPr bwMode="auto">
              <a:xfrm flipH="1">
                <a:off x="3021304" y="3649797"/>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 name="Line 261"/>
              <p:cNvSpPr>
                <a:spLocks noChangeShapeType="1"/>
              </p:cNvSpPr>
              <p:nvPr/>
            </p:nvSpPr>
            <p:spPr bwMode="auto">
              <a:xfrm flipV="1">
                <a:off x="3123927"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 name="Line 262"/>
              <p:cNvSpPr>
                <a:spLocks noChangeShapeType="1"/>
              </p:cNvSpPr>
              <p:nvPr/>
            </p:nvSpPr>
            <p:spPr bwMode="auto">
              <a:xfrm flipH="1">
                <a:off x="3096235" y="3649797"/>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 name="Line 263"/>
              <p:cNvSpPr>
                <a:spLocks noChangeShapeType="1"/>
              </p:cNvSpPr>
              <p:nvPr/>
            </p:nvSpPr>
            <p:spPr bwMode="auto">
              <a:xfrm flipV="1">
                <a:off x="3160578"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 name="Line 264"/>
              <p:cNvSpPr>
                <a:spLocks noChangeShapeType="1"/>
              </p:cNvSpPr>
              <p:nvPr/>
            </p:nvSpPr>
            <p:spPr bwMode="auto">
              <a:xfrm flipH="1">
                <a:off x="3133701" y="3649797"/>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 name="Line 265"/>
              <p:cNvSpPr>
                <a:spLocks noChangeShapeType="1"/>
              </p:cNvSpPr>
              <p:nvPr/>
            </p:nvSpPr>
            <p:spPr bwMode="auto">
              <a:xfrm flipV="1">
                <a:off x="3338133"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 name="Line 266"/>
              <p:cNvSpPr>
                <a:spLocks noChangeShapeType="1"/>
              </p:cNvSpPr>
              <p:nvPr/>
            </p:nvSpPr>
            <p:spPr bwMode="auto">
              <a:xfrm flipH="1">
                <a:off x="3311255" y="3649797"/>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 name="Line 267"/>
              <p:cNvSpPr>
                <a:spLocks noChangeShapeType="1"/>
              </p:cNvSpPr>
              <p:nvPr/>
            </p:nvSpPr>
            <p:spPr bwMode="auto">
              <a:xfrm flipV="1">
                <a:off x="3444829"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 name="Line 268"/>
              <p:cNvSpPr>
                <a:spLocks noChangeShapeType="1"/>
              </p:cNvSpPr>
              <p:nvPr/>
            </p:nvSpPr>
            <p:spPr bwMode="auto">
              <a:xfrm flipH="1">
                <a:off x="3417951" y="3649797"/>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 name="Line 269"/>
              <p:cNvSpPr>
                <a:spLocks noChangeShapeType="1"/>
              </p:cNvSpPr>
              <p:nvPr/>
            </p:nvSpPr>
            <p:spPr bwMode="auto">
              <a:xfrm flipV="1">
                <a:off x="3472521"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 name="Line 270"/>
              <p:cNvSpPr>
                <a:spLocks noChangeShapeType="1"/>
              </p:cNvSpPr>
              <p:nvPr/>
            </p:nvSpPr>
            <p:spPr bwMode="auto">
              <a:xfrm flipH="1">
                <a:off x="3447272" y="3649797"/>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 name="Line 271"/>
              <p:cNvSpPr>
                <a:spLocks noChangeShapeType="1"/>
              </p:cNvSpPr>
              <p:nvPr/>
            </p:nvSpPr>
            <p:spPr bwMode="auto">
              <a:xfrm flipV="1">
                <a:off x="3490439"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 name="Line 272"/>
              <p:cNvSpPr>
                <a:spLocks noChangeShapeType="1"/>
              </p:cNvSpPr>
              <p:nvPr/>
            </p:nvSpPr>
            <p:spPr bwMode="auto">
              <a:xfrm flipH="1">
                <a:off x="3462747" y="3649797"/>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 name="Line 273"/>
              <p:cNvSpPr>
                <a:spLocks noChangeShapeType="1"/>
              </p:cNvSpPr>
              <p:nvPr/>
            </p:nvSpPr>
            <p:spPr bwMode="auto">
              <a:xfrm flipV="1">
                <a:off x="3624012"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 name="Line 274"/>
              <p:cNvSpPr>
                <a:spLocks noChangeShapeType="1"/>
              </p:cNvSpPr>
              <p:nvPr/>
            </p:nvSpPr>
            <p:spPr bwMode="auto">
              <a:xfrm flipH="1">
                <a:off x="3596320" y="3649797"/>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 name="Line 275"/>
              <p:cNvSpPr>
                <a:spLocks noChangeShapeType="1"/>
              </p:cNvSpPr>
              <p:nvPr/>
            </p:nvSpPr>
            <p:spPr bwMode="auto">
              <a:xfrm flipV="1">
                <a:off x="3650890" y="3553667"/>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6" name="Line 276"/>
              <p:cNvSpPr>
                <a:spLocks noChangeShapeType="1"/>
              </p:cNvSpPr>
              <p:nvPr/>
            </p:nvSpPr>
            <p:spPr bwMode="auto">
              <a:xfrm flipH="1">
                <a:off x="3624827" y="3581366"/>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7" name="Line 277"/>
              <p:cNvSpPr>
                <a:spLocks noChangeShapeType="1"/>
              </p:cNvSpPr>
              <p:nvPr/>
            </p:nvSpPr>
            <p:spPr bwMode="auto">
              <a:xfrm flipV="1">
                <a:off x="3679396" y="3553667"/>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8" name="Line 278"/>
              <p:cNvSpPr>
                <a:spLocks noChangeShapeType="1"/>
              </p:cNvSpPr>
              <p:nvPr/>
            </p:nvSpPr>
            <p:spPr bwMode="auto">
              <a:xfrm flipH="1">
                <a:off x="3651704" y="3581366"/>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9" name="Line 279"/>
              <p:cNvSpPr>
                <a:spLocks noChangeShapeType="1"/>
              </p:cNvSpPr>
              <p:nvPr/>
            </p:nvSpPr>
            <p:spPr bwMode="auto">
              <a:xfrm flipV="1">
                <a:off x="3892787" y="3491753"/>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0" name="Line 280"/>
              <p:cNvSpPr>
                <a:spLocks noChangeShapeType="1"/>
              </p:cNvSpPr>
              <p:nvPr/>
            </p:nvSpPr>
            <p:spPr bwMode="auto">
              <a:xfrm flipH="1">
                <a:off x="3865910" y="3519451"/>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1" name="Line 281"/>
              <p:cNvSpPr>
                <a:spLocks noChangeShapeType="1"/>
              </p:cNvSpPr>
              <p:nvPr/>
            </p:nvSpPr>
            <p:spPr bwMode="auto">
              <a:xfrm flipV="1">
                <a:off x="3963646" y="3360592"/>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2" name="Line 282"/>
              <p:cNvSpPr>
                <a:spLocks noChangeShapeType="1"/>
              </p:cNvSpPr>
              <p:nvPr/>
            </p:nvSpPr>
            <p:spPr bwMode="auto">
              <a:xfrm flipH="1">
                <a:off x="3937583" y="3388291"/>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3" name="Line 283"/>
              <p:cNvSpPr>
                <a:spLocks noChangeShapeType="1"/>
              </p:cNvSpPr>
              <p:nvPr/>
            </p:nvSpPr>
            <p:spPr bwMode="auto">
              <a:xfrm flipV="1">
                <a:off x="4023917" y="3360592"/>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4" name="Line 284"/>
              <p:cNvSpPr>
                <a:spLocks noChangeShapeType="1"/>
              </p:cNvSpPr>
              <p:nvPr/>
            </p:nvSpPr>
            <p:spPr bwMode="auto">
              <a:xfrm flipH="1">
                <a:off x="3997040" y="3388291"/>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5" name="Line 285"/>
              <p:cNvSpPr>
                <a:spLocks noChangeShapeType="1"/>
              </p:cNvSpPr>
              <p:nvPr/>
            </p:nvSpPr>
            <p:spPr bwMode="auto">
              <a:xfrm flipV="1">
                <a:off x="4108622" y="329379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6" name="Line 286"/>
              <p:cNvSpPr>
                <a:spLocks noChangeShapeType="1"/>
              </p:cNvSpPr>
              <p:nvPr/>
            </p:nvSpPr>
            <p:spPr bwMode="auto">
              <a:xfrm flipH="1">
                <a:off x="4082559" y="331985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7" name="Line 287"/>
              <p:cNvSpPr>
                <a:spLocks noChangeShapeType="1"/>
              </p:cNvSpPr>
              <p:nvPr/>
            </p:nvSpPr>
            <p:spPr bwMode="auto">
              <a:xfrm flipV="1">
                <a:off x="4232422" y="329379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8" name="Line 288"/>
              <p:cNvSpPr>
                <a:spLocks noChangeShapeType="1"/>
              </p:cNvSpPr>
              <p:nvPr/>
            </p:nvSpPr>
            <p:spPr bwMode="auto">
              <a:xfrm flipH="1">
                <a:off x="4206359" y="331985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9" name="Line 289"/>
              <p:cNvSpPr>
                <a:spLocks noChangeShapeType="1"/>
              </p:cNvSpPr>
              <p:nvPr/>
            </p:nvSpPr>
            <p:spPr bwMode="auto">
              <a:xfrm flipV="1">
                <a:off x="4262557" y="329379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0" name="Line 290"/>
              <p:cNvSpPr>
                <a:spLocks noChangeShapeType="1"/>
              </p:cNvSpPr>
              <p:nvPr/>
            </p:nvSpPr>
            <p:spPr bwMode="auto">
              <a:xfrm flipH="1">
                <a:off x="4236494" y="331985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1" name="Line 291"/>
              <p:cNvSpPr>
                <a:spLocks noChangeShapeType="1"/>
              </p:cNvSpPr>
              <p:nvPr/>
            </p:nvSpPr>
            <p:spPr bwMode="auto">
              <a:xfrm flipV="1">
                <a:off x="4291064" y="329379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2" name="Line 292"/>
              <p:cNvSpPr>
                <a:spLocks noChangeShapeType="1"/>
              </p:cNvSpPr>
              <p:nvPr/>
            </p:nvSpPr>
            <p:spPr bwMode="auto">
              <a:xfrm flipH="1">
                <a:off x="4265001" y="331985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3" name="Line 293"/>
              <p:cNvSpPr>
                <a:spLocks noChangeShapeType="1"/>
              </p:cNvSpPr>
              <p:nvPr/>
            </p:nvSpPr>
            <p:spPr bwMode="auto">
              <a:xfrm flipV="1">
                <a:off x="4341561" y="3226173"/>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4" name="Line 294"/>
              <p:cNvSpPr>
                <a:spLocks noChangeShapeType="1"/>
              </p:cNvSpPr>
              <p:nvPr/>
            </p:nvSpPr>
            <p:spPr bwMode="auto">
              <a:xfrm flipH="1">
                <a:off x="4314683" y="3252242"/>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5" name="Line 295"/>
              <p:cNvSpPr>
                <a:spLocks noChangeShapeType="1"/>
              </p:cNvSpPr>
              <p:nvPr/>
            </p:nvSpPr>
            <p:spPr bwMode="auto">
              <a:xfrm flipV="1">
                <a:off x="4403461" y="3226173"/>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6" name="Line 296"/>
              <p:cNvSpPr>
                <a:spLocks noChangeShapeType="1"/>
              </p:cNvSpPr>
              <p:nvPr/>
            </p:nvSpPr>
            <p:spPr bwMode="auto">
              <a:xfrm flipH="1">
                <a:off x="4377398" y="3252242"/>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7" name="Line 297"/>
              <p:cNvSpPr>
                <a:spLocks noChangeShapeType="1"/>
              </p:cNvSpPr>
              <p:nvPr/>
            </p:nvSpPr>
            <p:spPr bwMode="auto">
              <a:xfrm flipV="1">
                <a:off x="4492238" y="3226173"/>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8" name="Line 298"/>
              <p:cNvSpPr>
                <a:spLocks noChangeShapeType="1"/>
              </p:cNvSpPr>
              <p:nvPr/>
            </p:nvSpPr>
            <p:spPr bwMode="auto">
              <a:xfrm flipH="1">
                <a:off x="4465360" y="3252242"/>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9" name="Line 299"/>
              <p:cNvSpPr>
                <a:spLocks noChangeShapeType="1"/>
              </p:cNvSpPr>
              <p:nvPr/>
            </p:nvSpPr>
            <p:spPr bwMode="auto">
              <a:xfrm flipV="1">
                <a:off x="4520744" y="3226173"/>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0" name="Line 300"/>
              <p:cNvSpPr>
                <a:spLocks noChangeShapeType="1"/>
              </p:cNvSpPr>
              <p:nvPr/>
            </p:nvSpPr>
            <p:spPr bwMode="auto">
              <a:xfrm flipH="1">
                <a:off x="4493867" y="3252242"/>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1" name="Line 301"/>
              <p:cNvSpPr>
                <a:spLocks noChangeShapeType="1"/>
              </p:cNvSpPr>
              <p:nvPr/>
            </p:nvSpPr>
            <p:spPr bwMode="auto">
              <a:xfrm flipV="1">
                <a:off x="4546807" y="3156112"/>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2" name="Line 302"/>
              <p:cNvSpPr>
                <a:spLocks noChangeShapeType="1"/>
              </p:cNvSpPr>
              <p:nvPr/>
            </p:nvSpPr>
            <p:spPr bwMode="auto">
              <a:xfrm flipH="1">
                <a:off x="4519930" y="3182996"/>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3" name="Line 303"/>
              <p:cNvSpPr>
                <a:spLocks noChangeShapeType="1"/>
              </p:cNvSpPr>
              <p:nvPr/>
            </p:nvSpPr>
            <p:spPr bwMode="auto">
              <a:xfrm flipV="1">
                <a:off x="4627440" y="3156112"/>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4" name="Line 304"/>
              <p:cNvSpPr>
                <a:spLocks noChangeShapeType="1"/>
              </p:cNvSpPr>
              <p:nvPr/>
            </p:nvSpPr>
            <p:spPr bwMode="auto">
              <a:xfrm flipH="1">
                <a:off x="4601377" y="3182996"/>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5" name="Line 305"/>
              <p:cNvSpPr>
                <a:spLocks noChangeShapeType="1"/>
              </p:cNvSpPr>
              <p:nvPr/>
            </p:nvSpPr>
            <p:spPr bwMode="auto">
              <a:xfrm flipV="1">
                <a:off x="4778932" y="3156112"/>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6" name="Line 306"/>
              <p:cNvSpPr>
                <a:spLocks noChangeShapeType="1"/>
              </p:cNvSpPr>
              <p:nvPr/>
            </p:nvSpPr>
            <p:spPr bwMode="auto">
              <a:xfrm flipH="1">
                <a:off x="4752869" y="3182996"/>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7" name="Line 307"/>
              <p:cNvSpPr>
                <a:spLocks noChangeShapeType="1"/>
              </p:cNvSpPr>
              <p:nvPr/>
            </p:nvSpPr>
            <p:spPr bwMode="auto">
              <a:xfrm flipV="1">
                <a:off x="4796036" y="3156112"/>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8" name="Line 308"/>
              <p:cNvSpPr>
                <a:spLocks noChangeShapeType="1"/>
              </p:cNvSpPr>
              <p:nvPr/>
            </p:nvSpPr>
            <p:spPr bwMode="auto">
              <a:xfrm flipH="1">
                <a:off x="4769972" y="3182996"/>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9" name="Line 309"/>
              <p:cNvSpPr>
                <a:spLocks noChangeShapeType="1"/>
              </p:cNvSpPr>
              <p:nvPr/>
            </p:nvSpPr>
            <p:spPr bwMode="auto">
              <a:xfrm flipV="1">
                <a:off x="4840831" y="3156112"/>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0" name="Line 310"/>
              <p:cNvSpPr>
                <a:spLocks noChangeShapeType="1"/>
              </p:cNvSpPr>
              <p:nvPr/>
            </p:nvSpPr>
            <p:spPr bwMode="auto">
              <a:xfrm flipH="1">
                <a:off x="4813954" y="3182996"/>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1" name="Line 311"/>
              <p:cNvSpPr>
                <a:spLocks noChangeShapeType="1"/>
              </p:cNvSpPr>
              <p:nvPr/>
            </p:nvSpPr>
            <p:spPr bwMode="auto">
              <a:xfrm flipV="1">
                <a:off x="4846533" y="3009473"/>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2" name="Line 312"/>
              <p:cNvSpPr>
                <a:spLocks noChangeShapeType="1"/>
              </p:cNvSpPr>
              <p:nvPr/>
            </p:nvSpPr>
            <p:spPr bwMode="auto">
              <a:xfrm flipH="1">
                <a:off x="4820470" y="3035542"/>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3" name="Line 313"/>
              <p:cNvSpPr>
                <a:spLocks noChangeShapeType="1"/>
              </p:cNvSpPr>
              <p:nvPr/>
            </p:nvSpPr>
            <p:spPr bwMode="auto">
              <a:xfrm flipV="1">
                <a:off x="4877483"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4" name="Line 314"/>
              <p:cNvSpPr>
                <a:spLocks noChangeShapeType="1"/>
              </p:cNvSpPr>
              <p:nvPr/>
            </p:nvSpPr>
            <p:spPr bwMode="auto">
              <a:xfrm flipH="1">
                <a:off x="4850605" y="2961408"/>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5" name="Line 315"/>
              <p:cNvSpPr>
                <a:spLocks noChangeShapeType="1"/>
              </p:cNvSpPr>
              <p:nvPr/>
            </p:nvSpPr>
            <p:spPr bwMode="auto">
              <a:xfrm flipV="1">
                <a:off x="5137299"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6" name="Line 316"/>
              <p:cNvSpPr>
                <a:spLocks noChangeShapeType="1"/>
              </p:cNvSpPr>
              <p:nvPr/>
            </p:nvSpPr>
            <p:spPr bwMode="auto">
              <a:xfrm flipH="1">
                <a:off x="5111236"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7" name="Line 317"/>
              <p:cNvSpPr>
                <a:spLocks noChangeShapeType="1"/>
              </p:cNvSpPr>
              <p:nvPr/>
            </p:nvSpPr>
            <p:spPr bwMode="auto">
              <a:xfrm flipV="1">
                <a:off x="5145443"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8" name="Line 318"/>
              <p:cNvSpPr>
                <a:spLocks noChangeShapeType="1"/>
              </p:cNvSpPr>
              <p:nvPr/>
            </p:nvSpPr>
            <p:spPr bwMode="auto">
              <a:xfrm flipH="1">
                <a:off x="5118566"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9" name="Line 319"/>
              <p:cNvSpPr>
                <a:spLocks noChangeShapeType="1"/>
              </p:cNvSpPr>
              <p:nvPr/>
            </p:nvSpPr>
            <p:spPr bwMode="auto">
              <a:xfrm flipV="1">
                <a:off x="5154403"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0" name="Line 320"/>
              <p:cNvSpPr>
                <a:spLocks noChangeShapeType="1"/>
              </p:cNvSpPr>
              <p:nvPr/>
            </p:nvSpPr>
            <p:spPr bwMode="auto">
              <a:xfrm flipH="1">
                <a:off x="5127525"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1" name="Line 321"/>
              <p:cNvSpPr>
                <a:spLocks noChangeShapeType="1"/>
              </p:cNvSpPr>
              <p:nvPr/>
            </p:nvSpPr>
            <p:spPr bwMode="auto">
              <a:xfrm flipV="1">
                <a:off x="5160918"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2" name="Line 322"/>
              <p:cNvSpPr>
                <a:spLocks noChangeShapeType="1"/>
              </p:cNvSpPr>
              <p:nvPr/>
            </p:nvSpPr>
            <p:spPr bwMode="auto">
              <a:xfrm flipH="1">
                <a:off x="5134855"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3" name="Line 323"/>
              <p:cNvSpPr>
                <a:spLocks noChangeShapeType="1"/>
              </p:cNvSpPr>
              <p:nvPr/>
            </p:nvSpPr>
            <p:spPr bwMode="auto">
              <a:xfrm flipV="1">
                <a:off x="5170692"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4" name="Line 324"/>
              <p:cNvSpPr>
                <a:spLocks noChangeShapeType="1"/>
              </p:cNvSpPr>
              <p:nvPr/>
            </p:nvSpPr>
            <p:spPr bwMode="auto">
              <a:xfrm flipH="1">
                <a:off x="5143815" y="2961408"/>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5" name="Line 325"/>
              <p:cNvSpPr>
                <a:spLocks noChangeShapeType="1"/>
              </p:cNvSpPr>
              <p:nvPr/>
            </p:nvSpPr>
            <p:spPr bwMode="auto">
              <a:xfrm flipV="1">
                <a:off x="5189425"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6" name="Line 326"/>
              <p:cNvSpPr>
                <a:spLocks noChangeShapeType="1"/>
              </p:cNvSpPr>
              <p:nvPr/>
            </p:nvSpPr>
            <p:spPr bwMode="auto">
              <a:xfrm flipH="1">
                <a:off x="5163362"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7" name="Line 327"/>
              <p:cNvSpPr>
                <a:spLocks noChangeShapeType="1"/>
              </p:cNvSpPr>
              <p:nvPr/>
            </p:nvSpPr>
            <p:spPr bwMode="auto">
              <a:xfrm flipV="1">
                <a:off x="5200013"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8" name="Line 328"/>
              <p:cNvSpPr>
                <a:spLocks noChangeShapeType="1"/>
              </p:cNvSpPr>
              <p:nvPr/>
            </p:nvSpPr>
            <p:spPr bwMode="auto">
              <a:xfrm flipH="1">
                <a:off x="5173135"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9" name="Line 329"/>
              <p:cNvSpPr>
                <a:spLocks noChangeShapeType="1"/>
              </p:cNvSpPr>
              <p:nvPr/>
            </p:nvSpPr>
            <p:spPr bwMode="auto">
              <a:xfrm flipV="1">
                <a:off x="5423178"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0" name="Line 330"/>
              <p:cNvSpPr>
                <a:spLocks noChangeShapeType="1"/>
              </p:cNvSpPr>
              <p:nvPr/>
            </p:nvSpPr>
            <p:spPr bwMode="auto">
              <a:xfrm flipH="1">
                <a:off x="5397115" y="2961408"/>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1" name="Line 331"/>
              <p:cNvSpPr>
                <a:spLocks noChangeShapeType="1"/>
              </p:cNvSpPr>
              <p:nvPr/>
            </p:nvSpPr>
            <p:spPr bwMode="auto">
              <a:xfrm flipV="1">
                <a:off x="5432137"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2" name="Line 332"/>
              <p:cNvSpPr>
                <a:spLocks noChangeShapeType="1"/>
              </p:cNvSpPr>
              <p:nvPr/>
            </p:nvSpPr>
            <p:spPr bwMode="auto">
              <a:xfrm flipH="1">
                <a:off x="5406074"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3" name="Line 333"/>
              <p:cNvSpPr>
                <a:spLocks noChangeShapeType="1"/>
              </p:cNvSpPr>
              <p:nvPr/>
            </p:nvSpPr>
            <p:spPr bwMode="auto">
              <a:xfrm flipV="1">
                <a:off x="5439467"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4" name="Line 334"/>
              <p:cNvSpPr>
                <a:spLocks noChangeShapeType="1"/>
              </p:cNvSpPr>
              <p:nvPr/>
            </p:nvSpPr>
            <p:spPr bwMode="auto">
              <a:xfrm flipH="1">
                <a:off x="5412590" y="2961408"/>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5" name="Line 335"/>
              <p:cNvSpPr>
                <a:spLocks noChangeShapeType="1"/>
              </p:cNvSpPr>
              <p:nvPr/>
            </p:nvSpPr>
            <p:spPr bwMode="auto">
              <a:xfrm flipV="1">
                <a:off x="5448427"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6" name="Line 336"/>
              <p:cNvSpPr>
                <a:spLocks noChangeShapeType="1"/>
              </p:cNvSpPr>
              <p:nvPr/>
            </p:nvSpPr>
            <p:spPr bwMode="auto">
              <a:xfrm flipH="1">
                <a:off x="5421549" y="2961408"/>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7" name="Line 337"/>
              <p:cNvSpPr>
                <a:spLocks noChangeShapeType="1"/>
              </p:cNvSpPr>
              <p:nvPr/>
            </p:nvSpPr>
            <p:spPr bwMode="auto">
              <a:xfrm flipV="1">
                <a:off x="5455757"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8" name="Line 338"/>
              <p:cNvSpPr>
                <a:spLocks noChangeShapeType="1"/>
              </p:cNvSpPr>
              <p:nvPr/>
            </p:nvSpPr>
            <p:spPr bwMode="auto">
              <a:xfrm flipH="1">
                <a:off x="5429694" y="2961408"/>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9" name="Line 339"/>
              <p:cNvSpPr>
                <a:spLocks noChangeShapeType="1"/>
              </p:cNvSpPr>
              <p:nvPr/>
            </p:nvSpPr>
            <p:spPr bwMode="auto">
              <a:xfrm flipV="1">
                <a:off x="5477748"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0" name="Line 340"/>
              <p:cNvSpPr>
                <a:spLocks noChangeShapeType="1"/>
              </p:cNvSpPr>
              <p:nvPr/>
            </p:nvSpPr>
            <p:spPr bwMode="auto">
              <a:xfrm flipH="1">
                <a:off x="5450870"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1" name="Line 341"/>
              <p:cNvSpPr>
                <a:spLocks noChangeShapeType="1"/>
              </p:cNvSpPr>
              <p:nvPr/>
            </p:nvSpPr>
            <p:spPr bwMode="auto">
              <a:xfrm flipV="1">
                <a:off x="5485078"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2" name="Line 342"/>
              <p:cNvSpPr>
                <a:spLocks noChangeShapeType="1"/>
              </p:cNvSpPr>
              <p:nvPr/>
            </p:nvSpPr>
            <p:spPr bwMode="auto">
              <a:xfrm flipH="1">
                <a:off x="5458200" y="2961408"/>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3" name="Line 343"/>
              <p:cNvSpPr>
                <a:spLocks noChangeShapeType="1"/>
              </p:cNvSpPr>
              <p:nvPr/>
            </p:nvSpPr>
            <p:spPr bwMode="auto">
              <a:xfrm flipV="1">
                <a:off x="5494851"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4" name="Line 344"/>
              <p:cNvSpPr>
                <a:spLocks noChangeShapeType="1"/>
              </p:cNvSpPr>
              <p:nvPr/>
            </p:nvSpPr>
            <p:spPr bwMode="auto">
              <a:xfrm flipH="1">
                <a:off x="5468788"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5" name="Line 345"/>
              <p:cNvSpPr>
                <a:spLocks noChangeShapeType="1"/>
              </p:cNvSpPr>
              <p:nvPr/>
            </p:nvSpPr>
            <p:spPr bwMode="auto">
              <a:xfrm flipV="1">
                <a:off x="5521729"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6" name="Line 346"/>
              <p:cNvSpPr>
                <a:spLocks noChangeShapeType="1"/>
              </p:cNvSpPr>
              <p:nvPr/>
            </p:nvSpPr>
            <p:spPr bwMode="auto">
              <a:xfrm flipH="1">
                <a:off x="5494851" y="2961408"/>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7" name="Line 347"/>
              <p:cNvSpPr>
                <a:spLocks noChangeShapeType="1"/>
              </p:cNvSpPr>
              <p:nvPr/>
            </p:nvSpPr>
            <p:spPr bwMode="auto">
              <a:xfrm flipV="1">
                <a:off x="5746523"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8" name="Line 348"/>
              <p:cNvSpPr>
                <a:spLocks noChangeShapeType="1"/>
              </p:cNvSpPr>
              <p:nvPr/>
            </p:nvSpPr>
            <p:spPr bwMode="auto">
              <a:xfrm flipH="1">
                <a:off x="5719645"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9" name="Line 349"/>
              <p:cNvSpPr>
                <a:spLocks noChangeShapeType="1"/>
              </p:cNvSpPr>
              <p:nvPr/>
            </p:nvSpPr>
            <p:spPr bwMode="auto">
              <a:xfrm flipV="1">
                <a:off x="5789690"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0" name="Line 350"/>
              <p:cNvSpPr>
                <a:spLocks noChangeShapeType="1"/>
              </p:cNvSpPr>
              <p:nvPr/>
            </p:nvSpPr>
            <p:spPr bwMode="auto">
              <a:xfrm flipH="1">
                <a:off x="5764441"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1" name="Line 351"/>
              <p:cNvSpPr>
                <a:spLocks noChangeShapeType="1"/>
              </p:cNvSpPr>
              <p:nvPr/>
            </p:nvSpPr>
            <p:spPr bwMode="auto">
              <a:xfrm flipV="1">
                <a:off x="5807608"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2" name="Line 352"/>
              <p:cNvSpPr>
                <a:spLocks noChangeShapeType="1"/>
              </p:cNvSpPr>
              <p:nvPr/>
            </p:nvSpPr>
            <p:spPr bwMode="auto">
              <a:xfrm flipH="1">
                <a:off x="5781545"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3" name="Line 353"/>
              <p:cNvSpPr>
                <a:spLocks noChangeShapeType="1"/>
              </p:cNvSpPr>
              <p:nvPr/>
            </p:nvSpPr>
            <p:spPr bwMode="auto">
              <a:xfrm flipV="1">
                <a:off x="5879282"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4" name="Line 354"/>
              <p:cNvSpPr>
                <a:spLocks noChangeShapeType="1"/>
              </p:cNvSpPr>
              <p:nvPr/>
            </p:nvSpPr>
            <p:spPr bwMode="auto">
              <a:xfrm flipH="1">
                <a:off x="5853219"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5" name="Line 355"/>
              <p:cNvSpPr>
                <a:spLocks noChangeShapeType="1"/>
              </p:cNvSpPr>
              <p:nvPr/>
            </p:nvSpPr>
            <p:spPr bwMode="auto">
              <a:xfrm flipV="1">
                <a:off x="5924892"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6" name="Line 356"/>
              <p:cNvSpPr>
                <a:spLocks noChangeShapeType="1"/>
              </p:cNvSpPr>
              <p:nvPr/>
            </p:nvSpPr>
            <p:spPr bwMode="auto">
              <a:xfrm flipH="1">
                <a:off x="5897200" y="2961408"/>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7" name="Line 357"/>
              <p:cNvSpPr>
                <a:spLocks noChangeShapeType="1"/>
              </p:cNvSpPr>
              <p:nvPr/>
            </p:nvSpPr>
            <p:spPr bwMode="auto">
              <a:xfrm flipV="1">
                <a:off x="6030773"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8" name="Line 358"/>
              <p:cNvSpPr>
                <a:spLocks noChangeShapeType="1"/>
              </p:cNvSpPr>
              <p:nvPr/>
            </p:nvSpPr>
            <p:spPr bwMode="auto">
              <a:xfrm flipH="1">
                <a:off x="6004710"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9" name="Line 359"/>
              <p:cNvSpPr>
                <a:spLocks noChangeShapeType="1"/>
              </p:cNvSpPr>
              <p:nvPr/>
            </p:nvSpPr>
            <p:spPr bwMode="auto">
              <a:xfrm flipV="1">
                <a:off x="6042990"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0" name="Line 360"/>
              <p:cNvSpPr>
                <a:spLocks noChangeShapeType="1"/>
              </p:cNvSpPr>
              <p:nvPr/>
            </p:nvSpPr>
            <p:spPr bwMode="auto">
              <a:xfrm flipH="1">
                <a:off x="6016113" y="2961408"/>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1" name="Line 361"/>
              <p:cNvSpPr>
                <a:spLocks noChangeShapeType="1"/>
              </p:cNvSpPr>
              <p:nvPr/>
            </p:nvSpPr>
            <p:spPr bwMode="auto">
              <a:xfrm flipV="1">
                <a:off x="6056022" y="2601327"/>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2" name="Line 362"/>
              <p:cNvSpPr>
                <a:spLocks noChangeShapeType="1"/>
              </p:cNvSpPr>
              <p:nvPr/>
            </p:nvSpPr>
            <p:spPr bwMode="auto">
              <a:xfrm flipH="1">
                <a:off x="6029144" y="2627396"/>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 name="Line 363"/>
              <p:cNvSpPr>
                <a:spLocks noChangeShapeType="1"/>
              </p:cNvSpPr>
              <p:nvPr/>
            </p:nvSpPr>
            <p:spPr bwMode="auto">
              <a:xfrm flipV="1">
                <a:off x="6072311" y="2401734"/>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4" name="Line 364"/>
              <p:cNvSpPr>
                <a:spLocks noChangeShapeType="1"/>
              </p:cNvSpPr>
              <p:nvPr/>
            </p:nvSpPr>
            <p:spPr bwMode="auto">
              <a:xfrm flipH="1">
                <a:off x="6046248" y="2429433"/>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 name="Line 365"/>
              <p:cNvSpPr>
                <a:spLocks noChangeShapeType="1"/>
              </p:cNvSpPr>
              <p:nvPr/>
            </p:nvSpPr>
            <p:spPr bwMode="auto">
              <a:xfrm flipV="1">
                <a:off x="6095931" y="2401734"/>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 name="Line 366"/>
              <p:cNvSpPr>
                <a:spLocks noChangeShapeType="1"/>
              </p:cNvSpPr>
              <p:nvPr/>
            </p:nvSpPr>
            <p:spPr bwMode="auto">
              <a:xfrm flipH="1">
                <a:off x="6069053" y="2429433"/>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 name="Line 367"/>
              <p:cNvSpPr>
                <a:spLocks noChangeShapeType="1"/>
              </p:cNvSpPr>
              <p:nvPr/>
            </p:nvSpPr>
            <p:spPr bwMode="auto">
              <a:xfrm flipV="1">
                <a:off x="6103261" y="2401734"/>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 name="Line 368"/>
              <p:cNvSpPr>
                <a:spLocks noChangeShapeType="1"/>
              </p:cNvSpPr>
              <p:nvPr/>
            </p:nvSpPr>
            <p:spPr bwMode="auto">
              <a:xfrm flipH="1">
                <a:off x="6076384" y="2429433"/>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 name="Line 369"/>
              <p:cNvSpPr>
                <a:spLocks noChangeShapeType="1"/>
              </p:cNvSpPr>
              <p:nvPr/>
            </p:nvSpPr>
            <p:spPr bwMode="auto">
              <a:xfrm flipV="1">
                <a:off x="6121994" y="2401734"/>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 name="Line 370"/>
              <p:cNvSpPr>
                <a:spLocks noChangeShapeType="1"/>
              </p:cNvSpPr>
              <p:nvPr/>
            </p:nvSpPr>
            <p:spPr bwMode="auto">
              <a:xfrm flipH="1">
                <a:off x="6095931" y="2429433"/>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 name="Line 371"/>
              <p:cNvSpPr>
                <a:spLocks noChangeShapeType="1"/>
              </p:cNvSpPr>
              <p:nvPr/>
            </p:nvSpPr>
            <p:spPr bwMode="auto">
              <a:xfrm flipV="1">
                <a:off x="6228690" y="2401734"/>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 name="Line 372"/>
              <p:cNvSpPr>
                <a:spLocks noChangeShapeType="1"/>
              </p:cNvSpPr>
              <p:nvPr/>
            </p:nvSpPr>
            <p:spPr bwMode="auto">
              <a:xfrm flipH="1">
                <a:off x="6202627" y="2429433"/>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 name="Line 373"/>
              <p:cNvSpPr>
                <a:spLocks noChangeShapeType="1"/>
              </p:cNvSpPr>
              <p:nvPr/>
            </p:nvSpPr>
            <p:spPr bwMode="auto">
              <a:xfrm flipV="1">
                <a:off x="6353304" y="2401734"/>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 name="Line 374"/>
              <p:cNvSpPr>
                <a:spLocks noChangeShapeType="1"/>
              </p:cNvSpPr>
              <p:nvPr/>
            </p:nvSpPr>
            <p:spPr bwMode="auto">
              <a:xfrm flipH="1">
                <a:off x="6325612" y="2429433"/>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 name="Line 375"/>
              <p:cNvSpPr>
                <a:spLocks noChangeShapeType="1"/>
              </p:cNvSpPr>
              <p:nvPr/>
            </p:nvSpPr>
            <p:spPr bwMode="auto">
              <a:xfrm flipV="1">
                <a:off x="6379367" y="2125564"/>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 name="Line 376"/>
              <p:cNvSpPr>
                <a:spLocks noChangeShapeType="1"/>
              </p:cNvSpPr>
              <p:nvPr/>
            </p:nvSpPr>
            <p:spPr bwMode="auto">
              <a:xfrm flipH="1">
                <a:off x="6351675" y="2152448"/>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 name="Line 377"/>
              <p:cNvSpPr>
                <a:spLocks noChangeShapeType="1"/>
              </p:cNvSpPr>
              <p:nvPr/>
            </p:nvSpPr>
            <p:spPr bwMode="auto">
              <a:xfrm flipV="1">
                <a:off x="6403801" y="2125564"/>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 name="Line 378"/>
              <p:cNvSpPr>
                <a:spLocks noChangeShapeType="1"/>
              </p:cNvSpPr>
              <p:nvPr/>
            </p:nvSpPr>
            <p:spPr bwMode="auto">
              <a:xfrm flipH="1">
                <a:off x="6376923" y="215244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9" name="Line 379"/>
              <p:cNvSpPr>
                <a:spLocks noChangeShapeType="1"/>
              </p:cNvSpPr>
              <p:nvPr/>
            </p:nvSpPr>
            <p:spPr bwMode="auto">
              <a:xfrm flipV="1">
                <a:off x="6606604" y="2125564"/>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0" name="Line 380"/>
              <p:cNvSpPr>
                <a:spLocks noChangeShapeType="1"/>
              </p:cNvSpPr>
              <p:nvPr/>
            </p:nvSpPr>
            <p:spPr bwMode="auto">
              <a:xfrm flipH="1">
                <a:off x="6579727" y="2152448"/>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1" name="Line 381"/>
              <p:cNvSpPr>
                <a:spLocks noChangeShapeType="1"/>
              </p:cNvSpPr>
              <p:nvPr/>
            </p:nvSpPr>
            <p:spPr bwMode="auto">
              <a:xfrm flipV="1">
                <a:off x="6631853" y="2125564"/>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 name="Line 382"/>
              <p:cNvSpPr>
                <a:spLocks noChangeShapeType="1"/>
              </p:cNvSpPr>
              <p:nvPr/>
            </p:nvSpPr>
            <p:spPr bwMode="auto">
              <a:xfrm flipH="1">
                <a:off x="6604975" y="215244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 name="Line 383"/>
              <p:cNvSpPr>
                <a:spLocks noChangeShapeType="1"/>
              </p:cNvSpPr>
              <p:nvPr/>
            </p:nvSpPr>
            <p:spPr bwMode="auto">
              <a:xfrm flipV="1">
                <a:off x="6642441" y="177851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 name="Line 384"/>
              <p:cNvSpPr>
                <a:spLocks noChangeShapeType="1"/>
              </p:cNvSpPr>
              <p:nvPr/>
            </p:nvSpPr>
            <p:spPr bwMode="auto">
              <a:xfrm flipH="1">
                <a:off x="6616378" y="1805402"/>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 name="Line 385"/>
              <p:cNvSpPr>
                <a:spLocks noChangeShapeType="1"/>
              </p:cNvSpPr>
              <p:nvPr/>
            </p:nvSpPr>
            <p:spPr bwMode="auto">
              <a:xfrm flipV="1">
                <a:off x="6652214"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 name="Line 386"/>
              <p:cNvSpPr>
                <a:spLocks noChangeShapeType="1"/>
              </p:cNvSpPr>
              <p:nvPr/>
            </p:nvSpPr>
            <p:spPr bwMode="auto">
              <a:xfrm flipH="1">
                <a:off x="6625337" y="1799699"/>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 name="Line 387"/>
              <p:cNvSpPr>
                <a:spLocks noChangeShapeType="1"/>
              </p:cNvSpPr>
              <p:nvPr/>
            </p:nvSpPr>
            <p:spPr bwMode="auto">
              <a:xfrm flipV="1">
                <a:off x="6663617"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 name="Line 388"/>
              <p:cNvSpPr>
                <a:spLocks noChangeShapeType="1"/>
              </p:cNvSpPr>
              <p:nvPr/>
            </p:nvSpPr>
            <p:spPr bwMode="auto">
              <a:xfrm flipH="1">
                <a:off x="6635925" y="1799699"/>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 name="Line 389"/>
              <p:cNvSpPr>
                <a:spLocks noChangeShapeType="1"/>
              </p:cNvSpPr>
              <p:nvPr/>
            </p:nvSpPr>
            <p:spPr bwMode="auto">
              <a:xfrm flipV="1">
                <a:off x="6670947"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 name="Line 390"/>
              <p:cNvSpPr>
                <a:spLocks noChangeShapeType="1"/>
              </p:cNvSpPr>
              <p:nvPr/>
            </p:nvSpPr>
            <p:spPr bwMode="auto">
              <a:xfrm flipH="1">
                <a:off x="6644070" y="179969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 name="Line 391"/>
              <p:cNvSpPr>
                <a:spLocks noChangeShapeType="1"/>
              </p:cNvSpPr>
              <p:nvPr/>
            </p:nvSpPr>
            <p:spPr bwMode="auto">
              <a:xfrm flipV="1">
                <a:off x="6686422"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 name="Line 392"/>
              <p:cNvSpPr>
                <a:spLocks noChangeShapeType="1"/>
              </p:cNvSpPr>
              <p:nvPr/>
            </p:nvSpPr>
            <p:spPr bwMode="auto">
              <a:xfrm flipH="1">
                <a:off x="6660359" y="179969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 name="Line 393"/>
              <p:cNvSpPr>
                <a:spLocks noChangeShapeType="1"/>
              </p:cNvSpPr>
              <p:nvPr/>
            </p:nvSpPr>
            <p:spPr bwMode="auto">
              <a:xfrm flipV="1">
                <a:off x="6952754"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 name="Line 394"/>
              <p:cNvSpPr>
                <a:spLocks noChangeShapeType="1"/>
              </p:cNvSpPr>
              <p:nvPr/>
            </p:nvSpPr>
            <p:spPr bwMode="auto">
              <a:xfrm flipH="1">
                <a:off x="6925877" y="179969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 name="Line 395"/>
              <p:cNvSpPr>
                <a:spLocks noChangeShapeType="1"/>
              </p:cNvSpPr>
              <p:nvPr/>
            </p:nvSpPr>
            <p:spPr bwMode="auto">
              <a:xfrm flipV="1">
                <a:off x="6964157"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 name="Line 396"/>
              <p:cNvSpPr>
                <a:spLocks noChangeShapeType="1"/>
              </p:cNvSpPr>
              <p:nvPr/>
            </p:nvSpPr>
            <p:spPr bwMode="auto">
              <a:xfrm flipH="1">
                <a:off x="6938094" y="179969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 name="Line 397"/>
              <p:cNvSpPr>
                <a:spLocks noChangeShapeType="1"/>
              </p:cNvSpPr>
              <p:nvPr/>
            </p:nvSpPr>
            <p:spPr bwMode="auto">
              <a:xfrm flipV="1">
                <a:off x="6981261"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 name="Line 398"/>
              <p:cNvSpPr>
                <a:spLocks noChangeShapeType="1"/>
              </p:cNvSpPr>
              <p:nvPr/>
            </p:nvSpPr>
            <p:spPr bwMode="auto">
              <a:xfrm flipH="1">
                <a:off x="6954383" y="179969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 name="Line 399"/>
              <p:cNvSpPr>
                <a:spLocks noChangeShapeType="1"/>
              </p:cNvSpPr>
              <p:nvPr/>
            </p:nvSpPr>
            <p:spPr bwMode="auto">
              <a:xfrm flipV="1">
                <a:off x="7155557"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0" name="Line 400"/>
              <p:cNvSpPr>
                <a:spLocks noChangeShapeType="1"/>
              </p:cNvSpPr>
              <p:nvPr/>
            </p:nvSpPr>
            <p:spPr bwMode="auto">
              <a:xfrm flipH="1">
                <a:off x="7128680" y="1799699"/>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1" name="Line 401"/>
              <p:cNvSpPr>
                <a:spLocks noChangeShapeType="1"/>
              </p:cNvSpPr>
              <p:nvPr/>
            </p:nvSpPr>
            <p:spPr bwMode="auto">
              <a:xfrm flipV="1">
                <a:off x="7261439"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2" name="Line 402"/>
              <p:cNvSpPr>
                <a:spLocks noChangeShapeType="1"/>
              </p:cNvSpPr>
              <p:nvPr/>
            </p:nvSpPr>
            <p:spPr bwMode="auto">
              <a:xfrm flipH="1">
                <a:off x="7233747" y="1799699"/>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85" name="Group 584"/>
            <p:cNvGrpSpPr/>
            <p:nvPr/>
          </p:nvGrpSpPr>
          <p:grpSpPr>
            <a:xfrm>
              <a:off x="2024557" y="770760"/>
              <a:ext cx="1957351" cy="594946"/>
              <a:chOff x="1801370" y="1553073"/>
              <a:chExt cx="1957351" cy="594946"/>
            </a:xfrm>
          </p:grpSpPr>
          <p:sp>
            <p:nvSpPr>
              <p:cNvPr id="586" name="TextBox 585"/>
              <p:cNvSpPr txBox="1"/>
              <p:nvPr/>
            </p:nvSpPr>
            <p:spPr>
              <a:xfrm>
                <a:off x="2249362" y="1553073"/>
                <a:ext cx="1220473" cy="203545"/>
              </a:xfrm>
              <a:prstGeom prst="rect">
                <a:avLst/>
              </a:prstGeom>
              <a:noFill/>
            </p:spPr>
            <p:txBody>
              <a:bodyPr wrap="none" lIns="0" tIns="0" rIns="0" bIns="0" rtlCol="0">
                <a:spAutoFit/>
              </a:bodyPr>
              <a:lstStyle/>
              <a:p>
                <a:r>
                  <a:rPr lang="en-GB" sz="1600" dirty="0"/>
                  <a:t>Placebo (N=244)</a:t>
                </a:r>
              </a:p>
            </p:txBody>
          </p:sp>
          <p:sp>
            <p:nvSpPr>
              <p:cNvPr id="587" name="TextBox 586"/>
              <p:cNvSpPr txBox="1"/>
              <p:nvPr/>
            </p:nvSpPr>
            <p:spPr>
              <a:xfrm>
                <a:off x="2249362" y="1748539"/>
                <a:ext cx="1509359" cy="203545"/>
              </a:xfrm>
              <a:prstGeom prst="rect">
                <a:avLst/>
              </a:prstGeom>
              <a:noFill/>
            </p:spPr>
            <p:txBody>
              <a:bodyPr wrap="none" lIns="0" tIns="0" rIns="0" bIns="0" rtlCol="0">
                <a:spAutoFit/>
              </a:bodyPr>
              <a:lstStyle/>
              <a:p>
                <a:r>
                  <a:rPr lang="en-GB" sz="1600" dirty="0"/>
                  <a:t>OCR 600mg (N=488)</a:t>
                </a:r>
              </a:p>
            </p:txBody>
          </p:sp>
          <p:cxnSp>
            <p:nvCxnSpPr>
              <p:cNvPr id="588" name="Straight Connector 587"/>
              <p:cNvCxnSpPr/>
              <p:nvPr/>
            </p:nvCxnSpPr>
            <p:spPr>
              <a:xfrm>
                <a:off x="1801370" y="1645406"/>
                <a:ext cx="35662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a:off x="1808990" y="1832649"/>
                <a:ext cx="35662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90" name="TextBox 589"/>
              <p:cNvSpPr txBox="1"/>
              <p:nvPr/>
            </p:nvSpPr>
            <p:spPr>
              <a:xfrm>
                <a:off x="2259739" y="1944474"/>
                <a:ext cx="879907" cy="203545"/>
              </a:xfrm>
              <a:prstGeom prst="rect">
                <a:avLst/>
              </a:prstGeom>
              <a:noFill/>
            </p:spPr>
            <p:txBody>
              <a:bodyPr wrap="none" lIns="0" tIns="0" rIns="0" bIns="0" rtlCol="0">
                <a:spAutoFit/>
              </a:bodyPr>
              <a:lstStyle/>
              <a:p>
                <a:r>
                  <a:rPr lang="hr-HR" sz="1600" dirty="0"/>
                  <a:t>Cenzurisano</a:t>
                </a:r>
                <a:endParaRPr lang="en-GB" sz="1600" dirty="0"/>
              </a:p>
            </p:txBody>
          </p:sp>
          <p:grpSp>
            <p:nvGrpSpPr>
              <p:cNvPr id="591" name="Group 590"/>
              <p:cNvGrpSpPr/>
              <p:nvPr/>
            </p:nvGrpSpPr>
            <p:grpSpPr>
              <a:xfrm>
                <a:off x="1955518" y="1984933"/>
                <a:ext cx="108000" cy="108000"/>
                <a:chOff x="5003005" y="3022936"/>
                <a:chExt cx="54570" cy="53768"/>
              </a:xfrm>
            </p:grpSpPr>
            <p:sp>
              <p:nvSpPr>
                <p:cNvPr id="592" name="Line 313"/>
                <p:cNvSpPr>
                  <a:spLocks noChangeShapeType="1"/>
                </p:cNvSpPr>
                <p:nvPr/>
              </p:nvSpPr>
              <p:spPr bwMode="auto">
                <a:xfrm flipV="1">
                  <a:off x="5029883" y="3022936"/>
                  <a:ext cx="0" cy="53768"/>
                </a:xfrm>
                <a:prstGeom prst="line">
                  <a:avLst/>
                </a:prstGeom>
                <a:noFill/>
                <a:ln w="127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Line 314"/>
                <p:cNvSpPr>
                  <a:spLocks noChangeShapeType="1"/>
                </p:cNvSpPr>
                <p:nvPr/>
              </p:nvSpPr>
              <p:spPr bwMode="auto">
                <a:xfrm flipH="1">
                  <a:off x="5003005" y="3048992"/>
                  <a:ext cx="54570" cy="0"/>
                </a:xfrm>
                <a:prstGeom prst="line">
                  <a:avLst/>
                </a:prstGeom>
                <a:noFill/>
                <a:ln w="127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sp>
        <p:nvSpPr>
          <p:cNvPr id="474" name="Text Placeholder 2"/>
          <p:cNvSpPr txBox="1">
            <a:spLocks/>
          </p:cNvSpPr>
          <p:nvPr/>
        </p:nvSpPr>
        <p:spPr>
          <a:xfrm>
            <a:off x="6026961" y="6578600"/>
            <a:ext cx="6197599" cy="344488"/>
          </a:xfrm>
          <a:prstGeom prst="rect">
            <a:avLst/>
          </a:prstGeom>
        </p:spPr>
        <p:txBody>
          <a:bodyPr lIns="121917" tIns="60958" rIns="121917" bIns="60958"/>
          <a:lstStyle>
            <a:lvl1pPr marL="169863" indent="-169863" algn="l" defTabSz="914400" rtl="0" eaLnBrk="1" latinLnBrk="0" hangingPunct="1">
              <a:lnSpc>
                <a:spcPct val="95000"/>
              </a:lnSpc>
              <a:spcBef>
                <a:spcPts val="1200"/>
              </a:spcBef>
              <a:buClr>
                <a:schemeClr val="accent1"/>
              </a:buClr>
              <a:buSzPct val="110000"/>
              <a:buFont typeface="Arial" pitchFamily="34" charset="0"/>
              <a:buChar char="•"/>
              <a:defRPr sz="1600" kern="1200">
                <a:solidFill>
                  <a:schemeClr val="tx1">
                    <a:lumMod val="75000"/>
                    <a:lumOff val="25000"/>
                  </a:schemeClr>
                </a:solidFill>
                <a:latin typeface="Imago" panose="020B0500060000020004" pitchFamily="34" charset="0"/>
                <a:ea typeface="+mn-ea"/>
                <a:cs typeface="+mn-cs"/>
              </a:defRPr>
            </a:lvl1pPr>
            <a:lvl2pPr marL="576263" indent="-228600" algn="l" defTabSz="914400" rtl="0" eaLnBrk="1" latinLnBrk="0" hangingPunct="1">
              <a:lnSpc>
                <a:spcPct val="95000"/>
              </a:lnSpc>
              <a:spcBef>
                <a:spcPts val="400"/>
              </a:spcBef>
              <a:buClr>
                <a:schemeClr val="accent1"/>
              </a:buClr>
              <a:buFont typeface="Arial" pitchFamily="34" charset="0"/>
              <a:buChar char="–"/>
              <a:defRPr sz="1400" kern="1200">
                <a:solidFill>
                  <a:schemeClr val="tx1">
                    <a:lumMod val="75000"/>
                    <a:lumOff val="25000"/>
                  </a:schemeClr>
                </a:solidFill>
                <a:latin typeface="Imago" panose="020B0500060000020004" pitchFamily="34" charset="0"/>
                <a:ea typeface="+mn-ea"/>
                <a:cs typeface="+mn-cs"/>
              </a:defRPr>
            </a:lvl2pPr>
            <a:lvl3pPr marL="804863" indent="-117475" algn="l" defTabSz="914400" rtl="0" eaLnBrk="1" latinLnBrk="0" hangingPunct="1">
              <a:lnSpc>
                <a:spcPct val="95000"/>
              </a:lnSpc>
              <a:spcBef>
                <a:spcPts val="300"/>
              </a:spcBef>
              <a:buClr>
                <a:schemeClr val="accent1"/>
              </a:buClr>
              <a:buFont typeface="Arial" pitchFamily="34" charset="0"/>
              <a:buChar char="•"/>
              <a:defRPr sz="1200" kern="1200">
                <a:solidFill>
                  <a:schemeClr val="tx1">
                    <a:lumMod val="75000"/>
                    <a:lumOff val="25000"/>
                  </a:schemeClr>
                </a:solidFill>
                <a:latin typeface="Imago" panose="020B0500060000020004" pitchFamily="34" charset="0"/>
                <a:ea typeface="+mn-ea"/>
                <a:cs typeface="+mn-cs"/>
              </a:defRPr>
            </a:lvl3pPr>
            <a:lvl4pPr marL="1084263"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4pPr>
            <a:lvl5pPr marL="1371600"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hr-HR" sz="900" dirty="0">
                <a:solidFill>
                  <a:schemeClr val="tx1"/>
                </a:solidFill>
              </a:rPr>
              <a:t>Butzkueven et al, presented at EAN 2018 (EPR 1087) </a:t>
            </a:r>
            <a:endParaRPr lang="en-US" sz="900" dirty="0">
              <a:solidFill>
                <a:schemeClr val="tx1"/>
              </a:solidFill>
            </a:endParaRPr>
          </a:p>
        </p:txBody>
      </p:sp>
    </p:spTree>
    <p:extLst>
      <p:ext uri="{BB962C8B-B14F-4D97-AF65-F5344CB8AC3E}">
        <p14:creationId xmlns="" xmlns:p14="http://schemas.microsoft.com/office/powerpoint/2010/main" val="9028412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noChangeAspect="1"/>
          </p:cNvPicPr>
          <p:nvPr/>
        </p:nvPicPr>
        <p:blipFill>
          <a:blip r:embed="rId2" cstate="print"/>
          <a:stretch>
            <a:fillRect/>
          </a:stretch>
        </p:blipFill>
        <p:spPr>
          <a:xfrm>
            <a:off x="9843101" y="0"/>
            <a:ext cx="2348899" cy="1634017"/>
          </a:xfrm>
          <a:prstGeom prst="rect">
            <a:avLst/>
          </a:prstGeom>
        </p:spPr>
      </p:pic>
      <p:sp>
        <p:nvSpPr>
          <p:cNvPr id="2" name="Title 1"/>
          <p:cNvSpPr>
            <a:spLocks noGrp="1"/>
          </p:cNvSpPr>
          <p:nvPr>
            <p:ph type="title"/>
          </p:nvPr>
        </p:nvSpPr>
        <p:spPr/>
        <p:txBody>
          <a:bodyPr>
            <a:normAutofit/>
          </a:bodyPr>
          <a:lstStyle/>
          <a:p>
            <a:r>
              <a:rPr lang="hr-HR" dirty="0" smtClean="0"/>
              <a:t>Rizik od potrebe za invalidskim kolicima – ORATORIO podaci</a:t>
            </a:r>
            <a:endParaRPr lang="en-US" dirty="0"/>
          </a:p>
        </p:txBody>
      </p:sp>
      <p:sp>
        <p:nvSpPr>
          <p:cNvPr id="3" name="Content Placeholder 2"/>
          <p:cNvSpPr>
            <a:spLocks noGrp="1"/>
          </p:cNvSpPr>
          <p:nvPr>
            <p:ph idx="1"/>
          </p:nvPr>
        </p:nvSpPr>
        <p:spPr>
          <a:xfrm>
            <a:off x="812800" y="1295400"/>
            <a:ext cx="10261600" cy="619125"/>
          </a:xfrm>
        </p:spPr>
        <p:txBody>
          <a:bodyPr>
            <a:noAutofit/>
          </a:bodyPr>
          <a:lstStyle/>
          <a:p>
            <a:pPr marL="0" indent="0">
              <a:buNone/>
            </a:pPr>
            <a:r>
              <a:rPr lang="hr-HR" dirty="0" smtClean="0"/>
              <a:t>U </a:t>
            </a:r>
            <a:r>
              <a:rPr lang="en-US" dirty="0" smtClean="0"/>
              <a:t>ECP ORATORIO</a:t>
            </a:r>
            <a:r>
              <a:rPr lang="en-US" dirty="0"/>
              <a:t>, </a:t>
            </a:r>
            <a:r>
              <a:rPr lang="hr-HR" dirty="0" smtClean="0"/>
              <a:t>ekstrapolirani medijan</a:t>
            </a:r>
            <a:r>
              <a:rPr lang="en-US" dirty="0" smtClean="0"/>
              <a:t> </a:t>
            </a:r>
            <a:r>
              <a:rPr lang="hr-HR" dirty="0" smtClean="0"/>
              <a:t>vremena</a:t>
            </a:r>
            <a:r>
              <a:rPr lang="en-US" dirty="0" smtClean="0"/>
              <a:t> </a:t>
            </a:r>
            <a:r>
              <a:rPr lang="hr-HR" dirty="0" smtClean="0"/>
              <a:t>do progresije</a:t>
            </a:r>
            <a:r>
              <a:rPr lang="en-US" dirty="0" smtClean="0"/>
              <a:t> </a:t>
            </a:r>
            <a:r>
              <a:rPr lang="en-US" dirty="0"/>
              <a:t>EDSS ≥</a:t>
            </a:r>
            <a:r>
              <a:rPr lang="en-US" dirty="0" smtClean="0"/>
              <a:t>7</a:t>
            </a:r>
            <a:r>
              <a:rPr lang="hr-HR" dirty="0" smtClean="0"/>
              <a:t>,</a:t>
            </a:r>
            <a:r>
              <a:rPr lang="en-US" dirty="0" smtClean="0"/>
              <a:t>0 </a:t>
            </a:r>
            <a:r>
              <a:rPr lang="hr-HR" dirty="0" smtClean="0"/>
              <a:t>koja je potvrđena nakon 24 sedmice, bio</a:t>
            </a:r>
            <a:r>
              <a:rPr lang="en-US" dirty="0" smtClean="0"/>
              <a:t> </a:t>
            </a:r>
            <a:r>
              <a:rPr lang="hr-HR" dirty="0" smtClean="0"/>
              <a:t>je </a:t>
            </a:r>
            <a:r>
              <a:rPr lang="en-US" dirty="0" smtClean="0"/>
              <a:t>12</a:t>
            </a:r>
            <a:r>
              <a:rPr lang="hr-HR" dirty="0" smtClean="0"/>
              <a:t>,</a:t>
            </a:r>
            <a:r>
              <a:rPr lang="en-US" dirty="0" smtClean="0"/>
              <a:t>1 </a:t>
            </a:r>
            <a:r>
              <a:rPr lang="hr-HR" dirty="0" smtClean="0"/>
              <a:t>godina</a:t>
            </a:r>
            <a:r>
              <a:rPr lang="en-US" dirty="0" smtClean="0"/>
              <a:t> </a:t>
            </a:r>
            <a:r>
              <a:rPr lang="hr-HR" dirty="0" smtClean="0"/>
              <a:t>za placebo</a:t>
            </a:r>
            <a:r>
              <a:rPr lang="en-US" dirty="0" smtClean="0"/>
              <a:t> </a:t>
            </a:r>
            <a:r>
              <a:rPr lang="hr-HR" dirty="0" smtClean="0"/>
              <a:t>i</a:t>
            </a:r>
            <a:r>
              <a:rPr lang="en-US" dirty="0" smtClean="0"/>
              <a:t> 19</a:t>
            </a:r>
            <a:r>
              <a:rPr lang="hr-HR" dirty="0" smtClean="0"/>
              <a:t>,</a:t>
            </a:r>
            <a:r>
              <a:rPr lang="en-US" dirty="0" smtClean="0"/>
              <a:t>2 </a:t>
            </a:r>
            <a:r>
              <a:rPr lang="hr-HR" dirty="0" smtClean="0"/>
              <a:t>godina</a:t>
            </a:r>
            <a:r>
              <a:rPr lang="en-US" dirty="0" smtClean="0"/>
              <a:t> </a:t>
            </a:r>
            <a:r>
              <a:rPr lang="hr-HR" dirty="0" smtClean="0"/>
              <a:t>za</a:t>
            </a:r>
            <a:r>
              <a:rPr lang="en-US" dirty="0" smtClean="0"/>
              <a:t> OCR</a:t>
            </a:r>
            <a:endParaRPr lang="en-US" dirty="0"/>
          </a:p>
        </p:txBody>
      </p:sp>
      <p:grpSp>
        <p:nvGrpSpPr>
          <p:cNvPr id="55" name="Group 54"/>
          <p:cNvGrpSpPr>
            <a:grpSpLocks noChangeAspect="1"/>
          </p:cNvGrpSpPr>
          <p:nvPr/>
        </p:nvGrpSpPr>
        <p:grpSpPr>
          <a:xfrm>
            <a:off x="1625600" y="2385512"/>
            <a:ext cx="8331200" cy="4126149"/>
            <a:chOff x="590471" y="1123950"/>
            <a:chExt cx="7181929" cy="3556954"/>
          </a:xfrm>
        </p:grpSpPr>
        <p:cxnSp>
          <p:nvCxnSpPr>
            <p:cNvPr id="56" name="Straight Connector 55"/>
            <p:cNvCxnSpPr/>
            <p:nvPr/>
          </p:nvCxnSpPr>
          <p:spPr>
            <a:xfrm>
              <a:off x="1508724" y="1494112"/>
              <a:ext cx="0" cy="2658772"/>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1436724" y="1494112"/>
              <a:ext cx="72000" cy="2658771"/>
              <a:chOff x="1436724" y="1520788"/>
              <a:chExt cx="72000" cy="2658771"/>
            </a:xfrm>
          </p:grpSpPr>
          <p:cxnSp>
            <p:nvCxnSpPr>
              <p:cNvPr id="100" name="Straight Connector 99"/>
              <p:cNvCxnSpPr/>
              <p:nvPr/>
            </p:nvCxnSpPr>
            <p:spPr>
              <a:xfrm rot="5400000">
                <a:off x="1472724" y="1484788"/>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1472724" y="2149481"/>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1472724" y="2814174"/>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1472724" y="3478867"/>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1472724" y="4143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1128884" y="1387985"/>
              <a:ext cx="245053" cy="2871026"/>
              <a:chOff x="1143398" y="1414661"/>
              <a:chExt cx="245053" cy="2871026"/>
            </a:xfrm>
          </p:grpSpPr>
          <p:sp>
            <p:nvSpPr>
              <p:cNvPr id="95" name="Rounded Rectangle 24">
                <a:extLst/>
              </p:cNvPr>
              <p:cNvSpPr/>
              <p:nvPr/>
            </p:nvSpPr>
            <p:spPr>
              <a:xfrm>
                <a:off x="1143399" y="1414661"/>
                <a:ext cx="245052"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0</a:t>
                </a:r>
                <a:r>
                  <a:rPr lang="hr-HR" sz="1600" dirty="0">
                    <a:solidFill>
                      <a:schemeClr val="tx1"/>
                    </a:solidFill>
                    <a:latin typeface="Century Gothic" panose="020B0502020202020204" pitchFamily="34" charset="0"/>
                  </a:rPr>
                  <a:t>,</a:t>
                </a:r>
                <a:r>
                  <a:rPr lang="en-GB" sz="1600" dirty="0">
                    <a:solidFill>
                      <a:schemeClr val="tx1"/>
                    </a:solidFill>
                    <a:latin typeface="Century Gothic" panose="020B0502020202020204" pitchFamily="34" charset="0"/>
                  </a:rPr>
                  <a:t>8</a:t>
                </a:r>
              </a:p>
            </p:txBody>
          </p:sp>
          <p:sp>
            <p:nvSpPr>
              <p:cNvPr id="96" name="Rounded Rectangle 24">
                <a:extLst/>
              </p:cNvPr>
              <p:cNvSpPr/>
              <p:nvPr/>
            </p:nvSpPr>
            <p:spPr>
              <a:xfrm>
                <a:off x="1143398" y="2079355"/>
                <a:ext cx="245053"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0</a:t>
                </a:r>
                <a:r>
                  <a:rPr lang="hr-HR" sz="1600" dirty="0">
                    <a:solidFill>
                      <a:schemeClr val="tx1"/>
                    </a:solidFill>
                    <a:latin typeface="Century Gothic" panose="020B0502020202020204" pitchFamily="34" charset="0"/>
                  </a:rPr>
                  <a:t>,</a:t>
                </a:r>
                <a:r>
                  <a:rPr lang="en-GB" sz="1600" dirty="0">
                    <a:solidFill>
                      <a:schemeClr val="tx1"/>
                    </a:solidFill>
                    <a:latin typeface="Century Gothic" panose="020B0502020202020204" pitchFamily="34" charset="0"/>
                  </a:rPr>
                  <a:t>6</a:t>
                </a:r>
              </a:p>
            </p:txBody>
          </p:sp>
          <p:sp>
            <p:nvSpPr>
              <p:cNvPr id="97" name="Rounded Rectangle 24">
                <a:extLst/>
              </p:cNvPr>
              <p:cNvSpPr/>
              <p:nvPr/>
            </p:nvSpPr>
            <p:spPr>
              <a:xfrm>
                <a:off x="1143398" y="2744047"/>
                <a:ext cx="245053"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0</a:t>
                </a:r>
                <a:r>
                  <a:rPr lang="hr-HR" sz="1600" dirty="0">
                    <a:solidFill>
                      <a:schemeClr val="tx1"/>
                    </a:solidFill>
                    <a:latin typeface="Century Gothic" panose="020B0502020202020204" pitchFamily="34" charset="0"/>
                  </a:rPr>
                  <a:t>,</a:t>
                </a:r>
                <a:r>
                  <a:rPr lang="en-GB" sz="1600" dirty="0">
                    <a:solidFill>
                      <a:schemeClr val="tx1"/>
                    </a:solidFill>
                    <a:latin typeface="Century Gothic" panose="020B0502020202020204" pitchFamily="34" charset="0"/>
                  </a:rPr>
                  <a:t>4</a:t>
                </a:r>
              </a:p>
            </p:txBody>
          </p:sp>
          <p:sp>
            <p:nvSpPr>
              <p:cNvPr id="98" name="Rounded Rectangle 24">
                <a:extLst/>
              </p:cNvPr>
              <p:cNvSpPr/>
              <p:nvPr/>
            </p:nvSpPr>
            <p:spPr>
              <a:xfrm>
                <a:off x="1143398" y="3408740"/>
                <a:ext cx="245053"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0</a:t>
                </a:r>
                <a:r>
                  <a:rPr lang="hr-HR" sz="1600" dirty="0">
                    <a:solidFill>
                      <a:schemeClr val="tx1"/>
                    </a:solidFill>
                    <a:latin typeface="Century Gothic" panose="020B0502020202020204" pitchFamily="34" charset="0"/>
                  </a:rPr>
                  <a:t>,</a:t>
                </a:r>
                <a:r>
                  <a:rPr lang="en-GB" sz="1600" dirty="0">
                    <a:solidFill>
                      <a:schemeClr val="tx1"/>
                    </a:solidFill>
                    <a:latin typeface="Century Gothic" panose="020B0502020202020204" pitchFamily="34" charset="0"/>
                  </a:rPr>
                  <a:t>2</a:t>
                </a:r>
              </a:p>
            </p:txBody>
          </p:sp>
          <p:sp>
            <p:nvSpPr>
              <p:cNvPr id="99" name="Rounded Rectangle 24">
                <a:extLst/>
              </p:cNvPr>
              <p:cNvSpPr/>
              <p:nvPr/>
            </p:nvSpPr>
            <p:spPr>
              <a:xfrm>
                <a:off x="1143398" y="4073432"/>
                <a:ext cx="245053"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0</a:t>
                </a:r>
                <a:r>
                  <a:rPr lang="hr-HR" sz="1600" dirty="0">
                    <a:solidFill>
                      <a:schemeClr val="tx1"/>
                    </a:solidFill>
                    <a:latin typeface="Century Gothic" panose="020B0502020202020204" pitchFamily="34" charset="0"/>
                  </a:rPr>
                  <a:t>,</a:t>
                </a:r>
                <a:r>
                  <a:rPr lang="en-GB" sz="1600" dirty="0">
                    <a:solidFill>
                      <a:schemeClr val="tx1"/>
                    </a:solidFill>
                    <a:latin typeface="Century Gothic" panose="020B0502020202020204" pitchFamily="34" charset="0"/>
                  </a:rPr>
                  <a:t>0</a:t>
                </a:r>
              </a:p>
            </p:txBody>
          </p:sp>
        </p:grpSp>
        <p:sp>
          <p:nvSpPr>
            <p:cNvPr id="59" name="Rounded Rectangle 24">
              <a:extLst/>
            </p:cNvPr>
            <p:cNvSpPr/>
            <p:nvPr/>
          </p:nvSpPr>
          <p:spPr>
            <a:xfrm rot="16200000">
              <a:off x="-707198" y="2638895"/>
              <a:ext cx="3019850" cy="424511"/>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hr-HR" sz="1600" b="1" dirty="0">
                  <a:solidFill>
                    <a:schemeClr val="tx1"/>
                  </a:solidFill>
                </a:rPr>
                <a:t>Proporcija pacijenata sa </a:t>
              </a:r>
              <a:r>
                <a:rPr lang="en-GB" sz="1600" b="1" dirty="0">
                  <a:solidFill>
                    <a:schemeClr val="tx1"/>
                  </a:solidFill>
                </a:rPr>
                <a:t>EDSS </a:t>
              </a:r>
              <a:r>
                <a:rPr lang="en-GB" sz="1600" b="1" dirty="0">
                  <a:solidFill>
                    <a:schemeClr val="tx1"/>
                  </a:solidFill>
                  <a:cs typeface="Arial" panose="020B0604020202020204" pitchFamily="34" charset="0"/>
                </a:rPr>
                <a:t>≥7</a:t>
              </a:r>
              <a:r>
                <a:rPr lang="hr-HR" sz="1600" b="1" dirty="0">
                  <a:solidFill>
                    <a:schemeClr val="tx1"/>
                  </a:solidFill>
                  <a:cs typeface="Arial" panose="020B0604020202020204" pitchFamily="34" charset="0"/>
                </a:rPr>
                <a:t>,</a:t>
              </a:r>
              <a:r>
                <a:rPr lang="en-GB" sz="1600" b="1" dirty="0">
                  <a:solidFill>
                    <a:schemeClr val="tx1"/>
                  </a:solidFill>
                  <a:cs typeface="Arial" panose="020B0604020202020204" pitchFamily="34" charset="0"/>
                </a:rPr>
                <a:t>0 </a:t>
              </a:r>
              <a:r>
                <a:rPr lang="hr-HR" sz="1600" b="1" dirty="0">
                  <a:solidFill>
                    <a:schemeClr val="tx1"/>
                  </a:solidFill>
                  <a:cs typeface="Arial" panose="020B0604020202020204" pitchFamily="34" charset="0"/>
                </a:rPr>
                <a:t/>
              </a:r>
              <a:br>
                <a:rPr lang="hr-HR" sz="1600" b="1" dirty="0">
                  <a:solidFill>
                    <a:schemeClr val="tx1"/>
                  </a:solidFill>
                  <a:cs typeface="Arial" panose="020B0604020202020204" pitchFamily="34" charset="0"/>
                </a:rPr>
              </a:br>
              <a:r>
                <a:rPr lang="hr-HR" sz="1600" b="1" dirty="0">
                  <a:solidFill>
                    <a:schemeClr val="tx1"/>
                  </a:solidFill>
                  <a:cs typeface="Arial" panose="020B0604020202020204" pitchFamily="34" charset="0"/>
                </a:rPr>
                <a:t>koji je potvrđen nakon</a:t>
              </a:r>
              <a:r>
                <a:rPr lang="en-GB" sz="1600" b="1" dirty="0">
                  <a:solidFill>
                    <a:schemeClr val="tx1"/>
                  </a:solidFill>
                  <a:cs typeface="Arial" panose="020B0604020202020204" pitchFamily="34" charset="0"/>
                </a:rPr>
                <a:t> 24</a:t>
              </a:r>
              <a:r>
                <a:rPr lang="hr-HR" sz="1600" b="1" dirty="0">
                  <a:solidFill>
                    <a:schemeClr val="tx1"/>
                  </a:solidFill>
                  <a:cs typeface="Arial" panose="020B0604020202020204" pitchFamily="34" charset="0"/>
                </a:rPr>
                <a:t> sedmice</a:t>
              </a:r>
              <a:endParaRPr lang="en-GB" sz="1600" b="1" dirty="0">
                <a:solidFill>
                  <a:schemeClr val="tx1"/>
                </a:solidFill>
              </a:endParaRPr>
            </a:p>
          </p:txBody>
        </p:sp>
        <p:grpSp>
          <p:nvGrpSpPr>
            <p:cNvPr id="60" name="Group 59"/>
            <p:cNvGrpSpPr/>
            <p:nvPr/>
          </p:nvGrpSpPr>
          <p:grpSpPr>
            <a:xfrm>
              <a:off x="1459667" y="4245935"/>
              <a:ext cx="6199698" cy="212256"/>
              <a:chOff x="1459667" y="4272611"/>
              <a:chExt cx="6199698" cy="212256"/>
            </a:xfrm>
          </p:grpSpPr>
          <p:sp>
            <p:nvSpPr>
              <p:cNvPr id="89" name="Rounded Rectangle 24">
                <a:extLst/>
              </p:cNvPr>
              <p:cNvSpPr/>
              <p:nvPr/>
            </p:nvSpPr>
            <p:spPr>
              <a:xfrm>
                <a:off x="1459667" y="4272611"/>
                <a:ext cx="98114"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0</a:t>
                </a:r>
              </a:p>
            </p:txBody>
          </p:sp>
          <p:sp>
            <p:nvSpPr>
              <p:cNvPr id="90" name="Rounded Rectangle 24">
                <a:extLst/>
              </p:cNvPr>
              <p:cNvSpPr/>
              <p:nvPr/>
            </p:nvSpPr>
            <p:spPr>
              <a:xfrm>
                <a:off x="2670174" y="4272612"/>
                <a:ext cx="98114"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5</a:t>
                </a:r>
              </a:p>
            </p:txBody>
          </p:sp>
          <p:sp>
            <p:nvSpPr>
              <p:cNvPr id="91" name="Rounded Rectangle 24">
                <a:extLst/>
              </p:cNvPr>
              <p:cNvSpPr/>
              <p:nvPr/>
            </p:nvSpPr>
            <p:spPr>
              <a:xfrm>
                <a:off x="3831623" y="4272612"/>
                <a:ext cx="196226"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10</a:t>
                </a:r>
              </a:p>
            </p:txBody>
          </p:sp>
          <p:sp>
            <p:nvSpPr>
              <p:cNvPr id="92" name="Rounded Rectangle 24">
                <a:extLst/>
              </p:cNvPr>
              <p:cNvSpPr/>
              <p:nvPr/>
            </p:nvSpPr>
            <p:spPr>
              <a:xfrm>
                <a:off x="5042129" y="4272612"/>
                <a:ext cx="196226"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15</a:t>
                </a:r>
              </a:p>
            </p:txBody>
          </p:sp>
          <p:sp>
            <p:nvSpPr>
              <p:cNvPr id="93" name="Rounded Rectangle 24">
                <a:extLst/>
              </p:cNvPr>
              <p:cNvSpPr/>
              <p:nvPr/>
            </p:nvSpPr>
            <p:spPr>
              <a:xfrm>
                <a:off x="6252635" y="4272612"/>
                <a:ext cx="196226"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20</a:t>
                </a:r>
              </a:p>
            </p:txBody>
          </p:sp>
          <p:sp>
            <p:nvSpPr>
              <p:cNvPr id="94" name="Rounded Rectangle 24">
                <a:extLst/>
              </p:cNvPr>
              <p:cNvSpPr/>
              <p:nvPr/>
            </p:nvSpPr>
            <p:spPr>
              <a:xfrm>
                <a:off x="7463139" y="4272612"/>
                <a:ext cx="196226"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25</a:t>
                </a:r>
              </a:p>
            </p:txBody>
          </p:sp>
        </p:grpSp>
        <p:cxnSp>
          <p:nvCxnSpPr>
            <p:cNvPr id="61" name="Straight Connector 60"/>
            <p:cNvCxnSpPr/>
            <p:nvPr/>
          </p:nvCxnSpPr>
          <p:spPr>
            <a:xfrm flipH="1">
              <a:off x="1508724" y="4152883"/>
              <a:ext cx="6053967" cy="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1508724" y="4152883"/>
              <a:ext cx="6053967" cy="72000"/>
              <a:chOff x="1508724" y="4179559"/>
              <a:chExt cx="6053967" cy="72000"/>
            </a:xfrm>
          </p:grpSpPr>
          <p:cxnSp>
            <p:nvCxnSpPr>
              <p:cNvPr id="83" name="Straight Connector 82"/>
              <p:cNvCxnSpPr/>
              <p:nvPr/>
            </p:nvCxnSpPr>
            <p:spPr>
              <a:xfrm>
                <a:off x="1508724"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719517"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930310"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141103"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51896"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562691"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63" name="Rounded Rectangle 24">
              <a:extLst/>
            </p:cNvPr>
            <p:cNvSpPr/>
            <p:nvPr/>
          </p:nvSpPr>
          <p:spPr>
            <a:xfrm>
              <a:off x="3827351" y="4468648"/>
              <a:ext cx="1407667" cy="212256"/>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hr-HR" sz="1600" b="1" dirty="0">
                  <a:solidFill>
                    <a:schemeClr val="tx1"/>
                  </a:solidFill>
                </a:rPr>
                <a:t>Vrijeme</a:t>
              </a:r>
              <a:r>
                <a:rPr lang="en-GB" sz="1600" b="1" dirty="0">
                  <a:solidFill>
                    <a:schemeClr val="tx1"/>
                  </a:solidFill>
                </a:rPr>
                <a:t> (</a:t>
              </a:r>
              <a:r>
                <a:rPr lang="hr-HR" sz="1600" b="1" dirty="0">
                  <a:solidFill>
                    <a:schemeClr val="tx1"/>
                  </a:solidFill>
                </a:rPr>
                <a:t>Godine</a:t>
              </a:r>
              <a:r>
                <a:rPr lang="en-GB" sz="1600" b="1" dirty="0">
                  <a:solidFill>
                    <a:schemeClr val="tx1"/>
                  </a:solidFill>
                </a:rPr>
                <a:t>)</a:t>
              </a:r>
            </a:p>
          </p:txBody>
        </p:sp>
        <p:grpSp>
          <p:nvGrpSpPr>
            <p:cNvPr id="64" name="Group 63"/>
            <p:cNvGrpSpPr/>
            <p:nvPr/>
          </p:nvGrpSpPr>
          <p:grpSpPr>
            <a:xfrm>
              <a:off x="1499948" y="3555274"/>
              <a:ext cx="1311534" cy="599329"/>
              <a:chOff x="1499948" y="3581950"/>
              <a:chExt cx="1311534" cy="599329"/>
            </a:xfrm>
          </p:grpSpPr>
          <p:sp>
            <p:nvSpPr>
              <p:cNvPr id="81" name="Freeform 5"/>
              <p:cNvSpPr>
                <a:spLocks/>
              </p:cNvSpPr>
              <p:nvPr/>
            </p:nvSpPr>
            <p:spPr bwMode="auto">
              <a:xfrm>
                <a:off x="1499948" y="3581950"/>
                <a:ext cx="1311534" cy="597987"/>
              </a:xfrm>
              <a:custGeom>
                <a:avLst/>
                <a:gdLst>
                  <a:gd name="T0" fmla="*/ 0 w 1581"/>
                  <a:gd name="T1" fmla="*/ 891 h 891"/>
                  <a:gd name="T2" fmla="*/ 86 w 1581"/>
                  <a:gd name="T3" fmla="*/ 891 h 891"/>
                  <a:gd name="T4" fmla="*/ 86 w 1581"/>
                  <a:gd name="T5" fmla="*/ 872 h 891"/>
                  <a:gd name="T6" fmla="*/ 95 w 1581"/>
                  <a:gd name="T7" fmla="*/ 872 h 891"/>
                  <a:gd name="T8" fmla="*/ 95 w 1581"/>
                  <a:gd name="T9" fmla="*/ 843 h 891"/>
                  <a:gd name="T10" fmla="*/ 147 w 1581"/>
                  <a:gd name="T11" fmla="*/ 843 h 891"/>
                  <a:gd name="T12" fmla="*/ 147 w 1581"/>
                  <a:gd name="T13" fmla="*/ 823 h 891"/>
                  <a:gd name="T14" fmla="*/ 153 w 1581"/>
                  <a:gd name="T15" fmla="*/ 823 h 891"/>
                  <a:gd name="T16" fmla="*/ 153 w 1581"/>
                  <a:gd name="T17" fmla="*/ 804 h 891"/>
                  <a:gd name="T18" fmla="*/ 214 w 1581"/>
                  <a:gd name="T19" fmla="*/ 804 h 891"/>
                  <a:gd name="T20" fmla="*/ 214 w 1581"/>
                  <a:gd name="T21" fmla="*/ 762 h 891"/>
                  <a:gd name="T22" fmla="*/ 234 w 1581"/>
                  <a:gd name="T23" fmla="*/ 762 h 891"/>
                  <a:gd name="T24" fmla="*/ 234 w 1581"/>
                  <a:gd name="T25" fmla="*/ 744 h 891"/>
                  <a:gd name="T26" fmla="*/ 285 w 1581"/>
                  <a:gd name="T27" fmla="*/ 744 h 891"/>
                  <a:gd name="T28" fmla="*/ 285 w 1581"/>
                  <a:gd name="T29" fmla="*/ 713 h 891"/>
                  <a:gd name="T30" fmla="*/ 352 w 1581"/>
                  <a:gd name="T31" fmla="*/ 713 h 891"/>
                  <a:gd name="T32" fmla="*/ 352 w 1581"/>
                  <a:gd name="T33" fmla="*/ 694 h 891"/>
                  <a:gd name="T34" fmla="*/ 491 w 1581"/>
                  <a:gd name="T35" fmla="*/ 694 h 891"/>
                  <a:gd name="T36" fmla="*/ 491 w 1581"/>
                  <a:gd name="T37" fmla="*/ 674 h 891"/>
                  <a:gd name="T38" fmla="*/ 522 w 1581"/>
                  <a:gd name="T39" fmla="*/ 674 h 891"/>
                  <a:gd name="T40" fmla="*/ 522 w 1581"/>
                  <a:gd name="T41" fmla="*/ 644 h 891"/>
                  <a:gd name="T42" fmla="*/ 561 w 1581"/>
                  <a:gd name="T43" fmla="*/ 644 h 891"/>
                  <a:gd name="T44" fmla="*/ 561 w 1581"/>
                  <a:gd name="T45" fmla="*/ 595 h 891"/>
                  <a:gd name="T46" fmla="*/ 580 w 1581"/>
                  <a:gd name="T47" fmla="*/ 595 h 891"/>
                  <a:gd name="T48" fmla="*/ 580 w 1581"/>
                  <a:gd name="T49" fmla="*/ 575 h 891"/>
                  <a:gd name="T50" fmla="*/ 639 w 1581"/>
                  <a:gd name="T51" fmla="*/ 575 h 891"/>
                  <a:gd name="T52" fmla="*/ 639 w 1581"/>
                  <a:gd name="T53" fmla="*/ 546 h 891"/>
                  <a:gd name="T54" fmla="*/ 689 w 1581"/>
                  <a:gd name="T55" fmla="*/ 546 h 891"/>
                  <a:gd name="T56" fmla="*/ 689 w 1581"/>
                  <a:gd name="T57" fmla="*/ 515 h 891"/>
                  <a:gd name="T58" fmla="*/ 760 w 1581"/>
                  <a:gd name="T59" fmla="*/ 515 h 891"/>
                  <a:gd name="T60" fmla="*/ 760 w 1581"/>
                  <a:gd name="T61" fmla="*/ 466 h 891"/>
                  <a:gd name="T62" fmla="*/ 771 w 1581"/>
                  <a:gd name="T63" fmla="*/ 466 h 891"/>
                  <a:gd name="T64" fmla="*/ 771 w 1581"/>
                  <a:gd name="T65" fmla="*/ 439 h 891"/>
                  <a:gd name="T66" fmla="*/ 1027 w 1581"/>
                  <a:gd name="T67" fmla="*/ 439 h 891"/>
                  <a:gd name="T68" fmla="*/ 1027 w 1581"/>
                  <a:gd name="T69" fmla="*/ 308 h 891"/>
                  <a:gd name="T70" fmla="*/ 1037 w 1581"/>
                  <a:gd name="T71" fmla="*/ 308 h 891"/>
                  <a:gd name="T72" fmla="*/ 1037 w 1581"/>
                  <a:gd name="T73" fmla="*/ 241 h 891"/>
                  <a:gd name="T74" fmla="*/ 1106 w 1581"/>
                  <a:gd name="T75" fmla="*/ 241 h 891"/>
                  <a:gd name="T76" fmla="*/ 1106 w 1581"/>
                  <a:gd name="T77" fmla="*/ 132 h 891"/>
                  <a:gd name="T78" fmla="*/ 1163 w 1581"/>
                  <a:gd name="T79" fmla="*/ 132 h 891"/>
                  <a:gd name="T80" fmla="*/ 1163 w 1581"/>
                  <a:gd name="T81" fmla="*/ 0 h 891"/>
                  <a:gd name="T82" fmla="*/ 1581 w 1581"/>
                  <a:gd name="T83"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1" h="891">
                    <a:moveTo>
                      <a:pt x="0" y="891"/>
                    </a:moveTo>
                    <a:lnTo>
                      <a:pt x="86" y="891"/>
                    </a:lnTo>
                    <a:lnTo>
                      <a:pt x="86" y="872"/>
                    </a:lnTo>
                    <a:lnTo>
                      <a:pt x="95" y="872"/>
                    </a:lnTo>
                    <a:lnTo>
                      <a:pt x="95" y="843"/>
                    </a:lnTo>
                    <a:lnTo>
                      <a:pt x="147" y="843"/>
                    </a:lnTo>
                    <a:lnTo>
                      <a:pt x="147" y="823"/>
                    </a:lnTo>
                    <a:lnTo>
                      <a:pt x="153" y="823"/>
                    </a:lnTo>
                    <a:lnTo>
                      <a:pt x="153" y="804"/>
                    </a:lnTo>
                    <a:lnTo>
                      <a:pt x="214" y="804"/>
                    </a:lnTo>
                    <a:lnTo>
                      <a:pt x="214" y="762"/>
                    </a:lnTo>
                    <a:lnTo>
                      <a:pt x="234" y="762"/>
                    </a:lnTo>
                    <a:lnTo>
                      <a:pt x="234" y="744"/>
                    </a:lnTo>
                    <a:lnTo>
                      <a:pt x="285" y="744"/>
                    </a:lnTo>
                    <a:lnTo>
                      <a:pt x="285" y="713"/>
                    </a:lnTo>
                    <a:lnTo>
                      <a:pt x="352" y="713"/>
                    </a:lnTo>
                    <a:lnTo>
                      <a:pt x="352" y="694"/>
                    </a:lnTo>
                    <a:lnTo>
                      <a:pt x="491" y="694"/>
                    </a:lnTo>
                    <a:lnTo>
                      <a:pt x="491" y="674"/>
                    </a:lnTo>
                    <a:lnTo>
                      <a:pt x="522" y="674"/>
                    </a:lnTo>
                    <a:lnTo>
                      <a:pt x="522" y="644"/>
                    </a:lnTo>
                    <a:lnTo>
                      <a:pt x="561" y="644"/>
                    </a:lnTo>
                    <a:lnTo>
                      <a:pt x="561" y="595"/>
                    </a:lnTo>
                    <a:lnTo>
                      <a:pt x="580" y="595"/>
                    </a:lnTo>
                    <a:lnTo>
                      <a:pt x="580" y="575"/>
                    </a:lnTo>
                    <a:lnTo>
                      <a:pt x="639" y="575"/>
                    </a:lnTo>
                    <a:lnTo>
                      <a:pt x="639" y="546"/>
                    </a:lnTo>
                    <a:lnTo>
                      <a:pt x="689" y="546"/>
                    </a:lnTo>
                    <a:lnTo>
                      <a:pt x="689" y="515"/>
                    </a:lnTo>
                    <a:lnTo>
                      <a:pt x="760" y="515"/>
                    </a:lnTo>
                    <a:lnTo>
                      <a:pt x="760" y="466"/>
                    </a:lnTo>
                    <a:lnTo>
                      <a:pt x="771" y="466"/>
                    </a:lnTo>
                    <a:lnTo>
                      <a:pt x="771" y="439"/>
                    </a:lnTo>
                    <a:lnTo>
                      <a:pt x="1027" y="439"/>
                    </a:lnTo>
                    <a:lnTo>
                      <a:pt x="1027" y="308"/>
                    </a:lnTo>
                    <a:lnTo>
                      <a:pt x="1037" y="308"/>
                    </a:lnTo>
                    <a:lnTo>
                      <a:pt x="1037" y="241"/>
                    </a:lnTo>
                    <a:lnTo>
                      <a:pt x="1106" y="241"/>
                    </a:lnTo>
                    <a:lnTo>
                      <a:pt x="1106" y="132"/>
                    </a:lnTo>
                    <a:lnTo>
                      <a:pt x="1163" y="132"/>
                    </a:lnTo>
                    <a:lnTo>
                      <a:pt x="1163" y="0"/>
                    </a:lnTo>
                    <a:lnTo>
                      <a:pt x="1581" y="0"/>
                    </a:lnTo>
                  </a:path>
                </a:pathLst>
              </a:custGeom>
              <a:noFill/>
              <a:ln w="28575"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Freeform 6"/>
              <p:cNvSpPr>
                <a:spLocks/>
              </p:cNvSpPr>
              <p:nvPr/>
            </p:nvSpPr>
            <p:spPr bwMode="auto">
              <a:xfrm>
                <a:off x="1500778" y="3716178"/>
                <a:ext cx="1148940" cy="465101"/>
              </a:xfrm>
              <a:custGeom>
                <a:avLst/>
                <a:gdLst>
                  <a:gd name="T0" fmla="*/ 0 w 1385"/>
                  <a:gd name="T1" fmla="*/ 693 h 693"/>
                  <a:gd name="T2" fmla="*/ 85 w 1385"/>
                  <a:gd name="T3" fmla="*/ 693 h 693"/>
                  <a:gd name="T4" fmla="*/ 85 w 1385"/>
                  <a:gd name="T5" fmla="*/ 672 h 693"/>
                  <a:gd name="T6" fmla="*/ 143 w 1385"/>
                  <a:gd name="T7" fmla="*/ 672 h 693"/>
                  <a:gd name="T8" fmla="*/ 143 w 1385"/>
                  <a:gd name="T9" fmla="*/ 662 h 693"/>
                  <a:gd name="T10" fmla="*/ 213 w 1385"/>
                  <a:gd name="T11" fmla="*/ 662 h 693"/>
                  <a:gd name="T12" fmla="*/ 213 w 1385"/>
                  <a:gd name="T13" fmla="*/ 641 h 693"/>
                  <a:gd name="T14" fmla="*/ 282 w 1385"/>
                  <a:gd name="T15" fmla="*/ 641 h 693"/>
                  <a:gd name="T16" fmla="*/ 282 w 1385"/>
                  <a:gd name="T17" fmla="*/ 624 h 693"/>
                  <a:gd name="T18" fmla="*/ 351 w 1385"/>
                  <a:gd name="T19" fmla="*/ 624 h 693"/>
                  <a:gd name="T20" fmla="*/ 351 w 1385"/>
                  <a:gd name="T21" fmla="*/ 601 h 693"/>
                  <a:gd name="T22" fmla="*/ 364 w 1385"/>
                  <a:gd name="T23" fmla="*/ 601 h 693"/>
                  <a:gd name="T24" fmla="*/ 364 w 1385"/>
                  <a:gd name="T25" fmla="*/ 593 h 693"/>
                  <a:gd name="T26" fmla="*/ 421 w 1385"/>
                  <a:gd name="T27" fmla="*/ 593 h 693"/>
                  <a:gd name="T28" fmla="*/ 421 w 1385"/>
                  <a:gd name="T29" fmla="*/ 542 h 693"/>
                  <a:gd name="T30" fmla="*/ 429 w 1385"/>
                  <a:gd name="T31" fmla="*/ 542 h 693"/>
                  <a:gd name="T32" fmla="*/ 429 w 1385"/>
                  <a:gd name="T33" fmla="*/ 533 h 693"/>
                  <a:gd name="T34" fmla="*/ 512 w 1385"/>
                  <a:gd name="T35" fmla="*/ 533 h 693"/>
                  <a:gd name="T36" fmla="*/ 512 w 1385"/>
                  <a:gd name="T37" fmla="*/ 524 h 693"/>
                  <a:gd name="T38" fmla="*/ 550 w 1385"/>
                  <a:gd name="T39" fmla="*/ 524 h 693"/>
                  <a:gd name="T40" fmla="*/ 550 w 1385"/>
                  <a:gd name="T41" fmla="*/ 514 h 693"/>
                  <a:gd name="T42" fmla="*/ 560 w 1385"/>
                  <a:gd name="T43" fmla="*/ 514 h 693"/>
                  <a:gd name="T44" fmla="*/ 560 w 1385"/>
                  <a:gd name="T45" fmla="*/ 503 h 693"/>
                  <a:gd name="T46" fmla="*/ 628 w 1385"/>
                  <a:gd name="T47" fmla="*/ 503 h 693"/>
                  <a:gd name="T48" fmla="*/ 628 w 1385"/>
                  <a:gd name="T49" fmla="*/ 472 h 693"/>
                  <a:gd name="T50" fmla="*/ 759 w 1385"/>
                  <a:gd name="T51" fmla="*/ 472 h 693"/>
                  <a:gd name="T52" fmla="*/ 759 w 1385"/>
                  <a:gd name="T53" fmla="*/ 453 h 693"/>
                  <a:gd name="T54" fmla="*/ 827 w 1385"/>
                  <a:gd name="T55" fmla="*/ 453 h 693"/>
                  <a:gd name="T56" fmla="*/ 827 w 1385"/>
                  <a:gd name="T57" fmla="*/ 444 h 693"/>
                  <a:gd name="T58" fmla="*/ 837 w 1385"/>
                  <a:gd name="T59" fmla="*/ 444 h 693"/>
                  <a:gd name="T60" fmla="*/ 837 w 1385"/>
                  <a:gd name="T61" fmla="*/ 425 h 693"/>
                  <a:gd name="T62" fmla="*/ 897 w 1385"/>
                  <a:gd name="T63" fmla="*/ 425 h 693"/>
                  <a:gd name="T64" fmla="*/ 897 w 1385"/>
                  <a:gd name="T65" fmla="*/ 415 h 693"/>
                  <a:gd name="T66" fmla="*/ 1005 w 1385"/>
                  <a:gd name="T67" fmla="*/ 415 h 693"/>
                  <a:gd name="T68" fmla="*/ 1005 w 1385"/>
                  <a:gd name="T69" fmla="*/ 394 h 693"/>
                  <a:gd name="T70" fmla="*/ 1035 w 1385"/>
                  <a:gd name="T71" fmla="*/ 394 h 693"/>
                  <a:gd name="T72" fmla="*/ 1035 w 1385"/>
                  <a:gd name="T73" fmla="*/ 365 h 693"/>
                  <a:gd name="T74" fmla="*/ 1096 w 1385"/>
                  <a:gd name="T75" fmla="*/ 365 h 693"/>
                  <a:gd name="T76" fmla="*/ 1096 w 1385"/>
                  <a:gd name="T77" fmla="*/ 327 h 693"/>
                  <a:gd name="T78" fmla="*/ 1163 w 1385"/>
                  <a:gd name="T79" fmla="*/ 327 h 693"/>
                  <a:gd name="T80" fmla="*/ 1163 w 1385"/>
                  <a:gd name="T81" fmla="*/ 236 h 693"/>
                  <a:gd name="T82" fmla="*/ 1174 w 1385"/>
                  <a:gd name="T83" fmla="*/ 236 h 693"/>
                  <a:gd name="T84" fmla="*/ 1174 w 1385"/>
                  <a:gd name="T85" fmla="*/ 148 h 693"/>
                  <a:gd name="T86" fmla="*/ 1233 w 1385"/>
                  <a:gd name="T87" fmla="*/ 148 h 693"/>
                  <a:gd name="T88" fmla="*/ 1233 w 1385"/>
                  <a:gd name="T89" fmla="*/ 0 h 693"/>
                  <a:gd name="T90" fmla="*/ 1385 w 1385"/>
                  <a:gd name="T91"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5" h="693">
                    <a:moveTo>
                      <a:pt x="0" y="693"/>
                    </a:moveTo>
                    <a:lnTo>
                      <a:pt x="85" y="693"/>
                    </a:lnTo>
                    <a:lnTo>
                      <a:pt x="85" y="672"/>
                    </a:lnTo>
                    <a:lnTo>
                      <a:pt x="143" y="672"/>
                    </a:lnTo>
                    <a:lnTo>
                      <a:pt x="143" y="662"/>
                    </a:lnTo>
                    <a:lnTo>
                      <a:pt x="213" y="662"/>
                    </a:lnTo>
                    <a:lnTo>
                      <a:pt x="213" y="641"/>
                    </a:lnTo>
                    <a:lnTo>
                      <a:pt x="282" y="641"/>
                    </a:lnTo>
                    <a:lnTo>
                      <a:pt x="282" y="624"/>
                    </a:lnTo>
                    <a:lnTo>
                      <a:pt x="351" y="624"/>
                    </a:lnTo>
                    <a:lnTo>
                      <a:pt x="351" y="601"/>
                    </a:lnTo>
                    <a:lnTo>
                      <a:pt x="364" y="601"/>
                    </a:lnTo>
                    <a:lnTo>
                      <a:pt x="364" y="593"/>
                    </a:lnTo>
                    <a:lnTo>
                      <a:pt x="421" y="593"/>
                    </a:lnTo>
                    <a:lnTo>
                      <a:pt x="421" y="542"/>
                    </a:lnTo>
                    <a:lnTo>
                      <a:pt x="429" y="542"/>
                    </a:lnTo>
                    <a:lnTo>
                      <a:pt x="429" y="533"/>
                    </a:lnTo>
                    <a:lnTo>
                      <a:pt x="512" y="533"/>
                    </a:lnTo>
                    <a:lnTo>
                      <a:pt x="512" y="524"/>
                    </a:lnTo>
                    <a:lnTo>
                      <a:pt x="550" y="524"/>
                    </a:lnTo>
                    <a:lnTo>
                      <a:pt x="550" y="514"/>
                    </a:lnTo>
                    <a:lnTo>
                      <a:pt x="560" y="514"/>
                    </a:lnTo>
                    <a:lnTo>
                      <a:pt x="560" y="503"/>
                    </a:lnTo>
                    <a:lnTo>
                      <a:pt x="628" y="503"/>
                    </a:lnTo>
                    <a:lnTo>
                      <a:pt x="628" y="472"/>
                    </a:lnTo>
                    <a:lnTo>
                      <a:pt x="759" y="472"/>
                    </a:lnTo>
                    <a:lnTo>
                      <a:pt x="759" y="453"/>
                    </a:lnTo>
                    <a:lnTo>
                      <a:pt x="827" y="453"/>
                    </a:lnTo>
                    <a:lnTo>
                      <a:pt x="827" y="444"/>
                    </a:lnTo>
                    <a:lnTo>
                      <a:pt x="837" y="444"/>
                    </a:lnTo>
                    <a:lnTo>
                      <a:pt x="837" y="425"/>
                    </a:lnTo>
                    <a:lnTo>
                      <a:pt x="897" y="425"/>
                    </a:lnTo>
                    <a:lnTo>
                      <a:pt x="897" y="415"/>
                    </a:lnTo>
                    <a:lnTo>
                      <a:pt x="1005" y="415"/>
                    </a:lnTo>
                    <a:lnTo>
                      <a:pt x="1005" y="394"/>
                    </a:lnTo>
                    <a:lnTo>
                      <a:pt x="1035" y="394"/>
                    </a:lnTo>
                    <a:lnTo>
                      <a:pt x="1035" y="365"/>
                    </a:lnTo>
                    <a:lnTo>
                      <a:pt x="1096" y="365"/>
                    </a:lnTo>
                    <a:lnTo>
                      <a:pt x="1096" y="327"/>
                    </a:lnTo>
                    <a:lnTo>
                      <a:pt x="1163" y="327"/>
                    </a:lnTo>
                    <a:lnTo>
                      <a:pt x="1163" y="236"/>
                    </a:lnTo>
                    <a:lnTo>
                      <a:pt x="1174" y="236"/>
                    </a:lnTo>
                    <a:lnTo>
                      <a:pt x="1174" y="148"/>
                    </a:lnTo>
                    <a:lnTo>
                      <a:pt x="1233" y="148"/>
                    </a:lnTo>
                    <a:lnTo>
                      <a:pt x="1233" y="0"/>
                    </a:lnTo>
                    <a:lnTo>
                      <a:pt x="1385" y="0"/>
                    </a:lnTo>
                  </a:path>
                </a:pathLst>
              </a:custGeom>
              <a:noFill/>
              <a:ln w="28575"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64"/>
            <p:cNvGrpSpPr/>
            <p:nvPr/>
          </p:nvGrpSpPr>
          <p:grpSpPr>
            <a:xfrm>
              <a:off x="1749437" y="1123950"/>
              <a:ext cx="2511587" cy="407722"/>
              <a:chOff x="1801370" y="1553073"/>
              <a:chExt cx="2511587" cy="407722"/>
            </a:xfrm>
          </p:grpSpPr>
          <p:sp>
            <p:nvSpPr>
              <p:cNvPr id="77" name="TextBox 76"/>
              <p:cNvSpPr txBox="1"/>
              <p:nvPr/>
            </p:nvSpPr>
            <p:spPr>
              <a:xfrm>
                <a:off x="2249362" y="1553073"/>
                <a:ext cx="1763269" cy="212256"/>
              </a:xfrm>
              <a:prstGeom prst="rect">
                <a:avLst/>
              </a:prstGeom>
              <a:noFill/>
            </p:spPr>
            <p:txBody>
              <a:bodyPr wrap="none" lIns="0" tIns="0" rIns="0" bIns="0" rtlCol="0">
                <a:spAutoFit/>
              </a:bodyPr>
              <a:lstStyle/>
              <a:p>
                <a:r>
                  <a:rPr lang="en-GB" sz="1600" dirty="0"/>
                  <a:t>Placebo (N=244) </a:t>
                </a:r>
                <a:r>
                  <a:rPr lang="hr-HR" sz="1600" dirty="0"/>
                  <a:t>u</a:t>
                </a:r>
                <a:r>
                  <a:rPr lang="en-GB" sz="1600" dirty="0"/>
                  <a:t> ECP</a:t>
                </a:r>
              </a:p>
            </p:txBody>
          </p:sp>
          <p:sp>
            <p:nvSpPr>
              <p:cNvPr id="78" name="TextBox 77"/>
              <p:cNvSpPr txBox="1"/>
              <p:nvPr/>
            </p:nvSpPr>
            <p:spPr>
              <a:xfrm>
                <a:off x="2249362" y="1748539"/>
                <a:ext cx="2063595" cy="212256"/>
              </a:xfrm>
              <a:prstGeom prst="rect">
                <a:avLst/>
              </a:prstGeom>
              <a:noFill/>
            </p:spPr>
            <p:txBody>
              <a:bodyPr wrap="none" lIns="0" tIns="0" rIns="0" bIns="0" rtlCol="0">
                <a:spAutoFit/>
              </a:bodyPr>
              <a:lstStyle/>
              <a:p>
                <a:r>
                  <a:rPr lang="en-GB" sz="1600" dirty="0"/>
                  <a:t>OCR 600mg (N=488) </a:t>
                </a:r>
                <a:r>
                  <a:rPr lang="hr-HR" sz="1600" dirty="0"/>
                  <a:t>u</a:t>
                </a:r>
                <a:r>
                  <a:rPr lang="en-GB" sz="1600" dirty="0"/>
                  <a:t> ECP</a:t>
                </a:r>
              </a:p>
            </p:txBody>
          </p:sp>
          <p:cxnSp>
            <p:nvCxnSpPr>
              <p:cNvPr id="79" name="Straight Connector 78"/>
              <p:cNvCxnSpPr/>
              <p:nvPr/>
            </p:nvCxnSpPr>
            <p:spPr>
              <a:xfrm>
                <a:off x="1801370" y="1645406"/>
                <a:ext cx="35662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808990" y="1832649"/>
                <a:ext cx="35662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1496631" y="1563999"/>
              <a:ext cx="6275769" cy="2591275"/>
              <a:chOff x="1496631" y="1391895"/>
              <a:chExt cx="6275769" cy="2591275"/>
            </a:xfrm>
          </p:grpSpPr>
          <p:cxnSp>
            <p:nvCxnSpPr>
              <p:cNvPr id="72" name="Straight Connector 71"/>
              <p:cNvCxnSpPr/>
              <p:nvPr/>
            </p:nvCxnSpPr>
            <p:spPr>
              <a:xfrm>
                <a:off x="1508724" y="2324032"/>
                <a:ext cx="605396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1496631" y="1391895"/>
                <a:ext cx="6275769" cy="2591275"/>
                <a:chOff x="1496631" y="1590675"/>
                <a:chExt cx="6275769" cy="2591275"/>
              </a:xfrm>
            </p:grpSpPr>
            <p:sp>
              <p:nvSpPr>
                <p:cNvPr id="75" name="Freeform 8"/>
                <p:cNvSpPr>
                  <a:spLocks/>
                </p:cNvSpPr>
                <p:nvPr/>
              </p:nvSpPr>
              <p:spPr bwMode="auto">
                <a:xfrm>
                  <a:off x="1496631" y="1590675"/>
                  <a:ext cx="5316920" cy="2588590"/>
                </a:xfrm>
                <a:custGeom>
                  <a:avLst/>
                  <a:gdLst>
                    <a:gd name="T0" fmla="*/ 0 w 5103"/>
                    <a:gd name="T1" fmla="*/ 3047 h 3047"/>
                    <a:gd name="T2" fmla="*/ 414 w 5103"/>
                    <a:gd name="T3" fmla="*/ 2847 h 3047"/>
                    <a:gd name="T4" fmla="*/ 1576 w 5103"/>
                    <a:gd name="T5" fmla="*/ 1983 h 3047"/>
                    <a:gd name="T6" fmla="*/ 3417 w 5103"/>
                    <a:gd name="T7" fmla="*/ 738 h 3047"/>
                    <a:gd name="T8" fmla="*/ 4305 w 5103"/>
                    <a:gd name="T9" fmla="*/ 300 h 3047"/>
                    <a:gd name="T10" fmla="*/ 5103 w 5103"/>
                    <a:gd name="T11" fmla="*/ 0 h 3047"/>
                  </a:gdLst>
                  <a:ahLst/>
                  <a:cxnLst>
                    <a:cxn ang="0">
                      <a:pos x="T0" y="T1"/>
                    </a:cxn>
                    <a:cxn ang="0">
                      <a:pos x="T2" y="T3"/>
                    </a:cxn>
                    <a:cxn ang="0">
                      <a:pos x="T4" y="T5"/>
                    </a:cxn>
                    <a:cxn ang="0">
                      <a:pos x="T6" y="T7"/>
                    </a:cxn>
                    <a:cxn ang="0">
                      <a:pos x="T8" y="T9"/>
                    </a:cxn>
                    <a:cxn ang="0">
                      <a:pos x="T10" y="T11"/>
                    </a:cxn>
                  </a:cxnLst>
                  <a:rect l="0" t="0" r="r" b="b"/>
                  <a:pathLst>
                    <a:path w="5103" h="3047">
                      <a:moveTo>
                        <a:pt x="0" y="3047"/>
                      </a:moveTo>
                      <a:cubicBezTo>
                        <a:pt x="0" y="3047"/>
                        <a:pt x="216" y="2980"/>
                        <a:pt x="414" y="2847"/>
                      </a:cubicBezTo>
                      <a:cubicBezTo>
                        <a:pt x="611" y="2713"/>
                        <a:pt x="1446" y="2095"/>
                        <a:pt x="1576" y="1983"/>
                      </a:cubicBezTo>
                      <a:cubicBezTo>
                        <a:pt x="1707" y="1871"/>
                        <a:pt x="2799" y="1062"/>
                        <a:pt x="3417" y="738"/>
                      </a:cubicBezTo>
                      <a:cubicBezTo>
                        <a:pt x="4035" y="414"/>
                        <a:pt x="4125" y="378"/>
                        <a:pt x="4305" y="300"/>
                      </a:cubicBezTo>
                      <a:cubicBezTo>
                        <a:pt x="4485" y="222"/>
                        <a:pt x="5103" y="0"/>
                        <a:pt x="5103" y="0"/>
                      </a:cubicBezTo>
                    </a:path>
                  </a:pathLst>
                </a:custGeom>
                <a:noFill/>
                <a:ln w="28575" cap="flat">
                  <a:solidFill>
                    <a:schemeClr val="accent2"/>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Freeform 7"/>
                <p:cNvSpPr>
                  <a:spLocks/>
                </p:cNvSpPr>
                <p:nvPr/>
              </p:nvSpPr>
              <p:spPr bwMode="auto">
                <a:xfrm>
                  <a:off x="1499948" y="2035641"/>
                  <a:ext cx="6272452" cy="2146309"/>
                </a:xfrm>
                <a:custGeom>
                  <a:avLst/>
                  <a:gdLst>
                    <a:gd name="T0" fmla="*/ 0 w 6060"/>
                    <a:gd name="T1" fmla="*/ 2526 h 2526"/>
                    <a:gd name="T2" fmla="*/ 688 w 6060"/>
                    <a:gd name="T3" fmla="*/ 2304 h 2526"/>
                    <a:gd name="T4" fmla="*/ 4592 w 6060"/>
                    <a:gd name="T5" fmla="*/ 528 h 2526"/>
                    <a:gd name="T6" fmla="*/ 6060 w 6060"/>
                    <a:gd name="T7" fmla="*/ 0 h 2526"/>
                  </a:gdLst>
                  <a:ahLst/>
                  <a:cxnLst>
                    <a:cxn ang="0">
                      <a:pos x="T0" y="T1"/>
                    </a:cxn>
                    <a:cxn ang="0">
                      <a:pos x="T2" y="T3"/>
                    </a:cxn>
                    <a:cxn ang="0">
                      <a:pos x="T4" y="T5"/>
                    </a:cxn>
                    <a:cxn ang="0">
                      <a:pos x="T6" y="T7"/>
                    </a:cxn>
                  </a:cxnLst>
                  <a:rect l="0" t="0" r="r" b="b"/>
                  <a:pathLst>
                    <a:path w="6060" h="2526">
                      <a:moveTo>
                        <a:pt x="0" y="2526"/>
                      </a:moveTo>
                      <a:cubicBezTo>
                        <a:pt x="0" y="2526"/>
                        <a:pt x="152" y="2522"/>
                        <a:pt x="688" y="2304"/>
                      </a:cubicBezTo>
                      <a:cubicBezTo>
                        <a:pt x="1308" y="2052"/>
                        <a:pt x="3100" y="1112"/>
                        <a:pt x="4592" y="528"/>
                      </a:cubicBezTo>
                      <a:cubicBezTo>
                        <a:pt x="5118" y="322"/>
                        <a:pt x="6060" y="0"/>
                        <a:pt x="6060" y="0"/>
                      </a:cubicBezTo>
                    </a:path>
                  </a:pathLst>
                </a:custGeom>
                <a:noFill/>
                <a:ln w="28575" cap="flat">
                  <a:solidFill>
                    <a:schemeClr val="accent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73">
                <a:extLst>
                  <a:ext uri="{FF2B5EF4-FFF2-40B4-BE49-F238E27FC236}">
                    <a16:creationId xmlns="" xmlns:a16="http://schemas.microsoft.com/office/drawing/2014/main" id="{30D24394-67AA-4C2E-BEBA-29B590B0D957}"/>
                  </a:ext>
                </a:extLst>
              </p:cNvPr>
              <p:cNvSpPr txBox="1"/>
              <p:nvPr/>
            </p:nvSpPr>
            <p:spPr>
              <a:xfrm>
                <a:off x="1508723" y="2025558"/>
                <a:ext cx="1008607" cy="291851"/>
              </a:xfrm>
              <a:prstGeom prst="rect">
                <a:avLst/>
              </a:prstGeom>
              <a:noFill/>
            </p:spPr>
            <p:txBody>
              <a:bodyPr wrap="square" rtlCol="0">
                <a:spAutoFit/>
              </a:bodyPr>
              <a:lstStyle/>
              <a:p>
                <a:r>
                  <a:rPr lang="en-GB" sz="1600" b="1" dirty="0" err="1">
                    <a:latin typeface="Century Gothic" panose="020B0502020202020204" pitchFamily="34" charset="0"/>
                  </a:rPr>
                  <a:t>medi</a:t>
                </a:r>
                <a:r>
                  <a:rPr lang="hr-HR" sz="1600" b="1" dirty="0">
                    <a:latin typeface="Century Gothic" panose="020B0502020202020204" pitchFamily="34" charset="0"/>
                  </a:rPr>
                  <a:t>j</a:t>
                </a:r>
                <a:r>
                  <a:rPr lang="en-GB" sz="1600" b="1" dirty="0">
                    <a:latin typeface="Century Gothic" panose="020B0502020202020204" pitchFamily="34" charset="0"/>
                  </a:rPr>
                  <a:t>an</a:t>
                </a:r>
              </a:p>
            </p:txBody>
          </p:sp>
        </p:grpSp>
        <p:grpSp>
          <p:nvGrpSpPr>
            <p:cNvPr id="67" name="Group 66">
              <a:extLst>
                <a:ext uri="{FF2B5EF4-FFF2-40B4-BE49-F238E27FC236}">
                  <a16:creationId xmlns="" xmlns:a16="http://schemas.microsoft.com/office/drawing/2014/main" id="{62476ECA-1395-B344-9C48-E614510F9762}"/>
                </a:ext>
              </a:extLst>
            </p:cNvPr>
            <p:cNvGrpSpPr/>
            <p:nvPr/>
          </p:nvGrpSpPr>
          <p:grpSpPr>
            <a:xfrm>
              <a:off x="1757057" y="1598875"/>
              <a:ext cx="2500532" cy="407722"/>
              <a:chOff x="1801370" y="1553073"/>
              <a:chExt cx="2500532" cy="407722"/>
            </a:xfrm>
          </p:grpSpPr>
          <p:sp>
            <p:nvSpPr>
              <p:cNvPr id="68" name="TextBox 67">
                <a:extLst>
                  <a:ext uri="{FF2B5EF4-FFF2-40B4-BE49-F238E27FC236}">
                    <a16:creationId xmlns="" xmlns:a16="http://schemas.microsoft.com/office/drawing/2014/main" id="{811A62FE-E76C-6A40-92F0-A9AD5A2D8232}"/>
                  </a:ext>
                </a:extLst>
              </p:cNvPr>
              <p:cNvSpPr txBox="1"/>
              <p:nvPr/>
            </p:nvSpPr>
            <p:spPr>
              <a:xfrm>
                <a:off x="2249362" y="1553073"/>
                <a:ext cx="1752214" cy="212256"/>
              </a:xfrm>
              <a:prstGeom prst="rect">
                <a:avLst/>
              </a:prstGeom>
              <a:noFill/>
            </p:spPr>
            <p:txBody>
              <a:bodyPr wrap="none" lIns="0" tIns="0" rIns="0" bIns="0" rtlCol="0">
                <a:spAutoFit/>
              </a:bodyPr>
              <a:lstStyle/>
              <a:p>
                <a:r>
                  <a:rPr lang="en-GB" sz="1600" dirty="0"/>
                  <a:t>Placebo Weibull </a:t>
                </a:r>
                <a:r>
                  <a:rPr lang="hr-HR" sz="1600" dirty="0"/>
                  <a:t>analiza</a:t>
                </a:r>
                <a:endParaRPr lang="en-GB" sz="1600" dirty="0">
                  <a:solidFill>
                    <a:srgbClr val="FF0000"/>
                  </a:solidFill>
                </a:endParaRPr>
              </a:p>
            </p:txBody>
          </p:sp>
          <p:sp>
            <p:nvSpPr>
              <p:cNvPr id="69" name="TextBox 68">
                <a:extLst>
                  <a:ext uri="{FF2B5EF4-FFF2-40B4-BE49-F238E27FC236}">
                    <a16:creationId xmlns="" xmlns:a16="http://schemas.microsoft.com/office/drawing/2014/main" id="{15E6EBDA-8FAA-8A4B-8658-55E60D09169A}"/>
                  </a:ext>
                </a:extLst>
              </p:cNvPr>
              <p:cNvSpPr txBox="1"/>
              <p:nvPr/>
            </p:nvSpPr>
            <p:spPr>
              <a:xfrm>
                <a:off x="2249362" y="1748539"/>
                <a:ext cx="2052540" cy="212256"/>
              </a:xfrm>
              <a:prstGeom prst="rect">
                <a:avLst/>
              </a:prstGeom>
              <a:noFill/>
            </p:spPr>
            <p:txBody>
              <a:bodyPr wrap="none" lIns="0" tIns="0" rIns="0" bIns="0" rtlCol="0">
                <a:spAutoFit/>
              </a:bodyPr>
              <a:lstStyle/>
              <a:p>
                <a:r>
                  <a:rPr lang="en-GB" sz="1600" dirty="0"/>
                  <a:t>OCR 600mg Weibull </a:t>
                </a:r>
                <a:r>
                  <a:rPr lang="hr-HR" sz="1600" dirty="0"/>
                  <a:t>analiza</a:t>
                </a:r>
                <a:endParaRPr lang="en-GB" sz="1600" dirty="0">
                  <a:solidFill>
                    <a:srgbClr val="FF0000"/>
                  </a:solidFill>
                </a:endParaRPr>
              </a:p>
            </p:txBody>
          </p:sp>
          <p:cxnSp>
            <p:nvCxnSpPr>
              <p:cNvPr id="70" name="Straight Connector 69">
                <a:extLst>
                  <a:ext uri="{FF2B5EF4-FFF2-40B4-BE49-F238E27FC236}">
                    <a16:creationId xmlns="" xmlns:a16="http://schemas.microsoft.com/office/drawing/2014/main" id="{9F0C67A2-6D3F-FA4E-A0C8-3928B4E68AE2}"/>
                  </a:ext>
                </a:extLst>
              </p:cNvPr>
              <p:cNvCxnSpPr/>
              <p:nvPr/>
            </p:nvCxnSpPr>
            <p:spPr>
              <a:xfrm>
                <a:off x="1801370" y="1645406"/>
                <a:ext cx="356622"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20E39DCC-FD56-DC4B-B33F-570A375EB2E8}"/>
                  </a:ext>
                </a:extLst>
              </p:cNvPr>
              <p:cNvCxnSpPr/>
              <p:nvPr/>
            </p:nvCxnSpPr>
            <p:spPr>
              <a:xfrm>
                <a:off x="1808990" y="1832649"/>
                <a:ext cx="356622"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06" name="Group 105"/>
          <p:cNvGrpSpPr/>
          <p:nvPr/>
        </p:nvGrpSpPr>
        <p:grpSpPr>
          <a:xfrm>
            <a:off x="6202164" y="3961714"/>
            <a:ext cx="4833732" cy="546968"/>
            <a:chOff x="4514227" y="2592202"/>
            <a:chExt cx="3625299" cy="410226"/>
          </a:xfrm>
        </p:grpSpPr>
        <p:cxnSp>
          <p:nvCxnSpPr>
            <p:cNvPr id="107" name="Straight Arrow Connector 106">
              <a:extLst>
                <a:ext uri="{FF2B5EF4-FFF2-40B4-BE49-F238E27FC236}">
                  <a16:creationId xmlns="" xmlns:a16="http://schemas.microsoft.com/office/drawing/2014/main" id="{B342E07D-5554-8347-8159-772154C353C6}"/>
                </a:ext>
              </a:extLst>
            </p:cNvPr>
            <p:cNvCxnSpPr>
              <a:cxnSpLocks/>
            </p:cNvCxnSpPr>
            <p:nvPr/>
          </p:nvCxnSpPr>
          <p:spPr>
            <a:xfrm>
              <a:off x="4514227" y="2592202"/>
              <a:ext cx="1296000" cy="0"/>
            </a:xfrm>
            <a:prstGeom prst="straightConnector1">
              <a:avLst/>
            </a:prstGeom>
            <a:ln w="635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Rounded Rectangle 24">
              <a:extLst>
                <a:ext uri="{FF2B5EF4-FFF2-40B4-BE49-F238E27FC236}">
                  <a16:creationId xmlns="" xmlns:a16="http://schemas.microsoft.com/office/drawing/2014/main" id="{96150175-A8A4-4450-9622-FEF68A8F8D71}"/>
                </a:ext>
              </a:extLst>
            </p:cNvPr>
            <p:cNvSpPr/>
            <p:nvPr/>
          </p:nvSpPr>
          <p:spPr>
            <a:xfrm>
              <a:off x="6230348" y="2875470"/>
              <a:ext cx="1909178" cy="126958"/>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hr-HR" sz="1100" dirty="0">
                  <a:solidFill>
                    <a:schemeClr val="accent1"/>
                  </a:solidFill>
                </a:rPr>
                <a:t>Odgoda</a:t>
              </a:r>
              <a:r>
                <a:rPr lang="en-GB" sz="1100" dirty="0">
                  <a:solidFill>
                    <a:schemeClr val="accent1"/>
                  </a:solidFill>
                </a:rPr>
                <a:t> (95% CI): 7</a:t>
              </a:r>
              <a:r>
                <a:rPr lang="hr-HR" sz="1100" dirty="0">
                  <a:solidFill>
                    <a:schemeClr val="accent1"/>
                  </a:solidFill>
                </a:rPr>
                <a:t>,</a:t>
              </a:r>
              <a:r>
                <a:rPr lang="en-GB" sz="1100" dirty="0">
                  <a:solidFill>
                    <a:schemeClr val="accent1"/>
                  </a:solidFill>
                </a:rPr>
                <a:t>1 </a:t>
              </a:r>
              <a:r>
                <a:rPr lang="hr-HR" sz="1100" dirty="0">
                  <a:solidFill>
                    <a:schemeClr val="accent1"/>
                  </a:solidFill>
                </a:rPr>
                <a:t>godina</a:t>
              </a:r>
              <a:r>
                <a:rPr lang="en-GB" sz="1100" dirty="0">
                  <a:solidFill>
                    <a:schemeClr val="accent1"/>
                  </a:solidFill>
                </a:rPr>
                <a:t> (–4</a:t>
              </a:r>
              <a:r>
                <a:rPr lang="hr-HR" sz="1100" dirty="0">
                  <a:solidFill>
                    <a:schemeClr val="accent1"/>
                  </a:solidFill>
                </a:rPr>
                <a:t>,</a:t>
              </a:r>
              <a:r>
                <a:rPr lang="en-GB" sz="1100" dirty="0">
                  <a:solidFill>
                    <a:schemeClr val="accent1"/>
                  </a:solidFill>
                </a:rPr>
                <a:t>3 </a:t>
              </a:r>
              <a:r>
                <a:rPr lang="hr-HR" sz="1100" dirty="0">
                  <a:solidFill>
                    <a:schemeClr val="accent1"/>
                  </a:solidFill>
                </a:rPr>
                <a:t>do</a:t>
              </a:r>
              <a:r>
                <a:rPr lang="en-GB" sz="1100" dirty="0">
                  <a:solidFill>
                    <a:schemeClr val="accent1"/>
                  </a:solidFill>
                </a:rPr>
                <a:t> 18</a:t>
              </a:r>
              <a:r>
                <a:rPr lang="hr-HR" sz="1100" dirty="0">
                  <a:solidFill>
                    <a:schemeClr val="accent1"/>
                  </a:solidFill>
                </a:rPr>
                <a:t>,</a:t>
              </a:r>
              <a:r>
                <a:rPr lang="en-GB" sz="1100" dirty="0">
                  <a:solidFill>
                    <a:schemeClr val="accent1"/>
                  </a:solidFill>
                </a:rPr>
                <a:t>4)</a:t>
              </a:r>
            </a:p>
          </p:txBody>
        </p:sp>
      </p:grpSp>
      <p:sp>
        <p:nvSpPr>
          <p:cNvPr id="109" name="Text Placeholder 2"/>
          <p:cNvSpPr txBox="1">
            <a:spLocks/>
          </p:cNvSpPr>
          <p:nvPr/>
        </p:nvSpPr>
        <p:spPr>
          <a:xfrm>
            <a:off x="609602" y="6513512"/>
            <a:ext cx="6197599" cy="344488"/>
          </a:xfrm>
          <a:prstGeom prst="rect">
            <a:avLst/>
          </a:prstGeom>
        </p:spPr>
        <p:txBody>
          <a:bodyPr lIns="121917" tIns="60958" rIns="121917" bIns="60958"/>
          <a:lstStyle>
            <a:lvl1pPr marL="169863" indent="-169863" algn="l" defTabSz="914400" rtl="0" eaLnBrk="1" latinLnBrk="0" hangingPunct="1">
              <a:lnSpc>
                <a:spcPct val="95000"/>
              </a:lnSpc>
              <a:spcBef>
                <a:spcPts val="1200"/>
              </a:spcBef>
              <a:buClr>
                <a:schemeClr val="accent1"/>
              </a:buClr>
              <a:buSzPct val="110000"/>
              <a:buFont typeface="Arial" pitchFamily="34" charset="0"/>
              <a:buChar char="•"/>
              <a:defRPr sz="1600" kern="1200">
                <a:solidFill>
                  <a:schemeClr val="tx1">
                    <a:lumMod val="75000"/>
                    <a:lumOff val="25000"/>
                  </a:schemeClr>
                </a:solidFill>
                <a:latin typeface="Imago" panose="020B0500060000020004" pitchFamily="34" charset="0"/>
                <a:ea typeface="+mn-ea"/>
                <a:cs typeface="+mn-cs"/>
              </a:defRPr>
            </a:lvl1pPr>
            <a:lvl2pPr marL="576263" indent="-228600" algn="l" defTabSz="914400" rtl="0" eaLnBrk="1" latinLnBrk="0" hangingPunct="1">
              <a:lnSpc>
                <a:spcPct val="95000"/>
              </a:lnSpc>
              <a:spcBef>
                <a:spcPts val="400"/>
              </a:spcBef>
              <a:buClr>
                <a:schemeClr val="accent1"/>
              </a:buClr>
              <a:buFont typeface="Arial" pitchFamily="34" charset="0"/>
              <a:buChar char="–"/>
              <a:defRPr sz="1400" kern="1200">
                <a:solidFill>
                  <a:schemeClr val="tx1">
                    <a:lumMod val="75000"/>
                    <a:lumOff val="25000"/>
                  </a:schemeClr>
                </a:solidFill>
                <a:latin typeface="Imago" panose="020B0500060000020004" pitchFamily="34" charset="0"/>
                <a:ea typeface="+mn-ea"/>
                <a:cs typeface="+mn-cs"/>
              </a:defRPr>
            </a:lvl2pPr>
            <a:lvl3pPr marL="804863" indent="-117475" algn="l" defTabSz="914400" rtl="0" eaLnBrk="1" latinLnBrk="0" hangingPunct="1">
              <a:lnSpc>
                <a:spcPct val="95000"/>
              </a:lnSpc>
              <a:spcBef>
                <a:spcPts val="300"/>
              </a:spcBef>
              <a:buClr>
                <a:schemeClr val="accent1"/>
              </a:buClr>
              <a:buFont typeface="Arial" pitchFamily="34" charset="0"/>
              <a:buChar char="•"/>
              <a:defRPr sz="1200" kern="1200">
                <a:solidFill>
                  <a:schemeClr val="tx1">
                    <a:lumMod val="75000"/>
                    <a:lumOff val="25000"/>
                  </a:schemeClr>
                </a:solidFill>
                <a:latin typeface="Imago" panose="020B0500060000020004" pitchFamily="34" charset="0"/>
                <a:ea typeface="+mn-ea"/>
                <a:cs typeface="+mn-cs"/>
              </a:defRPr>
            </a:lvl3pPr>
            <a:lvl4pPr marL="1084263"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4pPr>
            <a:lvl5pPr marL="1371600"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r-HR" sz="900" dirty="0">
                <a:solidFill>
                  <a:schemeClr val="tx1"/>
                </a:solidFill>
              </a:rPr>
              <a:t>Butzkueven et al, presented at EAN 2018 (EPR 1087) </a:t>
            </a:r>
            <a:endParaRPr lang="en-US" sz="900" dirty="0">
              <a:solidFill>
                <a:schemeClr val="tx1"/>
              </a:solidFill>
            </a:endParaRPr>
          </a:p>
        </p:txBody>
      </p:sp>
      <p:sp>
        <p:nvSpPr>
          <p:cNvPr id="4" name="Rectangle 3"/>
          <p:cNvSpPr/>
          <p:nvPr/>
        </p:nvSpPr>
        <p:spPr>
          <a:xfrm>
            <a:off x="6275844" y="3494715"/>
            <a:ext cx="1823570" cy="492438"/>
          </a:xfrm>
          <a:prstGeom prst="rect">
            <a:avLst/>
          </a:prstGeom>
        </p:spPr>
        <p:txBody>
          <a:bodyPr wrap="none" lIns="121917" tIns="60958" rIns="121917" bIns="60958">
            <a:spAutoFit/>
          </a:bodyPr>
          <a:lstStyle/>
          <a:p>
            <a:r>
              <a:rPr lang="en-GB" sz="2400" b="1" dirty="0">
                <a:solidFill>
                  <a:schemeClr val="accent5"/>
                </a:solidFill>
              </a:rPr>
              <a:t>7</a:t>
            </a:r>
            <a:r>
              <a:rPr lang="hr-HR" sz="2400" b="1" dirty="0">
                <a:solidFill>
                  <a:schemeClr val="accent5"/>
                </a:solidFill>
              </a:rPr>
              <a:t>,</a:t>
            </a:r>
            <a:r>
              <a:rPr lang="en-GB" sz="2400" b="1" dirty="0">
                <a:solidFill>
                  <a:schemeClr val="accent5"/>
                </a:solidFill>
              </a:rPr>
              <a:t>1 </a:t>
            </a:r>
            <a:r>
              <a:rPr lang="hr-HR" sz="2400" b="1" dirty="0">
                <a:solidFill>
                  <a:schemeClr val="accent5"/>
                </a:solidFill>
              </a:rPr>
              <a:t>godina</a:t>
            </a:r>
            <a:r>
              <a:rPr lang="en-GB" sz="2400" b="1" dirty="0">
                <a:solidFill>
                  <a:schemeClr val="accent5"/>
                </a:solidFill>
              </a:rPr>
              <a:t> </a:t>
            </a:r>
            <a:endParaRPr lang="en-US" sz="2400" dirty="0"/>
          </a:p>
        </p:txBody>
      </p:sp>
    </p:spTree>
    <p:extLst>
      <p:ext uri="{BB962C8B-B14F-4D97-AF65-F5344CB8AC3E}">
        <p14:creationId xmlns="" xmlns:p14="http://schemas.microsoft.com/office/powerpoint/2010/main" val="1809614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9843101" y="43285"/>
            <a:ext cx="2348899" cy="1634017"/>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41600" y="1600200"/>
            <a:ext cx="6959600" cy="47971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75343" y="992415"/>
            <a:ext cx="10464800" cy="914400"/>
          </a:xfrm>
        </p:spPr>
        <p:txBody>
          <a:bodyPr>
            <a:noAutofit/>
          </a:bodyPr>
          <a:lstStyle/>
          <a:p>
            <a:r>
              <a:rPr lang="hr-HR" dirty="0" smtClean="0"/>
              <a:t>Lijek </a:t>
            </a:r>
            <a:r>
              <a:rPr lang="hr-HR" dirty="0"/>
              <a:t>OCREVUS</a:t>
            </a:r>
            <a:r>
              <a:rPr lang="en-US" baseline="30000" dirty="0"/>
              <a:t>®</a:t>
            </a:r>
            <a:r>
              <a:rPr lang="hr-HR" baseline="30000" dirty="0"/>
              <a:t> </a:t>
            </a:r>
            <a:r>
              <a:rPr lang="hr-HR" dirty="0"/>
              <a:t>(</a:t>
            </a:r>
            <a:r>
              <a:rPr lang="hr-HR" i="1" dirty="0"/>
              <a:t>Ocrelizumab</a:t>
            </a:r>
            <a:r>
              <a:rPr lang="hr-HR" dirty="0" smtClean="0"/>
              <a:t>) </a:t>
            </a:r>
            <a:r>
              <a:rPr lang="en-US" dirty="0" smtClean="0"/>
              <a:t>je </a:t>
            </a:r>
            <a:r>
              <a:rPr lang="en-US" dirty="0" err="1"/>
              <a:t>rekombinantno</a:t>
            </a:r>
            <a:r>
              <a:rPr lang="en-US" dirty="0"/>
              <a:t> </a:t>
            </a:r>
            <a:r>
              <a:rPr lang="en-US" dirty="0" err="1"/>
              <a:t>humanizirano</a:t>
            </a:r>
            <a:r>
              <a:rPr lang="en-US" dirty="0"/>
              <a:t> </a:t>
            </a:r>
            <a:r>
              <a:rPr lang="en-US" dirty="0" err="1"/>
              <a:t>monoklonalno</a:t>
            </a:r>
            <a:r>
              <a:rPr lang="en-US" dirty="0"/>
              <a:t> </a:t>
            </a:r>
            <a:r>
              <a:rPr lang="en-US" dirty="0" smtClean="0"/>
              <a:t>antitijelo</a:t>
            </a:r>
            <a:r>
              <a:rPr lang="en-US" baseline="30000" dirty="0" smtClean="0"/>
              <a:t>1</a:t>
            </a:r>
            <a:r>
              <a:rPr lang="bs-Latn-BA" dirty="0" smtClean="0"/>
              <a:t> </a:t>
            </a:r>
            <a:r>
              <a:rPr lang="en-US" dirty="0" err="1" smtClean="0"/>
              <a:t>koje</a:t>
            </a:r>
            <a:r>
              <a:rPr lang="en-US" dirty="0" smtClean="0"/>
              <a:t> </a:t>
            </a:r>
            <a:r>
              <a:rPr lang="en-US" dirty="0" err="1"/>
              <a:t>selektivno</a:t>
            </a:r>
            <a:r>
              <a:rPr lang="en-US" dirty="0"/>
              <a:t> </a:t>
            </a:r>
            <a:r>
              <a:rPr lang="bs-Latn-BA" dirty="0" smtClean="0"/>
              <a:t/>
            </a:r>
            <a:br>
              <a:rPr lang="bs-Latn-BA" dirty="0" smtClean="0"/>
            </a:br>
            <a:r>
              <a:rPr lang="en-US" dirty="0" err="1" smtClean="0"/>
              <a:t>cilja</a:t>
            </a:r>
            <a:r>
              <a:rPr lang="en-US" dirty="0" smtClean="0"/>
              <a:t> </a:t>
            </a:r>
            <a:r>
              <a:rPr lang="en-US" dirty="0" err="1"/>
              <a:t>i</a:t>
            </a:r>
            <a:r>
              <a:rPr lang="en-US" dirty="0"/>
              <a:t> </a:t>
            </a:r>
            <a:r>
              <a:rPr lang="en-US" dirty="0" err="1"/>
              <a:t>vrši</a:t>
            </a:r>
            <a:r>
              <a:rPr lang="en-US" dirty="0"/>
              <a:t> </a:t>
            </a:r>
            <a:r>
              <a:rPr lang="en-US" dirty="0" err="1"/>
              <a:t>depleciju</a:t>
            </a:r>
            <a:r>
              <a:rPr lang="en-US" dirty="0"/>
              <a:t> B </a:t>
            </a:r>
            <a:r>
              <a:rPr lang="en-US" dirty="0" err="1"/>
              <a:t>ćelija</a:t>
            </a:r>
            <a:r>
              <a:rPr lang="en-US" dirty="0"/>
              <a:t> </a:t>
            </a:r>
            <a:r>
              <a:rPr lang="en-US" dirty="0" err="1"/>
              <a:t>koje</a:t>
            </a:r>
            <a:r>
              <a:rPr lang="en-US" dirty="0"/>
              <a:t> </a:t>
            </a:r>
            <a:r>
              <a:rPr lang="en-US" dirty="0" err="1"/>
              <a:t>imaju</a:t>
            </a:r>
            <a:r>
              <a:rPr lang="en-US" dirty="0"/>
              <a:t> CD-20 </a:t>
            </a:r>
            <a:r>
              <a:rPr lang="en-US" dirty="0" err="1"/>
              <a:t>ekspresiju</a:t>
            </a:r>
            <a:r>
              <a:rPr lang="en-US" dirty="0"/>
              <a:t/>
            </a:r>
            <a:br>
              <a:rPr lang="en-US" dirty="0"/>
            </a:br>
            <a:endParaRPr lang="en-US" dirty="0"/>
          </a:p>
        </p:txBody>
      </p:sp>
      <p:sp>
        <p:nvSpPr>
          <p:cNvPr id="4" name="Rectangle 3"/>
          <p:cNvSpPr/>
          <p:nvPr/>
        </p:nvSpPr>
        <p:spPr>
          <a:xfrm>
            <a:off x="2540000" y="6570742"/>
            <a:ext cx="9652000" cy="246221"/>
          </a:xfrm>
          <a:prstGeom prst="rect">
            <a:avLst/>
          </a:prstGeom>
        </p:spPr>
        <p:txBody>
          <a:bodyPr wrap="square" lIns="121917" tIns="60958" rIns="121917" bIns="60958">
            <a:spAutoFit/>
          </a:bodyPr>
          <a:lstStyle/>
          <a:p>
            <a:pPr algn="r"/>
            <a:r>
              <a:rPr lang="en-US" sz="800" dirty="0"/>
              <a:t>1. </a:t>
            </a:r>
            <a:r>
              <a:rPr lang="en-US" sz="800" dirty="0" err="1"/>
              <a:t>Sažetak</a:t>
            </a:r>
            <a:r>
              <a:rPr lang="en-US" sz="800" dirty="0"/>
              <a:t> </a:t>
            </a:r>
            <a:r>
              <a:rPr lang="en-US" sz="800" dirty="0" err="1"/>
              <a:t>glavnih</a:t>
            </a:r>
            <a:r>
              <a:rPr lang="en-US" sz="800" dirty="0"/>
              <a:t> </a:t>
            </a:r>
            <a:r>
              <a:rPr lang="en-US" sz="800" dirty="0" err="1"/>
              <a:t>svojstava</a:t>
            </a:r>
            <a:r>
              <a:rPr lang="en-US" sz="800" dirty="0"/>
              <a:t> </a:t>
            </a:r>
            <a:r>
              <a:rPr lang="en-US" sz="800" dirty="0" err="1"/>
              <a:t>lijeka</a:t>
            </a:r>
            <a:r>
              <a:rPr lang="en-US" sz="800" dirty="0"/>
              <a:t> </a:t>
            </a:r>
            <a:r>
              <a:rPr lang="en-US" sz="800" dirty="0" err="1"/>
              <a:t>za</a:t>
            </a:r>
            <a:r>
              <a:rPr lang="en-US" sz="800" dirty="0"/>
              <a:t> OCREVUS® (</a:t>
            </a:r>
            <a:r>
              <a:rPr lang="en-US" sz="800" dirty="0" err="1"/>
              <a:t>okrelizumab</a:t>
            </a:r>
            <a:r>
              <a:rPr lang="en-US" sz="800" dirty="0"/>
              <a:t>)</a:t>
            </a:r>
          </a:p>
        </p:txBody>
      </p:sp>
    </p:spTree>
    <p:extLst>
      <p:ext uri="{BB962C8B-B14F-4D97-AF65-F5344CB8AC3E}">
        <p14:creationId xmlns="" xmlns:p14="http://schemas.microsoft.com/office/powerpoint/2010/main" val="405797470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1200" y="1701800"/>
            <a:ext cx="10464800" cy="4169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lstStyle/>
          <a:p>
            <a:r>
              <a:rPr lang="bs-Latn-BA" dirty="0" smtClean="0"/>
              <a:t>ORATORIO: </a:t>
            </a:r>
            <a:r>
              <a:rPr lang="bs-Latn-BA" dirty="0"/>
              <a:t>s</a:t>
            </a:r>
            <a:r>
              <a:rPr lang="bs-Latn-BA" dirty="0" smtClean="0"/>
              <a:t>igurnosni profil</a:t>
            </a:r>
            <a:endParaRPr lang="en-US" dirty="0"/>
          </a:p>
        </p:txBody>
      </p:sp>
      <p:sp>
        <p:nvSpPr>
          <p:cNvPr id="6" name="Text Placeholder 5"/>
          <p:cNvSpPr txBox="1">
            <a:spLocks/>
          </p:cNvSpPr>
          <p:nvPr/>
        </p:nvSpPr>
        <p:spPr>
          <a:xfrm>
            <a:off x="6852597" y="6513512"/>
            <a:ext cx="5339404" cy="344488"/>
          </a:xfrm>
          <a:prstGeom prst="rect">
            <a:avLst/>
          </a:prstGeom>
        </p:spPr>
        <p:txBody>
          <a:bodyPr lIns="121917" tIns="60958" rIns="121917" bIns="60958"/>
          <a:lstStyle>
            <a:lvl1pPr marL="169863" indent="-169863" algn="l" defTabSz="914400" rtl="0" eaLnBrk="1" latinLnBrk="0" hangingPunct="1">
              <a:lnSpc>
                <a:spcPct val="95000"/>
              </a:lnSpc>
              <a:spcBef>
                <a:spcPts val="1200"/>
              </a:spcBef>
              <a:buClr>
                <a:schemeClr val="accent1"/>
              </a:buClr>
              <a:buSzPct val="110000"/>
              <a:buFont typeface="Arial" pitchFamily="34" charset="0"/>
              <a:buChar char="•"/>
              <a:defRPr sz="1600" kern="1200">
                <a:solidFill>
                  <a:schemeClr val="tx1">
                    <a:lumMod val="75000"/>
                    <a:lumOff val="25000"/>
                  </a:schemeClr>
                </a:solidFill>
                <a:latin typeface="Imago" panose="020B0500060000020004" pitchFamily="34" charset="0"/>
                <a:ea typeface="+mn-ea"/>
                <a:cs typeface="+mn-cs"/>
              </a:defRPr>
            </a:lvl1pPr>
            <a:lvl2pPr marL="576263" indent="-228600" algn="l" defTabSz="914400" rtl="0" eaLnBrk="1" latinLnBrk="0" hangingPunct="1">
              <a:lnSpc>
                <a:spcPct val="95000"/>
              </a:lnSpc>
              <a:spcBef>
                <a:spcPts val="400"/>
              </a:spcBef>
              <a:buClr>
                <a:schemeClr val="accent1"/>
              </a:buClr>
              <a:buFont typeface="Arial" pitchFamily="34" charset="0"/>
              <a:buChar char="–"/>
              <a:defRPr sz="1400" kern="1200">
                <a:solidFill>
                  <a:schemeClr val="tx1">
                    <a:lumMod val="75000"/>
                    <a:lumOff val="25000"/>
                  </a:schemeClr>
                </a:solidFill>
                <a:latin typeface="Imago" panose="020B0500060000020004" pitchFamily="34" charset="0"/>
                <a:ea typeface="+mn-ea"/>
                <a:cs typeface="+mn-cs"/>
              </a:defRPr>
            </a:lvl2pPr>
            <a:lvl3pPr marL="804863" indent="-117475" algn="l" defTabSz="914400" rtl="0" eaLnBrk="1" latinLnBrk="0" hangingPunct="1">
              <a:lnSpc>
                <a:spcPct val="95000"/>
              </a:lnSpc>
              <a:spcBef>
                <a:spcPts val="300"/>
              </a:spcBef>
              <a:buClr>
                <a:schemeClr val="accent1"/>
              </a:buClr>
              <a:buFont typeface="Arial" pitchFamily="34" charset="0"/>
              <a:buChar char="•"/>
              <a:defRPr sz="1200" kern="1200">
                <a:solidFill>
                  <a:schemeClr val="tx1">
                    <a:lumMod val="75000"/>
                    <a:lumOff val="25000"/>
                  </a:schemeClr>
                </a:solidFill>
                <a:latin typeface="Imago" panose="020B0500060000020004" pitchFamily="34" charset="0"/>
                <a:ea typeface="+mn-ea"/>
                <a:cs typeface="+mn-cs"/>
              </a:defRPr>
            </a:lvl3pPr>
            <a:lvl4pPr marL="1084263"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4pPr>
            <a:lvl5pPr marL="1371600"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sz="900" dirty="0" err="1">
                <a:solidFill>
                  <a:schemeClr val="tx1"/>
                </a:solidFill>
                <a:latin typeface="Imago" pitchFamily="2" charset="0"/>
              </a:rPr>
              <a:t>Wolinsky</a:t>
            </a:r>
            <a:r>
              <a:rPr lang="en-GB" sz="900" dirty="0">
                <a:solidFill>
                  <a:schemeClr val="tx1"/>
                </a:solidFill>
                <a:latin typeface="Imago" pitchFamily="2" charset="0"/>
              </a:rPr>
              <a:t> JS</a:t>
            </a:r>
            <a:r>
              <a:rPr lang="en-GB" sz="900" i="1" dirty="0">
                <a:solidFill>
                  <a:schemeClr val="tx1"/>
                </a:solidFill>
                <a:latin typeface="Imago" pitchFamily="2" charset="0"/>
              </a:rPr>
              <a:t>, et al. </a:t>
            </a:r>
            <a:r>
              <a:rPr lang="en-GB" sz="900" dirty="0">
                <a:solidFill>
                  <a:schemeClr val="tx1"/>
                </a:solidFill>
                <a:latin typeface="Imago" pitchFamily="2" charset="0"/>
              </a:rPr>
              <a:t>Presented at ECTRIMS 2017 (Poster 1234). </a:t>
            </a:r>
          </a:p>
        </p:txBody>
      </p:sp>
      <p:pic>
        <p:nvPicPr>
          <p:cNvPr id="7" name="Picture 6"/>
          <p:cNvPicPr>
            <a:picLocks noChangeAspect="1"/>
          </p:cNvPicPr>
          <p:nvPr/>
        </p:nvPicPr>
        <p:blipFill>
          <a:blip r:embed="rId3" cstate="print"/>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242394543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9843101" y="0"/>
            <a:ext cx="2348899" cy="1634017"/>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2612" y="759147"/>
            <a:ext cx="10769600" cy="52899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bs-Latn-BA" dirty="0" smtClean="0"/>
              <a:t>OPERA I i OPERA II: </a:t>
            </a:r>
            <a:r>
              <a:rPr lang="bs-Latn-BA" dirty="0"/>
              <a:t>s</a:t>
            </a:r>
            <a:r>
              <a:rPr lang="bs-Latn-BA" dirty="0" smtClean="0"/>
              <a:t>igurnosni profil</a:t>
            </a:r>
            <a:endParaRPr lang="en-US" dirty="0"/>
          </a:p>
        </p:txBody>
      </p:sp>
      <p:sp>
        <p:nvSpPr>
          <p:cNvPr id="6" name="Text Placeholder 5"/>
          <p:cNvSpPr>
            <a:spLocks noGrp="1"/>
          </p:cNvSpPr>
          <p:nvPr>
            <p:ph type="body" sz="quarter" idx="14"/>
          </p:nvPr>
        </p:nvSpPr>
        <p:spPr>
          <a:xfrm>
            <a:off x="5689600" y="6513512"/>
            <a:ext cx="6502400" cy="344488"/>
          </a:xfrm>
        </p:spPr>
        <p:txBody>
          <a:bodyPr/>
          <a:lstStyle/>
          <a:p>
            <a:r>
              <a:rPr lang="en-US" sz="900" dirty="0"/>
              <a:t>Hauser SL et al. </a:t>
            </a:r>
            <a:r>
              <a:rPr lang="en-US" sz="900" dirty="0" err="1"/>
              <a:t>Ocrelizumab</a:t>
            </a:r>
            <a:r>
              <a:rPr lang="en-US" sz="900" dirty="0"/>
              <a:t> versus interferon </a:t>
            </a:r>
            <a:r>
              <a:rPr lang="el-GR" sz="900" dirty="0"/>
              <a:t>β-1</a:t>
            </a:r>
            <a:r>
              <a:rPr lang="en-US" sz="900" dirty="0"/>
              <a:t>a in relapsing multiple sclerosis. N </a:t>
            </a:r>
            <a:r>
              <a:rPr lang="en-US" sz="900" dirty="0" err="1"/>
              <a:t>Engl</a:t>
            </a:r>
            <a:r>
              <a:rPr lang="en-US" sz="900" dirty="0"/>
              <a:t> J Med. 2017;376(3):221-234.</a:t>
            </a:r>
          </a:p>
        </p:txBody>
      </p:sp>
    </p:spTree>
    <p:extLst>
      <p:ext uri="{BB962C8B-B14F-4D97-AF65-F5344CB8AC3E}">
        <p14:creationId xmlns="" xmlns:p14="http://schemas.microsoft.com/office/powerpoint/2010/main" val="8954856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948"/>
          <a:stretch/>
        </p:blipFill>
        <p:spPr bwMode="auto">
          <a:xfrm>
            <a:off x="2641600" y="923256"/>
            <a:ext cx="6705600" cy="5575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 name="Title 1"/>
          <p:cNvSpPr>
            <a:spLocks noGrp="1"/>
          </p:cNvSpPr>
          <p:nvPr>
            <p:ph type="title"/>
          </p:nvPr>
        </p:nvSpPr>
        <p:spPr/>
        <p:txBody>
          <a:bodyPr>
            <a:normAutofit/>
          </a:bodyPr>
          <a:lstStyle>
            <a:lvl1pPr>
              <a:defRPr>
                <a:latin typeface="Imago" pitchFamily="2" charset="0"/>
              </a:defRPr>
            </a:lvl1pPr>
          </a:lstStyle>
          <a:p>
            <a:r>
              <a:rPr lang="bs-Latn-BA" dirty="0" smtClean="0"/>
              <a:t>OPERA I i II</a:t>
            </a:r>
            <a:r>
              <a:rPr lang="en-GB" dirty="0" smtClean="0"/>
              <a:t>: </a:t>
            </a:r>
            <a:r>
              <a:rPr lang="bs-Latn-BA" dirty="0" smtClean="0"/>
              <a:t>ozbiljni neželjeni događaji</a:t>
            </a:r>
            <a:endParaRPr lang="en-GB" dirty="0"/>
          </a:p>
        </p:txBody>
      </p:sp>
      <p:sp>
        <p:nvSpPr>
          <p:cNvPr id="3" name="Text Placeholder 2"/>
          <p:cNvSpPr>
            <a:spLocks noGrp="1"/>
          </p:cNvSpPr>
          <p:nvPr>
            <p:ph type="body" sz="quarter" idx="14"/>
          </p:nvPr>
        </p:nvSpPr>
        <p:spPr>
          <a:xfrm>
            <a:off x="4064000" y="6558757"/>
            <a:ext cx="7963709" cy="299244"/>
          </a:xfrm>
        </p:spPr>
        <p:txBody>
          <a:bodyPr/>
          <a:lstStyle/>
          <a:p>
            <a:r>
              <a:rPr lang="en-US" dirty="0"/>
              <a:t>Hauser SL et al. </a:t>
            </a:r>
            <a:r>
              <a:rPr lang="en-US" dirty="0" err="1"/>
              <a:t>Ocrelizumab</a:t>
            </a:r>
            <a:r>
              <a:rPr lang="en-US" dirty="0"/>
              <a:t> versus interferon </a:t>
            </a:r>
            <a:r>
              <a:rPr lang="el-GR" dirty="0"/>
              <a:t>β-1</a:t>
            </a:r>
            <a:r>
              <a:rPr lang="en-US" dirty="0"/>
              <a:t>a in relapsing multiple sclerosis. N </a:t>
            </a:r>
            <a:r>
              <a:rPr lang="en-US" dirty="0" err="1"/>
              <a:t>Engl</a:t>
            </a:r>
            <a:r>
              <a:rPr lang="en-US" dirty="0"/>
              <a:t> J Med. 2017;376(3):221-234.</a:t>
            </a:r>
          </a:p>
        </p:txBody>
      </p:sp>
      <p:pic>
        <p:nvPicPr>
          <p:cNvPr id="5" name="Picture 4"/>
          <p:cNvPicPr>
            <a:picLocks noChangeAspect="1"/>
          </p:cNvPicPr>
          <p:nvPr/>
        </p:nvPicPr>
        <p:blipFill>
          <a:blip r:embed="rId4" cstate="print"/>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3541934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3449"/>
          <a:stretch/>
        </p:blipFill>
        <p:spPr bwMode="auto">
          <a:xfrm>
            <a:off x="2357912" y="990600"/>
            <a:ext cx="7382841" cy="5539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bs-Latn-BA" dirty="0" smtClean="0"/>
              <a:t>Reakcije povezane sa davanjem infuzije</a:t>
            </a:r>
            <a:endParaRPr lang="en-US" dirty="0"/>
          </a:p>
        </p:txBody>
      </p:sp>
      <p:sp>
        <p:nvSpPr>
          <p:cNvPr id="4" name="Text Placeholder 3"/>
          <p:cNvSpPr>
            <a:spLocks noGrp="1"/>
          </p:cNvSpPr>
          <p:nvPr>
            <p:ph type="body" sz="quarter" idx="14"/>
          </p:nvPr>
        </p:nvSpPr>
        <p:spPr>
          <a:xfrm>
            <a:off x="4775200" y="6488200"/>
            <a:ext cx="7416800" cy="395200"/>
          </a:xfrm>
        </p:spPr>
        <p:txBody>
          <a:bodyPr/>
          <a:lstStyle/>
          <a:p>
            <a:r>
              <a:rPr lang="en-US" dirty="0"/>
              <a:t>Hauser SL et al. </a:t>
            </a:r>
            <a:r>
              <a:rPr lang="en-US" dirty="0" err="1"/>
              <a:t>Ocrelizumab</a:t>
            </a:r>
            <a:r>
              <a:rPr lang="en-US" dirty="0"/>
              <a:t> versus interferon </a:t>
            </a:r>
            <a:r>
              <a:rPr lang="el-GR" dirty="0"/>
              <a:t>β-1</a:t>
            </a:r>
            <a:r>
              <a:rPr lang="en-US" dirty="0"/>
              <a:t>a in relapsing multiple sclerosis. N </a:t>
            </a:r>
            <a:r>
              <a:rPr lang="en-US" dirty="0" err="1"/>
              <a:t>Engl</a:t>
            </a:r>
            <a:r>
              <a:rPr lang="en-US" dirty="0"/>
              <a:t> J Med. 2017;376(3):221-234.</a:t>
            </a:r>
          </a:p>
        </p:txBody>
      </p:sp>
      <p:pic>
        <p:nvPicPr>
          <p:cNvPr id="5" name="Picture 4"/>
          <p:cNvPicPr>
            <a:picLocks noChangeAspect="1"/>
          </p:cNvPicPr>
          <p:nvPr/>
        </p:nvPicPr>
        <p:blipFill>
          <a:blip r:embed="rId3" cstate="print"/>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603884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9843101" y="0"/>
            <a:ext cx="2348899" cy="1634017"/>
          </a:xfrm>
          <a:prstGeom prst="rect">
            <a:avLst/>
          </a:prstGeom>
        </p:spPr>
      </p:pic>
      <p:pic>
        <p:nvPicPr>
          <p:cNvPr id="307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4617" b="20321"/>
          <a:stretch/>
        </p:blipFill>
        <p:spPr bwMode="auto">
          <a:xfrm>
            <a:off x="2556256" y="1600201"/>
            <a:ext cx="7315200" cy="34676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166687" y="323850"/>
            <a:ext cx="11277600" cy="914400"/>
          </a:xfrm>
        </p:spPr>
        <p:txBody>
          <a:bodyPr>
            <a:normAutofit fontScale="90000"/>
          </a:bodyPr>
          <a:lstStyle/>
          <a:p>
            <a:r>
              <a:rPr lang="hr-HR" dirty="0"/>
              <a:t>Lijek OCREVUS</a:t>
            </a:r>
            <a:r>
              <a:rPr lang="en-US" baseline="30000" dirty="0"/>
              <a:t>®</a:t>
            </a:r>
            <a:r>
              <a:rPr lang="hr-HR" baseline="30000" dirty="0"/>
              <a:t> </a:t>
            </a:r>
            <a:r>
              <a:rPr lang="hr-HR" dirty="0" smtClean="0"/>
              <a:t>(</a:t>
            </a:r>
            <a:r>
              <a:rPr lang="hr-HR" i="1" dirty="0" smtClean="0"/>
              <a:t>ocrelizumab</a:t>
            </a:r>
            <a:r>
              <a:rPr lang="hr-HR" dirty="0" smtClean="0"/>
              <a:t>) - </a:t>
            </a:r>
            <a:r>
              <a:rPr lang="en-US" b="0" dirty="0" err="1" smtClean="0"/>
              <a:t>primjena</a:t>
            </a:r>
            <a:r>
              <a:rPr lang="en-US" b="0" dirty="0" smtClean="0"/>
              <a:t> </a:t>
            </a:r>
            <a:r>
              <a:rPr lang="en-US" b="0" dirty="0" err="1" smtClean="0"/>
              <a:t>svakih</a:t>
            </a:r>
            <a:r>
              <a:rPr lang="bs-Latn-BA" b="0" dirty="0" smtClean="0"/>
              <a:t> </a:t>
            </a:r>
            <a:r>
              <a:rPr lang="en-US" b="0" dirty="0" smtClean="0"/>
              <a:t>6 </a:t>
            </a:r>
            <a:r>
              <a:rPr lang="en-US" b="0" dirty="0" err="1" smtClean="0"/>
              <a:t>mjeseci</a:t>
            </a:r>
            <a:r>
              <a:rPr lang="bs-Latn-BA" b="0" dirty="0" smtClean="0"/>
              <a:t> </a:t>
            </a:r>
            <a:r>
              <a:rPr lang="en-US" b="0" dirty="0" smtClean="0"/>
              <a:t>bez </a:t>
            </a:r>
            <a:r>
              <a:rPr lang="en-US" b="0" dirty="0" err="1" smtClean="0"/>
              <a:t>rutinskog</a:t>
            </a:r>
            <a:r>
              <a:rPr lang="en-US" b="0" dirty="0" smtClean="0"/>
              <a:t/>
            </a:r>
            <a:br>
              <a:rPr lang="en-US" b="0" dirty="0" smtClean="0"/>
            </a:br>
            <a:r>
              <a:rPr lang="vi-VN" b="0" dirty="0" smtClean="0"/>
              <a:t>testiranja između dvije doze</a:t>
            </a:r>
            <a:endParaRPr lang="en-US" dirty="0"/>
          </a:p>
        </p:txBody>
      </p:sp>
      <p:sp>
        <p:nvSpPr>
          <p:cNvPr id="3" name="Rectangle 2"/>
          <p:cNvSpPr/>
          <p:nvPr/>
        </p:nvSpPr>
        <p:spPr>
          <a:xfrm>
            <a:off x="409307" y="5704784"/>
            <a:ext cx="10811608" cy="861770"/>
          </a:xfrm>
          <a:prstGeom prst="rect">
            <a:avLst/>
          </a:prstGeom>
        </p:spPr>
        <p:txBody>
          <a:bodyPr wrap="none" lIns="121917" tIns="60958" rIns="121917" bIns="60958">
            <a:spAutoFit/>
          </a:bodyPr>
          <a:lstStyle/>
          <a:p>
            <a:pPr marL="380990" indent="-380990">
              <a:buFont typeface="Arial" panose="020B0604020202020204" pitchFamily="34" charset="0"/>
              <a:buChar char="•"/>
            </a:pPr>
            <a:r>
              <a:rPr lang="en-US" sz="2400" dirty="0"/>
              <a:t>Bez </a:t>
            </a:r>
            <a:r>
              <a:rPr lang="en-US" sz="2400" dirty="0" err="1"/>
              <a:t>rutinskog</a:t>
            </a:r>
            <a:r>
              <a:rPr lang="bs-Latn-BA" sz="2400" dirty="0"/>
              <a:t> testiranja na JCV ili kardiovaskilarne simptome</a:t>
            </a:r>
          </a:p>
          <a:p>
            <a:pPr marL="380990" indent="-380990">
              <a:buFont typeface="Arial" panose="020B0604020202020204" pitchFamily="34" charset="0"/>
              <a:buChar char="•"/>
            </a:pPr>
            <a:r>
              <a:rPr lang="bs-Latn-BA" sz="2400" dirty="0"/>
              <a:t>Preporučuje se provjera imunološkog statusa pacijenta prije iniciranja primjene</a:t>
            </a:r>
            <a:endParaRPr lang="en-US" sz="2400" dirty="0"/>
          </a:p>
        </p:txBody>
      </p:sp>
    </p:spTree>
    <p:extLst>
      <p:ext uri="{BB962C8B-B14F-4D97-AF65-F5344CB8AC3E}">
        <p14:creationId xmlns="" xmlns:p14="http://schemas.microsoft.com/office/powerpoint/2010/main" val="11750584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Picture 240"/>
          <p:cNvPicPr>
            <a:picLocks noChangeAspect="1"/>
          </p:cNvPicPr>
          <p:nvPr/>
        </p:nvPicPr>
        <p:blipFill>
          <a:blip r:embed="rId2" cstate="print"/>
          <a:stretch>
            <a:fillRect/>
          </a:stretch>
        </p:blipFill>
        <p:spPr>
          <a:xfrm>
            <a:off x="9843101" y="0"/>
            <a:ext cx="2348899" cy="1634017"/>
          </a:xfrm>
          <a:prstGeom prst="rect">
            <a:avLst/>
          </a:prstGeom>
        </p:spPr>
      </p:pic>
      <p:sp>
        <p:nvSpPr>
          <p:cNvPr id="2" name="Title 1"/>
          <p:cNvSpPr>
            <a:spLocks noGrp="1"/>
          </p:cNvSpPr>
          <p:nvPr>
            <p:ph type="title"/>
          </p:nvPr>
        </p:nvSpPr>
        <p:spPr/>
        <p:txBody>
          <a:bodyPr/>
          <a:lstStyle/>
          <a:p>
            <a:r>
              <a:rPr lang="bs-Latn-BA" dirty="0" smtClean="0"/>
              <a:t>Doziranja prema SmPC</a:t>
            </a:r>
            <a:endParaRPr lang="en-GB" dirty="0"/>
          </a:p>
        </p:txBody>
      </p:sp>
      <p:sp>
        <p:nvSpPr>
          <p:cNvPr id="8" name="Shape 984"/>
          <p:cNvSpPr/>
          <p:nvPr/>
        </p:nvSpPr>
        <p:spPr>
          <a:xfrm>
            <a:off x="725381" y="3711960"/>
            <a:ext cx="2454699" cy="450725"/>
          </a:xfrm>
          <a:prstGeom prst="rect">
            <a:avLst/>
          </a:prstGeom>
          <a:solidFill>
            <a:srgbClr val="0070C0"/>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Natalizumab</a:t>
            </a:r>
            <a:endParaRPr lang="en-GB" sz="1500" b="1" kern="0" baseline="30000" dirty="0">
              <a:solidFill>
                <a:srgbClr val="FFFFFF"/>
              </a:solidFill>
              <a:ea typeface="Arial Regular" charset="0"/>
              <a:cs typeface="Arial Regular" charset="0"/>
              <a:sym typeface="Calibri"/>
            </a:endParaRPr>
          </a:p>
        </p:txBody>
      </p:sp>
      <p:sp>
        <p:nvSpPr>
          <p:cNvPr id="9" name="Shape 985"/>
          <p:cNvSpPr/>
          <p:nvPr/>
        </p:nvSpPr>
        <p:spPr>
          <a:xfrm>
            <a:off x="725381" y="2693184"/>
            <a:ext cx="2454699" cy="450725"/>
          </a:xfrm>
          <a:prstGeom prst="rect">
            <a:avLst/>
          </a:prstGeom>
          <a:solidFill>
            <a:srgbClr val="0070C0"/>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Teriflunomide</a:t>
            </a:r>
            <a:endParaRPr lang="en-GB" sz="1500" b="1" kern="0" baseline="30000" dirty="0">
              <a:solidFill>
                <a:srgbClr val="FFFFFF"/>
              </a:solidFill>
              <a:ea typeface="Arial Regular" charset="0"/>
              <a:cs typeface="Arial Regular" charset="0"/>
              <a:sym typeface="Calibri"/>
            </a:endParaRPr>
          </a:p>
        </p:txBody>
      </p:sp>
      <p:sp>
        <p:nvSpPr>
          <p:cNvPr id="10" name="Shape 986"/>
          <p:cNvSpPr/>
          <p:nvPr/>
        </p:nvSpPr>
        <p:spPr>
          <a:xfrm>
            <a:off x="725381" y="3202572"/>
            <a:ext cx="2454699" cy="450725"/>
          </a:xfrm>
          <a:prstGeom prst="rect">
            <a:avLst/>
          </a:prstGeom>
          <a:solidFill>
            <a:srgbClr val="0070C0"/>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Dimethyl fumarate</a:t>
            </a:r>
            <a:endParaRPr lang="en-GB" sz="1500" b="1" kern="0" baseline="30000" dirty="0">
              <a:solidFill>
                <a:srgbClr val="FFFFFF"/>
              </a:solidFill>
              <a:ea typeface="Arial Regular" charset="0"/>
              <a:cs typeface="Arial Regular" charset="0"/>
              <a:sym typeface="Calibri"/>
            </a:endParaRPr>
          </a:p>
        </p:txBody>
      </p:sp>
      <p:sp>
        <p:nvSpPr>
          <p:cNvPr id="11" name="Shape 987"/>
          <p:cNvSpPr/>
          <p:nvPr/>
        </p:nvSpPr>
        <p:spPr>
          <a:xfrm>
            <a:off x="725381" y="4221350"/>
            <a:ext cx="2454699" cy="450725"/>
          </a:xfrm>
          <a:prstGeom prst="rect">
            <a:avLst/>
          </a:prstGeom>
          <a:solidFill>
            <a:srgbClr val="0070C0"/>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Fingolimod</a:t>
            </a:r>
            <a:endParaRPr lang="en-GB" sz="1500" b="1" kern="0" baseline="30000" dirty="0">
              <a:solidFill>
                <a:srgbClr val="FFFFFF"/>
              </a:solidFill>
              <a:ea typeface="Arial Regular" charset="0"/>
              <a:cs typeface="Arial Regular" charset="0"/>
              <a:sym typeface="Calibri"/>
            </a:endParaRPr>
          </a:p>
        </p:txBody>
      </p:sp>
      <p:sp>
        <p:nvSpPr>
          <p:cNvPr id="12" name="Shape 988"/>
          <p:cNvSpPr/>
          <p:nvPr/>
        </p:nvSpPr>
        <p:spPr>
          <a:xfrm>
            <a:off x="725381" y="4730739"/>
            <a:ext cx="2454699" cy="450725"/>
          </a:xfrm>
          <a:prstGeom prst="rect">
            <a:avLst/>
          </a:prstGeom>
          <a:solidFill>
            <a:srgbClr val="0070C0"/>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Alemtuzumab</a:t>
            </a:r>
            <a:endParaRPr lang="en-GB" sz="1500" b="1" kern="0" baseline="30000" dirty="0">
              <a:solidFill>
                <a:srgbClr val="FFFFFF"/>
              </a:solidFill>
              <a:ea typeface="Arial Regular" charset="0"/>
              <a:cs typeface="Arial Regular" charset="0"/>
              <a:sym typeface="Calibri"/>
            </a:endParaRPr>
          </a:p>
        </p:txBody>
      </p:sp>
      <p:pic>
        <p:nvPicPr>
          <p:cNvPr id="15" name="Shape 991"/>
          <p:cNvPicPr preferRelativeResize="0"/>
          <p:nvPr/>
        </p:nvPicPr>
        <p:blipFill rotWithShape="1">
          <a:blip r:embed="rId3" cstate="print">
            <a:alphaModFix/>
          </a:blip>
          <a:srcRect/>
          <a:stretch/>
        </p:blipFill>
        <p:spPr>
          <a:xfrm>
            <a:off x="3400021" y="2692464"/>
            <a:ext cx="7295413" cy="457091"/>
          </a:xfrm>
          <a:prstGeom prst="rect">
            <a:avLst/>
          </a:prstGeom>
          <a:noFill/>
          <a:ln>
            <a:noFill/>
          </a:ln>
        </p:spPr>
      </p:pic>
      <p:grpSp>
        <p:nvGrpSpPr>
          <p:cNvPr id="16" name="Shape 992"/>
          <p:cNvGrpSpPr/>
          <p:nvPr/>
        </p:nvGrpSpPr>
        <p:grpSpPr>
          <a:xfrm>
            <a:off x="3436655" y="3200003"/>
            <a:ext cx="7295543" cy="453293"/>
            <a:chOff x="1968382" y="1668705"/>
            <a:chExt cx="7606780" cy="508370"/>
          </a:xfrm>
        </p:grpSpPr>
        <p:pic>
          <p:nvPicPr>
            <p:cNvPr id="17" name="Shape 993"/>
            <p:cNvPicPr preferRelativeResize="0"/>
            <p:nvPr/>
          </p:nvPicPr>
          <p:blipFill rotWithShape="1">
            <a:blip r:embed="rId4" cstate="print">
              <a:alphaModFix/>
            </a:blip>
            <a:srcRect/>
            <a:stretch/>
          </p:blipFill>
          <p:spPr>
            <a:xfrm>
              <a:off x="1968382" y="1668705"/>
              <a:ext cx="3782490" cy="506012"/>
            </a:xfrm>
            <a:prstGeom prst="rect">
              <a:avLst/>
            </a:prstGeom>
            <a:noFill/>
            <a:ln>
              <a:noFill/>
            </a:ln>
          </p:spPr>
        </p:pic>
        <p:pic>
          <p:nvPicPr>
            <p:cNvPr id="18" name="Shape 994"/>
            <p:cNvPicPr preferRelativeResize="0"/>
            <p:nvPr/>
          </p:nvPicPr>
          <p:blipFill rotWithShape="1">
            <a:blip r:embed="rId4" cstate="print">
              <a:alphaModFix/>
            </a:blip>
            <a:srcRect/>
            <a:stretch/>
          </p:blipFill>
          <p:spPr>
            <a:xfrm>
              <a:off x="5808876" y="1671063"/>
              <a:ext cx="3766286" cy="506012"/>
            </a:xfrm>
            <a:prstGeom prst="rect">
              <a:avLst/>
            </a:prstGeom>
            <a:noFill/>
            <a:ln>
              <a:noFill/>
            </a:ln>
          </p:spPr>
        </p:pic>
      </p:grpSp>
      <p:sp>
        <p:nvSpPr>
          <p:cNvPr id="20" name="Shape 1000"/>
          <p:cNvSpPr txBox="1"/>
          <p:nvPr/>
        </p:nvSpPr>
        <p:spPr>
          <a:xfrm flipH="1">
            <a:off x="3421193" y="1373777"/>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1</a:t>
            </a:r>
          </a:p>
        </p:txBody>
      </p:sp>
      <p:sp>
        <p:nvSpPr>
          <p:cNvPr id="32" name="Shape 1014"/>
          <p:cNvSpPr/>
          <p:nvPr/>
        </p:nvSpPr>
        <p:spPr>
          <a:xfrm>
            <a:off x="725381" y="2183799"/>
            <a:ext cx="2454699" cy="450724"/>
          </a:xfrm>
          <a:prstGeom prst="rect">
            <a:avLst/>
          </a:prstGeom>
          <a:solidFill>
            <a:srgbClr val="0070C0"/>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Glatiramer acetate (40mg)</a:t>
            </a:r>
            <a:endParaRPr lang="en-GB" sz="1500" b="1" kern="0" baseline="30000" dirty="0">
              <a:solidFill>
                <a:srgbClr val="FFFFFF"/>
              </a:solidFill>
              <a:ea typeface="Arial Regular" charset="0"/>
              <a:cs typeface="Arial Regular" charset="0"/>
              <a:sym typeface="Calibri"/>
            </a:endParaRPr>
          </a:p>
        </p:txBody>
      </p:sp>
      <p:sp>
        <p:nvSpPr>
          <p:cNvPr id="33" name="Shape 1015"/>
          <p:cNvSpPr/>
          <p:nvPr/>
        </p:nvSpPr>
        <p:spPr>
          <a:xfrm>
            <a:off x="725381" y="1674408"/>
            <a:ext cx="2454699" cy="450725"/>
          </a:xfrm>
          <a:prstGeom prst="rect">
            <a:avLst/>
          </a:prstGeom>
          <a:solidFill>
            <a:srgbClr val="0070C0"/>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SC Interferon β-1a (</a:t>
            </a:r>
            <a:r>
              <a:rPr lang="en-GB" sz="1500" b="1" kern="0" dirty="0" err="1">
                <a:solidFill>
                  <a:srgbClr val="FFFFFF"/>
                </a:solidFill>
                <a:ea typeface="Arial Regular" charset="0"/>
                <a:cs typeface="Arial Regular" charset="0"/>
                <a:sym typeface="Calibri"/>
              </a:rPr>
              <a:t>Rebif</a:t>
            </a:r>
            <a:r>
              <a:rPr lang="en-GB" sz="1500" b="1" kern="0" dirty="0">
                <a:solidFill>
                  <a:srgbClr val="FFFFFF"/>
                </a:solidFill>
                <a:ea typeface="Arial Regular" charset="0"/>
                <a:cs typeface="Arial Regular" charset="0"/>
                <a:sym typeface="Calibri"/>
              </a:rPr>
              <a:t>)</a:t>
            </a:r>
            <a:endParaRPr lang="en-GB" sz="1500" b="1" kern="0" baseline="30000" dirty="0">
              <a:solidFill>
                <a:srgbClr val="FFFFFF"/>
              </a:solidFill>
              <a:ea typeface="Arial Regular" charset="0"/>
              <a:cs typeface="Arial Regular" charset="0"/>
              <a:sym typeface="Calibri"/>
            </a:endParaRPr>
          </a:p>
        </p:txBody>
      </p:sp>
      <p:pic>
        <p:nvPicPr>
          <p:cNvPr id="35" name="Shape 1017"/>
          <p:cNvPicPr preferRelativeResize="0"/>
          <p:nvPr/>
        </p:nvPicPr>
        <p:blipFill rotWithShape="1">
          <a:blip r:embed="rId5" cstate="print">
            <a:alphaModFix/>
          </a:blip>
          <a:srcRect/>
          <a:stretch/>
        </p:blipFill>
        <p:spPr>
          <a:xfrm>
            <a:off x="3412148" y="1677065"/>
            <a:ext cx="7295413" cy="446144"/>
          </a:xfrm>
          <a:prstGeom prst="rect">
            <a:avLst/>
          </a:prstGeom>
          <a:noFill/>
          <a:ln>
            <a:noFill/>
          </a:ln>
        </p:spPr>
      </p:pic>
      <p:sp>
        <p:nvSpPr>
          <p:cNvPr id="36" name="Shape 1019"/>
          <p:cNvSpPr txBox="1"/>
          <p:nvPr/>
        </p:nvSpPr>
        <p:spPr>
          <a:xfrm>
            <a:off x="10839091" y="1717975"/>
            <a:ext cx="782684"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156</a:t>
            </a:r>
          </a:p>
        </p:txBody>
      </p:sp>
      <p:sp>
        <p:nvSpPr>
          <p:cNvPr id="39" name="Shape 1022"/>
          <p:cNvSpPr txBox="1"/>
          <p:nvPr/>
        </p:nvSpPr>
        <p:spPr>
          <a:xfrm>
            <a:off x="10839091" y="3235198"/>
            <a:ext cx="782684"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730</a:t>
            </a:r>
          </a:p>
        </p:txBody>
      </p:sp>
      <p:sp>
        <p:nvSpPr>
          <p:cNvPr id="40" name="Shape 1023"/>
          <p:cNvSpPr txBox="1"/>
          <p:nvPr/>
        </p:nvSpPr>
        <p:spPr>
          <a:xfrm>
            <a:off x="10839091" y="4792419"/>
            <a:ext cx="782684"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5</a:t>
            </a:r>
          </a:p>
        </p:txBody>
      </p:sp>
      <p:sp>
        <p:nvSpPr>
          <p:cNvPr id="41" name="Shape 1024"/>
          <p:cNvSpPr txBox="1"/>
          <p:nvPr/>
        </p:nvSpPr>
        <p:spPr>
          <a:xfrm>
            <a:off x="10921826" y="3777150"/>
            <a:ext cx="540319"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12</a:t>
            </a:r>
          </a:p>
        </p:txBody>
      </p:sp>
      <p:sp>
        <p:nvSpPr>
          <p:cNvPr id="42" name="Shape 1025"/>
          <p:cNvSpPr txBox="1"/>
          <p:nvPr/>
        </p:nvSpPr>
        <p:spPr>
          <a:xfrm>
            <a:off x="10839091" y="2236907"/>
            <a:ext cx="782684"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156</a:t>
            </a:r>
          </a:p>
        </p:txBody>
      </p:sp>
      <p:sp>
        <p:nvSpPr>
          <p:cNvPr id="43" name="Shape 1026"/>
          <p:cNvSpPr txBox="1"/>
          <p:nvPr/>
        </p:nvSpPr>
        <p:spPr>
          <a:xfrm>
            <a:off x="10839091" y="4273346"/>
            <a:ext cx="782684"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365</a:t>
            </a:r>
          </a:p>
        </p:txBody>
      </p:sp>
      <p:sp>
        <p:nvSpPr>
          <p:cNvPr id="44" name="Shape 1027"/>
          <p:cNvSpPr txBox="1"/>
          <p:nvPr/>
        </p:nvSpPr>
        <p:spPr>
          <a:xfrm>
            <a:off x="10839091" y="2754226"/>
            <a:ext cx="782684"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365</a:t>
            </a:r>
          </a:p>
        </p:txBody>
      </p:sp>
      <p:pic>
        <p:nvPicPr>
          <p:cNvPr id="48" name="Shape 1033"/>
          <p:cNvPicPr preferRelativeResize="0"/>
          <p:nvPr/>
        </p:nvPicPr>
        <p:blipFill rotWithShape="1">
          <a:blip r:embed="rId3" cstate="print">
            <a:alphaModFix/>
          </a:blip>
          <a:srcRect/>
          <a:stretch/>
        </p:blipFill>
        <p:spPr>
          <a:xfrm>
            <a:off x="3441255" y="4223271"/>
            <a:ext cx="7295413" cy="442235"/>
          </a:xfrm>
          <a:prstGeom prst="rect">
            <a:avLst/>
          </a:prstGeom>
          <a:noFill/>
          <a:ln>
            <a:noFill/>
          </a:ln>
        </p:spPr>
      </p:pic>
      <p:sp>
        <p:nvSpPr>
          <p:cNvPr id="49" name="Shape 990"/>
          <p:cNvSpPr/>
          <p:nvPr/>
        </p:nvSpPr>
        <p:spPr>
          <a:xfrm>
            <a:off x="725381" y="5257800"/>
            <a:ext cx="2454699" cy="450725"/>
          </a:xfrm>
          <a:prstGeom prst="rect">
            <a:avLst/>
          </a:prstGeom>
          <a:solidFill>
            <a:srgbClr val="0070C0"/>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Ocrelizumab</a:t>
            </a:r>
            <a:endParaRPr lang="en-GB" sz="1500" b="1" kern="0" baseline="30000" dirty="0">
              <a:solidFill>
                <a:srgbClr val="FFFFFF"/>
              </a:solidFill>
              <a:ea typeface="Arial Regular" charset="0"/>
              <a:cs typeface="Arial Regular" charset="0"/>
              <a:sym typeface="Calibri"/>
            </a:endParaRPr>
          </a:p>
        </p:txBody>
      </p:sp>
      <p:sp>
        <p:nvSpPr>
          <p:cNvPr id="50" name="Shape 1020"/>
          <p:cNvSpPr txBox="1"/>
          <p:nvPr/>
        </p:nvSpPr>
        <p:spPr>
          <a:xfrm>
            <a:off x="10839091" y="5261442"/>
            <a:ext cx="782684"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2</a:t>
            </a:r>
            <a:endParaRPr lang="en-GB" sz="1600" b="1" kern="0" baseline="30000" dirty="0">
              <a:solidFill>
                <a:srgbClr val="3F3F3F"/>
              </a:solidFill>
              <a:latin typeface="Arial Regular" charset="0"/>
              <a:ea typeface="Arial Regular" charset="0"/>
              <a:cs typeface="Arial Regular" charset="0"/>
              <a:sym typeface="Calibri"/>
            </a:endParaRPr>
          </a:p>
        </p:txBody>
      </p:sp>
      <p:grpSp>
        <p:nvGrpSpPr>
          <p:cNvPr id="51" name="Group 9"/>
          <p:cNvGrpSpPr>
            <a:grpSpLocks noChangeAspect="1"/>
          </p:cNvGrpSpPr>
          <p:nvPr/>
        </p:nvGrpSpPr>
        <p:grpSpPr bwMode="auto">
          <a:xfrm>
            <a:off x="3418089" y="4795811"/>
            <a:ext cx="129299" cy="205584"/>
            <a:chOff x="3622" y="1762"/>
            <a:chExt cx="262" cy="479"/>
          </a:xfrm>
        </p:grpSpPr>
        <p:sp>
          <p:nvSpPr>
            <p:cNvPr id="5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5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5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5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5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5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5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5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61" name="Group 9"/>
          <p:cNvGrpSpPr>
            <a:grpSpLocks noChangeAspect="1"/>
          </p:cNvGrpSpPr>
          <p:nvPr/>
        </p:nvGrpSpPr>
        <p:grpSpPr bwMode="auto">
          <a:xfrm>
            <a:off x="4221047" y="3773720"/>
            <a:ext cx="190775" cy="303331"/>
            <a:chOff x="3622" y="1762"/>
            <a:chExt cx="262" cy="479"/>
          </a:xfrm>
        </p:grpSpPr>
        <p:sp>
          <p:nvSpPr>
            <p:cNvPr id="6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71" name="Group 9"/>
          <p:cNvGrpSpPr>
            <a:grpSpLocks noChangeAspect="1"/>
          </p:cNvGrpSpPr>
          <p:nvPr/>
        </p:nvGrpSpPr>
        <p:grpSpPr bwMode="auto">
          <a:xfrm>
            <a:off x="4830647" y="3773720"/>
            <a:ext cx="190775" cy="303331"/>
            <a:chOff x="3622" y="1762"/>
            <a:chExt cx="262" cy="479"/>
          </a:xfrm>
        </p:grpSpPr>
        <p:sp>
          <p:nvSpPr>
            <p:cNvPr id="7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81" name="Group 9"/>
          <p:cNvGrpSpPr>
            <a:grpSpLocks noChangeAspect="1"/>
          </p:cNvGrpSpPr>
          <p:nvPr/>
        </p:nvGrpSpPr>
        <p:grpSpPr bwMode="auto">
          <a:xfrm>
            <a:off x="5456187" y="3773720"/>
            <a:ext cx="190775" cy="303331"/>
            <a:chOff x="3622" y="1762"/>
            <a:chExt cx="262" cy="479"/>
          </a:xfrm>
        </p:grpSpPr>
        <p:sp>
          <p:nvSpPr>
            <p:cNvPr id="8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91" name="Group 9"/>
          <p:cNvGrpSpPr>
            <a:grpSpLocks noChangeAspect="1"/>
          </p:cNvGrpSpPr>
          <p:nvPr/>
        </p:nvGrpSpPr>
        <p:grpSpPr bwMode="auto">
          <a:xfrm>
            <a:off x="6071181" y="3773720"/>
            <a:ext cx="190775" cy="303331"/>
            <a:chOff x="3622" y="1762"/>
            <a:chExt cx="262" cy="479"/>
          </a:xfrm>
        </p:grpSpPr>
        <p:sp>
          <p:nvSpPr>
            <p:cNvPr id="9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01" name="Group 9"/>
          <p:cNvGrpSpPr>
            <a:grpSpLocks noChangeAspect="1"/>
          </p:cNvGrpSpPr>
          <p:nvPr/>
        </p:nvGrpSpPr>
        <p:grpSpPr bwMode="auto">
          <a:xfrm>
            <a:off x="6692786" y="3773720"/>
            <a:ext cx="190775" cy="303331"/>
            <a:chOff x="3622" y="1762"/>
            <a:chExt cx="262" cy="479"/>
          </a:xfrm>
        </p:grpSpPr>
        <p:sp>
          <p:nvSpPr>
            <p:cNvPr id="10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11" name="Group 9"/>
          <p:cNvGrpSpPr>
            <a:grpSpLocks noChangeAspect="1"/>
          </p:cNvGrpSpPr>
          <p:nvPr/>
        </p:nvGrpSpPr>
        <p:grpSpPr bwMode="auto">
          <a:xfrm>
            <a:off x="7302386" y="3773720"/>
            <a:ext cx="190775" cy="303331"/>
            <a:chOff x="3622" y="1762"/>
            <a:chExt cx="262" cy="479"/>
          </a:xfrm>
        </p:grpSpPr>
        <p:sp>
          <p:nvSpPr>
            <p:cNvPr id="11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21" name="Group 9"/>
          <p:cNvGrpSpPr>
            <a:grpSpLocks noChangeAspect="1"/>
          </p:cNvGrpSpPr>
          <p:nvPr/>
        </p:nvGrpSpPr>
        <p:grpSpPr bwMode="auto">
          <a:xfrm>
            <a:off x="7927926" y="3773720"/>
            <a:ext cx="190775" cy="303331"/>
            <a:chOff x="3622" y="1762"/>
            <a:chExt cx="262" cy="479"/>
          </a:xfrm>
        </p:grpSpPr>
        <p:sp>
          <p:nvSpPr>
            <p:cNvPr id="12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31" name="Group 9"/>
          <p:cNvGrpSpPr>
            <a:grpSpLocks noChangeAspect="1"/>
          </p:cNvGrpSpPr>
          <p:nvPr/>
        </p:nvGrpSpPr>
        <p:grpSpPr bwMode="auto">
          <a:xfrm>
            <a:off x="8542918" y="3773720"/>
            <a:ext cx="190775" cy="303331"/>
            <a:chOff x="3622" y="1762"/>
            <a:chExt cx="262" cy="479"/>
          </a:xfrm>
        </p:grpSpPr>
        <p:sp>
          <p:nvSpPr>
            <p:cNvPr id="13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41" name="Group 9"/>
          <p:cNvGrpSpPr>
            <a:grpSpLocks noChangeAspect="1"/>
          </p:cNvGrpSpPr>
          <p:nvPr/>
        </p:nvGrpSpPr>
        <p:grpSpPr bwMode="auto">
          <a:xfrm>
            <a:off x="9164522" y="3773720"/>
            <a:ext cx="190775" cy="303331"/>
            <a:chOff x="3622" y="1762"/>
            <a:chExt cx="262" cy="479"/>
          </a:xfrm>
        </p:grpSpPr>
        <p:sp>
          <p:nvSpPr>
            <p:cNvPr id="14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51" name="Group 9"/>
          <p:cNvGrpSpPr>
            <a:grpSpLocks noChangeAspect="1"/>
          </p:cNvGrpSpPr>
          <p:nvPr/>
        </p:nvGrpSpPr>
        <p:grpSpPr bwMode="auto">
          <a:xfrm>
            <a:off x="9774122" y="3773720"/>
            <a:ext cx="190775" cy="303331"/>
            <a:chOff x="3622" y="1762"/>
            <a:chExt cx="262" cy="479"/>
          </a:xfrm>
        </p:grpSpPr>
        <p:sp>
          <p:nvSpPr>
            <p:cNvPr id="15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61" name="Group 9"/>
          <p:cNvGrpSpPr>
            <a:grpSpLocks noChangeAspect="1"/>
          </p:cNvGrpSpPr>
          <p:nvPr/>
        </p:nvGrpSpPr>
        <p:grpSpPr bwMode="auto">
          <a:xfrm>
            <a:off x="10399662" y="3773720"/>
            <a:ext cx="190775" cy="303331"/>
            <a:chOff x="3622" y="1762"/>
            <a:chExt cx="262" cy="479"/>
          </a:xfrm>
        </p:grpSpPr>
        <p:sp>
          <p:nvSpPr>
            <p:cNvPr id="16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71" name="Group 9"/>
          <p:cNvGrpSpPr>
            <a:grpSpLocks noChangeAspect="1"/>
          </p:cNvGrpSpPr>
          <p:nvPr/>
        </p:nvGrpSpPr>
        <p:grpSpPr bwMode="auto">
          <a:xfrm>
            <a:off x="3616364" y="4795811"/>
            <a:ext cx="129299" cy="205584"/>
            <a:chOff x="3622" y="1762"/>
            <a:chExt cx="262" cy="479"/>
          </a:xfrm>
        </p:grpSpPr>
        <p:sp>
          <p:nvSpPr>
            <p:cNvPr id="17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81" name="Group 9"/>
          <p:cNvGrpSpPr>
            <a:grpSpLocks noChangeAspect="1"/>
          </p:cNvGrpSpPr>
          <p:nvPr/>
        </p:nvGrpSpPr>
        <p:grpSpPr bwMode="auto">
          <a:xfrm>
            <a:off x="3821874" y="4795811"/>
            <a:ext cx="129299" cy="205584"/>
            <a:chOff x="3622" y="1762"/>
            <a:chExt cx="262" cy="479"/>
          </a:xfrm>
        </p:grpSpPr>
        <p:sp>
          <p:nvSpPr>
            <p:cNvPr id="18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91" name="Group 9"/>
          <p:cNvGrpSpPr>
            <a:grpSpLocks noChangeAspect="1"/>
          </p:cNvGrpSpPr>
          <p:nvPr/>
        </p:nvGrpSpPr>
        <p:grpSpPr bwMode="auto">
          <a:xfrm>
            <a:off x="3554621" y="5006364"/>
            <a:ext cx="129299" cy="205584"/>
            <a:chOff x="3622" y="1762"/>
            <a:chExt cx="262" cy="479"/>
          </a:xfrm>
        </p:grpSpPr>
        <p:sp>
          <p:nvSpPr>
            <p:cNvPr id="19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201" name="Group 9"/>
          <p:cNvGrpSpPr>
            <a:grpSpLocks noChangeAspect="1"/>
          </p:cNvGrpSpPr>
          <p:nvPr/>
        </p:nvGrpSpPr>
        <p:grpSpPr bwMode="auto">
          <a:xfrm>
            <a:off x="3740120" y="5006364"/>
            <a:ext cx="129299" cy="205584"/>
            <a:chOff x="3622" y="1762"/>
            <a:chExt cx="262" cy="479"/>
          </a:xfrm>
        </p:grpSpPr>
        <p:sp>
          <p:nvSpPr>
            <p:cNvPr id="20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211" name="Group 9"/>
          <p:cNvGrpSpPr>
            <a:grpSpLocks noChangeAspect="1"/>
          </p:cNvGrpSpPr>
          <p:nvPr/>
        </p:nvGrpSpPr>
        <p:grpSpPr bwMode="auto">
          <a:xfrm>
            <a:off x="3639022" y="3773720"/>
            <a:ext cx="190775" cy="303331"/>
            <a:chOff x="3622" y="1762"/>
            <a:chExt cx="262" cy="479"/>
          </a:xfrm>
        </p:grpSpPr>
        <p:sp>
          <p:nvSpPr>
            <p:cNvPr id="21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221" name="Group 9"/>
          <p:cNvGrpSpPr>
            <a:grpSpLocks noChangeAspect="1"/>
          </p:cNvGrpSpPr>
          <p:nvPr/>
        </p:nvGrpSpPr>
        <p:grpSpPr bwMode="auto">
          <a:xfrm>
            <a:off x="7238329" y="5342400"/>
            <a:ext cx="190775" cy="303331"/>
            <a:chOff x="3622" y="1762"/>
            <a:chExt cx="262" cy="479"/>
          </a:xfrm>
        </p:grpSpPr>
        <p:sp>
          <p:nvSpPr>
            <p:cNvPr id="22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sp>
        <p:nvSpPr>
          <p:cNvPr id="243" name="Shape 1012"/>
          <p:cNvSpPr txBox="1"/>
          <p:nvPr/>
        </p:nvSpPr>
        <p:spPr>
          <a:xfrm flipH="1">
            <a:off x="10654869" y="1101075"/>
            <a:ext cx="1074231" cy="289021"/>
          </a:xfrm>
          <a:prstGeom prst="rect">
            <a:avLst/>
          </a:prstGeom>
          <a:noFill/>
          <a:ln>
            <a:noFill/>
          </a:ln>
        </p:spPr>
        <p:txBody>
          <a:bodyPr lIns="91423" tIns="45699" rIns="91423" bIns="45699" anchor="t" anchorCtr="0">
            <a:noAutofit/>
          </a:bodyPr>
          <a:lstStyle/>
          <a:p>
            <a:pPr algn="ctr">
              <a:buSzPct val="25000"/>
            </a:pPr>
            <a:r>
              <a:rPr lang="bs-Latn-BA" sz="1600" b="1" kern="0" dirty="0">
                <a:solidFill>
                  <a:srgbClr val="3F3F3F"/>
                </a:solidFill>
                <a:latin typeface="Arial Regular" charset="0"/>
                <a:ea typeface="Arial Regular" charset="0"/>
                <a:cs typeface="Arial Regular" charset="0"/>
                <a:sym typeface="Calibri"/>
              </a:rPr>
              <a:t>Godišnje</a:t>
            </a:r>
            <a:endParaRPr lang="en-GB" sz="1600" b="1" kern="0" dirty="0">
              <a:solidFill>
                <a:srgbClr val="3F3F3F"/>
              </a:solidFill>
              <a:latin typeface="Arial Regular" charset="0"/>
              <a:ea typeface="Arial Regular" charset="0"/>
              <a:cs typeface="Arial Regular" charset="0"/>
              <a:sym typeface="Calibri"/>
            </a:endParaRPr>
          </a:p>
        </p:txBody>
      </p:sp>
      <p:pic>
        <p:nvPicPr>
          <p:cNvPr id="244" name="Shape 1017"/>
          <p:cNvPicPr preferRelativeResize="0"/>
          <p:nvPr/>
        </p:nvPicPr>
        <p:blipFill rotWithShape="1">
          <a:blip r:embed="rId5" cstate="print">
            <a:alphaModFix/>
          </a:blip>
          <a:srcRect/>
          <a:stretch/>
        </p:blipFill>
        <p:spPr>
          <a:xfrm>
            <a:off x="3412148" y="2191199"/>
            <a:ext cx="7295413" cy="446144"/>
          </a:xfrm>
          <a:prstGeom prst="rect">
            <a:avLst/>
          </a:prstGeom>
          <a:noFill/>
          <a:ln>
            <a:noFill/>
          </a:ln>
        </p:spPr>
      </p:pic>
      <p:grpSp>
        <p:nvGrpSpPr>
          <p:cNvPr id="3" name="Group 2"/>
          <p:cNvGrpSpPr/>
          <p:nvPr/>
        </p:nvGrpSpPr>
        <p:grpSpPr>
          <a:xfrm>
            <a:off x="3453392" y="5371795"/>
            <a:ext cx="353791" cy="227283"/>
            <a:chOff x="3238063" y="6356868"/>
            <a:chExt cx="437821" cy="303330"/>
          </a:xfrm>
        </p:grpSpPr>
        <p:grpSp>
          <p:nvGrpSpPr>
            <p:cNvPr id="231" name="Group 9"/>
            <p:cNvGrpSpPr>
              <a:grpSpLocks noChangeAspect="1"/>
            </p:cNvGrpSpPr>
            <p:nvPr/>
          </p:nvGrpSpPr>
          <p:grpSpPr bwMode="auto">
            <a:xfrm>
              <a:off x="3485110" y="6356868"/>
              <a:ext cx="190774" cy="303330"/>
              <a:chOff x="3622" y="1762"/>
              <a:chExt cx="262" cy="479"/>
            </a:xfrm>
          </p:grpSpPr>
          <p:sp>
            <p:nvSpPr>
              <p:cNvPr id="23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4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242" name="Group 9"/>
            <p:cNvGrpSpPr>
              <a:grpSpLocks noChangeAspect="1"/>
            </p:cNvGrpSpPr>
            <p:nvPr/>
          </p:nvGrpSpPr>
          <p:grpSpPr bwMode="auto">
            <a:xfrm>
              <a:off x="3238063" y="6356868"/>
              <a:ext cx="190774" cy="303330"/>
              <a:chOff x="3622" y="1762"/>
              <a:chExt cx="262" cy="479"/>
            </a:xfrm>
          </p:grpSpPr>
          <p:sp>
            <p:nvSpPr>
              <p:cNvPr id="245"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46"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47"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48"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49"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50"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51"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52"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53"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sp>
        <p:nvSpPr>
          <p:cNvPr id="254" name="Shape 1000"/>
          <p:cNvSpPr txBox="1"/>
          <p:nvPr/>
        </p:nvSpPr>
        <p:spPr>
          <a:xfrm flipH="1">
            <a:off x="4019989" y="1373775"/>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2</a:t>
            </a:r>
            <a:endParaRPr lang="en-GB" sz="800" b="1" kern="0" dirty="0">
              <a:solidFill>
                <a:srgbClr val="3F3F3F"/>
              </a:solidFill>
              <a:latin typeface="Arial Regular" charset="0"/>
              <a:ea typeface="Arial Regular" charset="0"/>
              <a:cs typeface="Arial Regular" charset="0"/>
              <a:sym typeface="Calibri"/>
            </a:endParaRPr>
          </a:p>
        </p:txBody>
      </p:sp>
      <p:sp>
        <p:nvSpPr>
          <p:cNvPr id="255" name="Shape 1000"/>
          <p:cNvSpPr txBox="1"/>
          <p:nvPr/>
        </p:nvSpPr>
        <p:spPr>
          <a:xfrm flipH="1">
            <a:off x="4655112" y="1370963"/>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3</a:t>
            </a:r>
            <a:endParaRPr lang="en-GB" sz="800" b="1" kern="0" dirty="0">
              <a:solidFill>
                <a:srgbClr val="3F3F3F"/>
              </a:solidFill>
              <a:latin typeface="Arial Regular" charset="0"/>
              <a:ea typeface="Arial Regular" charset="0"/>
              <a:cs typeface="Arial Regular" charset="0"/>
              <a:sym typeface="Calibri"/>
            </a:endParaRPr>
          </a:p>
        </p:txBody>
      </p:sp>
      <p:sp>
        <p:nvSpPr>
          <p:cNvPr id="256" name="Shape 1000"/>
          <p:cNvSpPr txBox="1"/>
          <p:nvPr/>
        </p:nvSpPr>
        <p:spPr>
          <a:xfrm flipH="1">
            <a:off x="5263501" y="1380423"/>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4</a:t>
            </a:r>
            <a:endParaRPr lang="en-GB" sz="800" b="1" kern="0" dirty="0">
              <a:solidFill>
                <a:srgbClr val="3F3F3F"/>
              </a:solidFill>
              <a:latin typeface="Arial Regular" charset="0"/>
              <a:ea typeface="Arial Regular" charset="0"/>
              <a:cs typeface="Arial Regular" charset="0"/>
              <a:sym typeface="Calibri"/>
            </a:endParaRPr>
          </a:p>
        </p:txBody>
      </p:sp>
      <p:sp>
        <p:nvSpPr>
          <p:cNvPr id="257" name="Shape 1000"/>
          <p:cNvSpPr txBox="1"/>
          <p:nvPr/>
        </p:nvSpPr>
        <p:spPr>
          <a:xfrm flipH="1">
            <a:off x="5834443" y="1367857"/>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 5</a:t>
            </a:r>
            <a:endParaRPr lang="en-GB" sz="800" b="1" kern="0" dirty="0">
              <a:solidFill>
                <a:srgbClr val="3F3F3F"/>
              </a:solidFill>
              <a:latin typeface="Arial Regular" charset="0"/>
              <a:ea typeface="Arial Regular" charset="0"/>
              <a:cs typeface="Arial Regular" charset="0"/>
              <a:sym typeface="Calibri"/>
            </a:endParaRPr>
          </a:p>
        </p:txBody>
      </p:sp>
      <p:sp>
        <p:nvSpPr>
          <p:cNvPr id="258" name="Shape 1000"/>
          <p:cNvSpPr txBox="1"/>
          <p:nvPr/>
        </p:nvSpPr>
        <p:spPr>
          <a:xfrm flipH="1">
            <a:off x="6468573" y="1367855"/>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6</a:t>
            </a:r>
            <a:endParaRPr lang="en-GB" sz="800" b="1" kern="0" dirty="0">
              <a:solidFill>
                <a:srgbClr val="3F3F3F"/>
              </a:solidFill>
              <a:latin typeface="Arial Regular" charset="0"/>
              <a:ea typeface="Arial Regular" charset="0"/>
              <a:cs typeface="Arial Regular" charset="0"/>
              <a:sym typeface="Calibri"/>
            </a:endParaRPr>
          </a:p>
        </p:txBody>
      </p:sp>
      <p:sp>
        <p:nvSpPr>
          <p:cNvPr id="259" name="Shape 1000"/>
          <p:cNvSpPr txBox="1"/>
          <p:nvPr/>
        </p:nvSpPr>
        <p:spPr>
          <a:xfrm flipH="1">
            <a:off x="7093048" y="1370963"/>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7</a:t>
            </a:r>
            <a:endParaRPr lang="en-GB" sz="800" b="1" kern="0" dirty="0">
              <a:solidFill>
                <a:srgbClr val="3F3F3F"/>
              </a:solidFill>
              <a:latin typeface="Arial Regular" charset="0"/>
              <a:ea typeface="Arial Regular" charset="0"/>
              <a:cs typeface="Arial Regular" charset="0"/>
              <a:sym typeface="Calibri"/>
            </a:endParaRPr>
          </a:p>
        </p:txBody>
      </p:sp>
      <p:sp>
        <p:nvSpPr>
          <p:cNvPr id="260" name="Shape 1000"/>
          <p:cNvSpPr txBox="1"/>
          <p:nvPr/>
        </p:nvSpPr>
        <p:spPr>
          <a:xfrm flipH="1">
            <a:off x="7689004" y="1367854"/>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8</a:t>
            </a:r>
            <a:endParaRPr lang="en-GB" sz="800" b="1" kern="0" dirty="0">
              <a:solidFill>
                <a:srgbClr val="3F3F3F"/>
              </a:solidFill>
              <a:latin typeface="Arial Regular" charset="0"/>
              <a:ea typeface="Arial Regular" charset="0"/>
              <a:cs typeface="Arial Regular" charset="0"/>
              <a:sym typeface="Calibri"/>
            </a:endParaRPr>
          </a:p>
        </p:txBody>
      </p:sp>
      <p:sp>
        <p:nvSpPr>
          <p:cNvPr id="261" name="Shape 1000"/>
          <p:cNvSpPr txBox="1"/>
          <p:nvPr/>
        </p:nvSpPr>
        <p:spPr>
          <a:xfrm flipH="1">
            <a:off x="8320015" y="1373777"/>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9</a:t>
            </a:r>
            <a:endParaRPr lang="en-GB" sz="800" b="1" kern="0" dirty="0">
              <a:solidFill>
                <a:srgbClr val="3F3F3F"/>
              </a:solidFill>
              <a:latin typeface="Arial Regular" charset="0"/>
              <a:ea typeface="Arial Regular" charset="0"/>
              <a:cs typeface="Arial Regular" charset="0"/>
              <a:sym typeface="Calibri"/>
            </a:endParaRPr>
          </a:p>
        </p:txBody>
      </p:sp>
      <p:sp>
        <p:nvSpPr>
          <p:cNvPr id="262" name="Shape 1000"/>
          <p:cNvSpPr txBox="1"/>
          <p:nvPr/>
        </p:nvSpPr>
        <p:spPr>
          <a:xfrm flipH="1">
            <a:off x="8839200" y="1373777"/>
            <a:ext cx="7367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1</a:t>
            </a:r>
            <a:r>
              <a:rPr lang="bs-Latn-BA" sz="800" b="1" kern="0" dirty="0">
                <a:solidFill>
                  <a:srgbClr val="3F3F3F"/>
                </a:solidFill>
                <a:latin typeface="Arial Regular" charset="0"/>
                <a:ea typeface="Arial Regular" charset="0"/>
                <a:cs typeface="Arial Regular" charset="0"/>
                <a:sym typeface="Calibri"/>
              </a:rPr>
              <a:t>0</a:t>
            </a:r>
            <a:endParaRPr lang="en-GB" sz="800" b="1" kern="0" dirty="0">
              <a:solidFill>
                <a:srgbClr val="3F3F3F"/>
              </a:solidFill>
              <a:latin typeface="Arial Regular" charset="0"/>
              <a:ea typeface="Arial Regular" charset="0"/>
              <a:cs typeface="Arial Regular" charset="0"/>
              <a:sym typeface="Calibri"/>
            </a:endParaRPr>
          </a:p>
        </p:txBody>
      </p:sp>
      <p:sp>
        <p:nvSpPr>
          <p:cNvPr id="263" name="Shape 1000"/>
          <p:cNvSpPr txBox="1"/>
          <p:nvPr/>
        </p:nvSpPr>
        <p:spPr>
          <a:xfrm flipH="1">
            <a:off x="9378259" y="1373777"/>
            <a:ext cx="815027"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1</a:t>
            </a:r>
            <a:r>
              <a:rPr lang="en-GB" sz="800" b="1" kern="0" dirty="0">
                <a:solidFill>
                  <a:srgbClr val="3F3F3F"/>
                </a:solidFill>
                <a:latin typeface="Arial Regular" charset="0"/>
                <a:ea typeface="Arial Regular" charset="0"/>
                <a:cs typeface="Arial Regular" charset="0"/>
                <a:sym typeface="Calibri"/>
              </a:rPr>
              <a:t>1</a:t>
            </a:r>
          </a:p>
        </p:txBody>
      </p:sp>
      <p:sp>
        <p:nvSpPr>
          <p:cNvPr id="264" name="Shape 1000"/>
          <p:cNvSpPr txBox="1"/>
          <p:nvPr/>
        </p:nvSpPr>
        <p:spPr>
          <a:xfrm flipH="1">
            <a:off x="10060311" y="1367853"/>
            <a:ext cx="676356"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1</a:t>
            </a:r>
            <a:r>
              <a:rPr lang="bs-Latn-BA" sz="800" b="1" kern="0" dirty="0">
                <a:solidFill>
                  <a:srgbClr val="3F3F3F"/>
                </a:solidFill>
                <a:latin typeface="Arial Regular" charset="0"/>
                <a:ea typeface="Arial Regular" charset="0"/>
                <a:cs typeface="Arial Regular" charset="0"/>
                <a:sym typeface="Calibri"/>
              </a:rPr>
              <a:t>2</a:t>
            </a:r>
            <a:endParaRPr lang="en-GB" sz="800" b="1" kern="0" dirty="0">
              <a:solidFill>
                <a:srgbClr val="3F3F3F"/>
              </a:solidFill>
              <a:latin typeface="Arial Regular" charset="0"/>
              <a:ea typeface="Arial Regular" charset="0"/>
              <a:cs typeface="Arial Regular" charset="0"/>
              <a:sym typeface="Calibri"/>
            </a:endParaRPr>
          </a:p>
        </p:txBody>
      </p:sp>
      <p:sp>
        <p:nvSpPr>
          <p:cNvPr id="4" name="TextBox 3"/>
          <p:cNvSpPr txBox="1"/>
          <p:nvPr/>
        </p:nvSpPr>
        <p:spPr>
          <a:xfrm>
            <a:off x="6149028" y="6575624"/>
            <a:ext cx="6063167" cy="307776"/>
          </a:xfrm>
          <a:prstGeom prst="rect">
            <a:avLst/>
          </a:prstGeom>
          <a:noFill/>
        </p:spPr>
        <p:txBody>
          <a:bodyPr wrap="square" lIns="121917" tIns="60958" rIns="121917" bIns="60958" rtlCol="0">
            <a:spAutoFit/>
          </a:bodyPr>
          <a:lstStyle/>
          <a:p>
            <a:pPr algn="r"/>
            <a:r>
              <a:rPr lang="bs-Latn-BA" sz="1200" dirty="0"/>
              <a:t>Referenca: SmPC navedenih lijekova </a:t>
            </a:r>
            <a:endParaRPr lang="en-US" sz="1200" dirty="0"/>
          </a:p>
        </p:txBody>
      </p:sp>
    </p:spTree>
    <p:extLst>
      <p:ext uri="{BB962C8B-B14F-4D97-AF65-F5344CB8AC3E}">
        <p14:creationId xmlns="" xmlns:p14="http://schemas.microsoft.com/office/powerpoint/2010/main" val="97940469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9843101" y="0"/>
            <a:ext cx="2348899" cy="1634017"/>
          </a:xfrm>
          <a:prstGeom prst="rect">
            <a:avLst/>
          </a:prstGeom>
        </p:spPr>
      </p:pic>
      <p:sp>
        <p:nvSpPr>
          <p:cNvPr id="2" name="Title 1"/>
          <p:cNvSpPr>
            <a:spLocks noGrp="1"/>
          </p:cNvSpPr>
          <p:nvPr>
            <p:ph type="title"/>
          </p:nvPr>
        </p:nvSpPr>
        <p:spPr>
          <a:xfrm>
            <a:off x="609600" y="76200"/>
            <a:ext cx="10972800" cy="914400"/>
          </a:xfrm>
        </p:spPr>
        <p:txBody>
          <a:bodyPr/>
          <a:lstStyle/>
          <a:p>
            <a:r>
              <a:rPr lang="en-GB" dirty="0"/>
              <a:t>Monitoring </a:t>
            </a:r>
            <a:r>
              <a:rPr lang="bs-Latn-BA" dirty="0" smtClean="0"/>
              <a:t>prema</a:t>
            </a:r>
            <a:r>
              <a:rPr lang="en-GB" dirty="0" smtClean="0"/>
              <a:t> </a:t>
            </a:r>
            <a:r>
              <a:rPr lang="en-GB" dirty="0"/>
              <a:t>SmPC</a:t>
            </a:r>
          </a:p>
        </p:txBody>
      </p:sp>
      <p:sp>
        <p:nvSpPr>
          <p:cNvPr id="174" name="TextBox 173"/>
          <p:cNvSpPr txBox="1"/>
          <p:nvPr/>
        </p:nvSpPr>
        <p:spPr>
          <a:xfrm>
            <a:off x="6134038" y="6575624"/>
            <a:ext cx="6063167" cy="307776"/>
          </a:xfrm>
          <a:prstGeom prst="rect">
            <a:avLst/>
          </a:prstGeom>
          <a:noFill/>
        </p:spPr>
        <p:txBody>
          <a:bodyPr wrap="square" lIns="121917" tIns="60958" rIns="121917" bIns="60958" rtlCol="0">
            <a:spAutoFit/>
          </a:bodyPr>
          <a:lstStyle/>
          <a:p>
            <a:pPr algn="r"/>
            <a:r>
              <a:rPr lang="bs-Latn-BA" sz="1200" dirty="0"/>
              <a:t>Referenca: SmPC navedenih lijekova </a:t>
            </a:r>
            <a:endParaRPr lang="en-US" sz="1200"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0486" y="1151165"/>
            <a:ext cx="11793864" cy="4826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59807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9843101" y="0"/>
            <a:ext cx="2348899" cy="1634017"/>
          </a:xfrm>
          <a:prstGeom prst="rect">
            <a:avLst/>
          </a:prstGeom>
        </p:spPr>
      </p:pic>
      <p:sp>
        <p:nvSpPr>
          <p:cNvPr id="2" name="Title 1"/>
          <p:cNvSpPr>
            <a:spLocks noGrp="1"/>
          </p:cNvSpPr>
          <p:nvPr>
            <p:ph type="title"/>
          </p:nvPr>
        </p:nvSpPr>
        <p:spPr>
          <a:xfrm>
            <a:off x="323848" y="1358900"/>
            <a:ext cx="11477625" cy="914400"/>
          </a:xfrm>
        </p:spPr>
        <p:txBody>
          <a:bodyPr>
            <a:noAutofit/>
          </a:bodyPr>
          <a:lstStyle/>
          <a:p>
            <a:pPr algn="ctr"/>
            <a:r>
              <a:rPr lang="en-US" sz="3600" dirty="0" err="1" smtClean="0"/>
              <a:t>Indikacije</a:t>
            </a:r>
            <a:r>
              <a:rPr lang="bs-Latn-BA" sz="3600" dirty="0" smtClean="0"/>
              <a:t> </a:t>
            </a:r>
            <a:r>
              <a:rPr lang="en-US" sz="3600" dirty="0" err="1"/>
              <a:t>i</a:t>
            </a:r>
            <a:r>
              <a:rPr lang="en-US" sz="3600" dirty="0"/>
              <a:t> </a:t>
            </a:r>
            <a:r>
              <a:rPr lang="en-US" sz="3600" dirty="0" err="1"/>
              <a:t>kriteriji</a:t>
            </a:r>
            <a:r>
              <a:rPr lang="en-US" sz="3600" dirty="0"/>
              <a:t> </a:t>
            </a:r>
            <a:r>
              <a:rPr lang="en-US" sz="3600" dirty="0" err="1"/>
              <a:t>za</a:t>
            </a:r>
            <a:r>
              <a:rPr lang="en-US" sz="3600" dirty="0"/>
              <a:t> </a:t>
            </a:r>
            <a:r>
              <a:rPr lang="en-US" sz="3600" dirty="0" err="1"/>
              <a:t>uključivanje</a:t>
            </a:r>
            <a:r>
              <a:rPr lang="en-US" sz="3600" dirty="0"/>
              <a:t> </a:t>
            </a:r>
            <a:r>
              <a:rPr lang="en-US" sz="3600" dirty="0" err="1"/>
              <a:t>lijeka</a:t>
            </a:r>
            <a:r>
              <a:rPr lang="en-US" sz="3600" dirty="0"/>
              <a:t> </a:t>
            </a:r>
            <a:r>
              <a:rPr lang="bs-Latn-BA" sz="3600" dirty="0" smtClean="0"/>
              <a:t/>
            </a:r>
            <a:br>
              <a:rPr lang="bs-Latn-BA" sz="3600" dirty="0" smtClean="0"/>
            </a:br>
            <a:r>
              <a:rPr lang="en-US" sz="3600" dirty="0" err="1" smtClean="0"/>
              <a:t>Ocrevus</a:t>
            </a:r>
            <a:r>
              <a:rPr lang="en-US" sz="3600" dirty="0" smtClean="0"/>
              <a:t> </a:t>
            </a:r>
            <a:r>
              <a:rPr lang="en-US" sz="3600" dirty="0"/>
              <a:t>(</a:t>
            </a:r>
            <a:r>
              <a:rPr lang="en-US" sz="3600" dirty="0" smtClean="0"/>
              <a:t>o</a:t>
            </a:r>
            <a:r>
              <a:rPr lang="bs-Latn-BA" sz="3600" dirty="0" smtClean="0"/>
              <a:t>c</a:t>
            </a:r>
            <a:r>
              <a:rPr lang="en-US" sz="3600" dirty="0" err="1" smtClean="0"/>
              <a:t>relizumab</a:t>
            </a:r>
            <a:r>
              <a:rPr lang="en-US" sz="3600" dirty="0" smtClean="0"/>
              <a:t>) u RMS</a:t>
            </a:r>
            <a:r>
              <a:rPr lang="en-US" sz="3600" dirty="0"/>
              <a:t/>
            </a:r>
            <a:br>
              <a:rPr lang="en-US" sz="3600" dirty="0"/>
            </a:br>
            <a:endParaRPr lang="en-US" sz="3600" dirty="0"/>
          </a:p>
        </p:txBody>
      </p:sp>
      <p:sp>
        <p:nvSpPr>
          <p:cNvPr id="6" name="Content Placeholder 5"/>
          <p:cNvSpPr>
            <a:spLocks noGrp="1"/>
          </p:cNvSpPr>
          <p:nvPr>
            <p:ph idx="1"/>
          </p:nvPr>
        </p:nvSpPr>
        <p:spPr>
          <a:xfrm>
            <a:off x="305329" y="2055815"/>
            <a:ext cx="10972800" cy="3239348"/>
          </a:xfrm>
          <a:prstGeom prst="rect">
            <a:avLst/>
          </a:prstGeom>
        </p:spPr>
        <p:txBody>
          <a:bodyPr wrap="square">
            <a:spAutoFit/>
          </a:bodyPr>
          <a:lstStyle/>
          <a:p>
            <a:pPr marL="0" indent="0">
              <a:buNone/>
            </a:pPr>
            <a:endParaRPr lang="en-US" sz="2400" dirty="0"/>
          </a:p>
          <a:p>
            <a:r>
              <a:rPr lang="bs-Latn-BA" sz="2400" dirty="0" smtClean="0"/>
              <a:t>Ocrelizumab </a:t>
            </a:r>
            <a:r>
              <a:rPr lang="bs-Latn-BA" sz="2400" dirty="0"/>
              <a:t>je indiciran za liječenje odraslih bolesnika s relapsirajućim oblikom multiple skleroze (RMS) s dokazivom aktivnošću bolesti (definiranom kliničkim nalazima ili oslikavanjem) u posljednje 2 godine. </a:t>
            </a:r>
            <a:endParaRPr lang="en-US" sz="2400" dirty="0"/>
          </a:p>
          <a:p>
            <a:r>
              <a:rPr lang="bs-Latn-BA" sz="2400" dirty="0"/>
              <a:t>Za gore navedenu definiciju, može se koristiti populacija OPERA ispitivanja: </a:t>
            </a:r>
            <a:endParaRPr lang="en-US" sz="2400" dirty="0"/>
          </a:p>
          <a:p>
            <a:pPr lvl="0">
              <a:buFont typeface="Wingdings" panose="05000000000000000000" pitchFamily="2" charset="2"/>
              <a:buChar char="ü"/>
            </a:pPr>
            <a:r>
              <a:rPr lang="bs-Latn-BA" sz="2400" dirty="0"/>
              <a:t>najmanje dva relapsa u posljednje dvije godine ili relaps u protekloj godini </a:t>
            </a:r>
            <a:endParaRPr lang="en-US" sz="2400" dirty="0"/>
          </a:p>
          <a:p>
            <a:pPr lvl="0">
              <a:buFont typeface="Wingdings" panose="05000000000000000000" pitchFamily="2" charset="2"/>
              <a:buChar char="ü"/>
            </a:pPr>
            <a:r>
              <a:rPr lang="bs-Latn-BA" sz="2400" dirty="0"/>
              <a:t>dokaziva aktivnost bolesti MR oslikavanjem</a:t>
            </a:r>
            <a:endParaRPr lang="en-US" sz="2400" dirty="0"/>
          </a:p>
          <a:p>
            <a:pPr lvl="0">
              <a:buFont typeface="Wingdings" panose="05000000000000000000" pitchFamily="2" charset="2"/>
              <a:buChar char="ü"/>
            </a:pPr>
            <a:r>
              <a:rPr lang="en-US" sz="2400" dirty="0"/>
              <a:t>EDSS* </a:t>
            </a:r>
            <a:r>
              <a:rPr lang="en-US" sz="2400" dirty="0" err="1"/>
              <a:t>između</a:t>
            </a:r>
            <a:r>
              <a:rPr lang="en-US" sz="2400" dirty="0"/>
              <a:t> 0 </a:t>
            </a:r>
            <a:r>
              <a:rPr lang="en-US" sz="2400" dirty="0" err="1"/>
              <a:t>i</a:t>
            </a:r>
            <a:r>
              <a:rPr lang="en-US" sz="2400" dirty="0"/>
              <a:t> 5,5 (</a:t>
            </a:r>
            <a:r>
              <a:rPr lang="en-US" sz="2400" dirty="0" err="1"/>
              <a:t>uključujući</a:t>
            </a:r>
            <a:r>
              <a:rPr lang="en-US" sz="2400" dirty="0"/>
              <a:t> </a:t>
            </a:r>
            <a:r>
              <a:rPr lang="en-US" sz="2400" dirty="0" err="1"/>
              <a:t>te</a:t>
            </a:r>
            <a:r>
              <a:rPr lang="en-US" sz="2400" dirty="0"/>
              <a:t> </a:t>
            </a:r>
            <a:r>
              <a:rPr lang="en-US" sz="2400" dirty="0" err="1"/>
              <a:t>vrijednosti</a:t>
            </a:r>
            <a:r>
              <a:rPr lang="en-US" sz="2400" dirty="0"/>
              <a:t>) </a:t>
            </a:r>
          </a:p>
        </p:txBody>
      </p:sp>
    </p:spTree>
    <p:extLst>
      <p:ext uri="{BB962C8B-B14F-4D97-AF65-F5344CB8AC3E}">
        <p14:creationId xmlns="" xmlns:p14="http://schemas.microsoft.com/office/powerpoint/2010/main" val="22134949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9843101" y="0"/>
            <a:ext cx="2348899" cy="1634017"/>
          </a:xfrm>
          <a:prstGeom prst="rect">
            <a:avLst/>
          </a:prstGeom>
        </p:spPr>
      </p:pic>
      <p:sp>
        <p:nvSpPr>
          <p:cNvPr id="2" name="Title 1"/>
          <p:cNvSpPr>
            <a:spLocks noGrp="1"/>
          </p:cNvSpPr>
          <p:nvPr>
            <p:ph type="title"/>
          </p:nvPr>
        </p:nvSpPr>
        <p:spPr>
          <a:xfrm>
            <a:off x="795337" y="860424"/>
            <a:ext cx="10241280" cy="792162"/>
          </a:xfrm>
        </p:spPr>
        <p:txBody>
          <a:bodyPr>
            <a:noAutofit/>
          </a:bodyPr>
          <a:lstStyle/>
          <a:p>
            <a:pPr algn="ctr"/>
            <a:r>
              <a:rPr lang="en-US" sz="3600" dirty="0" err="1"/>
              <a:t>Indikacije</a:t>
            </a:r>
            <a:r>
              <a:rPr lang="bs-Latn-BA" sz="3600" dirty="0"/>
              <a:t> </a:t>
            </a:r>
            <a:r>
              <a:rPr lang="en-US" sz="3600" dirty="0" err="1"/>
              <a:t>i</a:t>
            </a:r>
            <a:r>
              <a:rPr lang="en-US" sz="3600" dirty="0"/>
              <a:t> </a:t>
            </a:r>
            <a:r>
              <a:rPr lang="en-US" sz="3600" dirty="0" err="1"/>
              <a:t>kriteriji</a:t>
            </a:r>
            <a:r>
              <a:rPr lang="en-US" sz="3600" dirty="0"/>
              <a:t> </a:t>
            </a:r>
            <a:r>
              <a:rPr lang="en-US" sz="3600" dirty="0" err="1"/>
              <a:t>za</a:t>
            </a:r>
            <a:r>
              <a:rPr lang="en-US" sz="3600" dirty="0"/>
              <a:t> </a:t>
            </a:r>
            <a:r>
              <a:rPr lang="en-US" sz="3600" dirty="0" err="1"/>
              <a:t>uključivanje</a:t>
            </a:r>
            <a:r>
              <a:rPr lang="en-US" sz="3600" dirty="0"/>
              <a:t> </a:t>
            </a:r>
            <a:r>
              <a:rPr lang="en-US" sz="3600" dirty="0" err="1"/>
              <a:t>lijeka</a:t>
            </a:r>
            <a:r>
              <a:rPr lang="en-US" sz="3600" dirty="0"/>
              <a:t> </a:t>
            </a:r>
            <a:r>
              <a:rPr lang="en-US" sz="3600" dirty="0" err="1"/>
              <a:t>Ocrevus</a:t>
            </a:r>
            <a:r>
              <a:rPr lang="en-US" sz="3600" dirty="0"/>
              <a:t> (o</a:t>
            </a:r>
            <a:r>
              <a:rPr lang="bs-Latn-BA" sz="3600" dirty="0"/>
              <a:t>c</a:t>
            </a:r>
            <a:r>
              <a:rPr lang="en-US" sz="3600" dirty="0" err="1"/>
              <a:t>relizumab</a:t>
            </a:r>
            <a:r>
              <a:rPr lang="en-US" sz="3600" dirty="0" smtClean="0"/>
              <a:t>) u PPMS</a:t>
            </a:r>
            <a:endParaRPr lang="en-US" sz="3600" dirty="0"/>
          </a:p>
        </p:txBody>
      </p:sp>
      <p:sp>
        <p:nvSpPr>
          <p:cNvPr id="3" name="Content Placeholder 2"/>
          <p:cNvSpPr>
            <a:spLocks noGrp="1"/>
          </p:cNvSpPr>
          <p:nvPr>
            <p:ph idx="1"/>
          </p:nvPr>
        </p:nvSpPr>
        <p:spPr>
          <a:xfrm>
            <a:off x="505354" y="1912939"/>
            <a:ext cx="10972800" cy="4787899"/>
          </a:xfrm>
        </p:spPr>
        <p:txBody>
          <a:bodyPr>
            <a:normAutofit/>
          </a:bodyPr>
          <a:lstStyle/>
          <a:p>
            <a:r>
              <a:rPr lang="bs-Latn-BA" sz="2800" dirty="0"/>
              <a:t>Okrelizumab je indiciran i za liječenje odraslih bolesnika s ranim primarno progresivnim oblikom multiple skleroze (PPMS). </a:t>
            </a:r>
            <a:endParaRPr lang="en-US" sz="2800" dirty="0"/>
          </a:p>
          <a:p>
            <a:r>
              <a:rPr lang="bs-Latn-BA" sz="2800" dirty="0"/>
              <a:t>Za definiranje rane faze bolesti može se koristiti populacija ORATORIO ispitivanja:</a:t>
            </a:r>
            <a:endParaRPr lang="en-US" sz="2800" dirty="0"/>
          </a:p>
          <a:p>
            <a:pPr lvl="0">
              <a:buFont typeface="Wingdings" panose="05000000000000000000" pitchFamily="2" charset="2"/>
              <a:buChar char="ü"/>
            </a:pPr>
            <a:r>
              <a:rPr lang="bs-Latn-BA" sz="2800" dirty="0"/>
              <a:t>trajanje bolesti &lt; 10 godina (kod bolesnika s EDSS-om od ≤ 5,0) ili &lt; 15 godina (kod bolesnika s EDSS-om &gt; 5,0)</a:t>
            </a:r>
            <a:endParaRPr lang="en-US" sz="2800" dirty="0"/>
          </a:p>
          <a:p>
            <a:pPr lvl="0">
              <a:buFont typeface="Wingdings" panose="05000000000000000000" pitchFamily="2" charset="2"/>
              <a:buChar char="ü"/>
            </a:pPr>
            <a:r>
              <a:rPr lang="bs-Latn-BA" sz="2800" dirty="0"/>
              <a:t>stepen onesposobljenosti prema EDSS-u između 3,0-6,5 </a:t>
            </a:r>
            <a:endParaRPr lang="en-US" sz="2800" dirty="0"/>
          </a:p>
          <a:p>
            <a:pPr lvl="0">
              <a:buFont typeface="Wingdings" panose="05000000000000000000" pitchFamily="2" charset="2"/>
              <a:buChar char="ü"/>
            </a:pPr>
            <a:r>
              <a:rPr lang="bs-Latn-BA" sz="2800" dirty="0"/>
              <a:t>MRI karakteristike tipične za upalnu aktivnost (T1 lezija(e) naglašena(e) gadolinijem i/ili aktivne (nove/rastuće) T2 lezije.</a:t>
            </a:r>
            <a:endParaRPr lang="en-US" sz="2800" dirty="0"/>
          </a:p>
          <a:p>
            <a:pPr marL="0" indent="0">
              <a:buNone/>
            </a:pPr>
            <a:endParaRPr lang="en-US" sz="2800" dirty="0"/>
          </a:p>
        </p:txBody>
      </p:sp>
    </p:spTree>
    <p:extLst>
      <p:ext uri="{BB962C8B-B14F-4D97-AF65-F5344CB8AC3E}">
        <p14:creationId xmlns="" xmlns:p14="http://schemas.microsoft.com/office/powerpoint/2010/main" val="9516171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9843101" y="0"/>
            <a:ext cx="2348899" cy="1634017"/>
          </a:xfrm>
          <a:prstGeom prst="rect">
            <a:avLst/>
          </a:prstGeom>
        </p:spPr>
      </p:pic>
      <p:sp>
        <p:nvSpPr>
          <p:cNvPr id="10" name="Title 1"/>
          <p:cNvSpPr>
            <a:spLocks noGrp="1"/>
          </p:cNvSpPr>
          <p:nvPr>
            <p:ph type="title"/>
          </p:nvPr>
        </p:nvSpPr>
        <p:spPr>
          <a:xfrm>
            <a:off x="423863" y="531813"/>
            <a:ext cx="10241280" cy="1182688"/>
          </a:xfrm>
        </p:spPr>
        <p:txBody>
          <a:bodyPr>
            <a:noAutofit/>
          </a:bodyPr>
          <a:lstStyle/>
          <a:p>
            <a:r>
              <a:rPr lang="bs-Latn-BA" sz="3200" dirty="0"/>
              <a:t>OCREVUS (ocrelizumab) sada dostupan pacijentima u </a:t>
            </a:r>
            <a:r>
              <a:rPr lang="en-US" sz="3200" dirty="0"/>
              <a:t>RS</a:t>
            </a:r>
            <a:endParaRPr lang="en-GB" sz="3200" baseline="30000" dirty="0"/>
          </a:p>
        </p:txBody>
      </p:sp>
      <p:sp>
        <p:nvSpPr>
          <p:cNvPr id="3" name="Rectangle 2"/>
          <p:cNvSpPr/>
          <p:nvPr/>
        </p:nvSpPr>
        <p:spPr>
          <a:xfrm>
            <a:off x="349250" y="2032001"/>
            <a:ext cx="11582400" cy="2708430"/>
          </a:xfrm>
          <a:prstGeom prst="rect">
            <a:avLst/>
          </a:prstGeom>
        </p:spPr>
        <p:txBody>
          <a:bodyPr wrap="square" lIns="121917" tIns="60958" rIns="121917" bIns="60958">
            <a:spAutoFit/>
          </a:bodyPr>
          <a:lstStyle/>
          <a:p>
            <a:pPr marL="380990" indent="-380990">
              <a:buClr>
                <a:srgbClr val="FFC72A"/>
              </a:buClr>
              <a:buFont typeface="Wingdings" panose="05000000000000000000" pitchFamily="2" charset="2"/>
              <a:buChar char="ü"/>
            </a:pPr>
            <a:r>
              <a:rPr lang="bs-Latn-BA" sz="2400" b="1" dirty="0" smtClean="0"/>
              <a:t>prva i jedina</a:t>
            </a:r>
            <a:r>
              <a:rPr lang="en-US" sz="2400" b="1" dirty="0" smtClean="0"/>
              <a:t> </a:t>
            </a:r>
            <a:r>
              <a:rPr lang="en-US" sz="2400" dirty="0" err="1" smtClean="0"/>
              <a:t>terapij</a:t>
            </a:r>
            <a:r>
              <a:rPr lang="bs-Latn-BA" sz="2400" dirty="0" smtClean="0"/>
              <a:t>a</a:t>
            </a:r>
            <a:r>
              <a:rPr lang="en-US" sz="2400" dirty="0" smtClean="0"/>
              <a:t>,</a:t>
            </a:r>
            <a:r>
              <a:rPr lang="bs-Latn-BA" sz="2400" dirty="0" smtClean="0"/>
              <a:t> </a:t>
            </a:r>
            <a:r>
              <a:rPr lang="pl-PL" sz="2400" dirty="0" smtClean="0"/>
              <a:t>odobrena za primjenu i kod </a:t>
            </a:r>
            <a:r>
              <a:rPr lang="pl-PL" sz="2400" b="1" dirty="0" smtClean="0"/>
              <a:t>RMS </a:t>
            </a:r>
            <a:r>
              <a:rPr lang="pl-PL" sz="2400" dirty="0" smtClean="0"/>
              <a:t>i kod </a:t>
            </a:r>
            <a:r>
              <a:rPr lang="pl-PL" sz="2400" b="1" dirty="0" smtClean="0"/>
              <a:t>PPMS</a:t>
            </a:r>
          </a:p>
          <a:p>
            <a:pPr marL="380990" indent="-380990">
              <a:buClr>
                <a:srgbClr val="FFC72A"/>
              </a:buClr>
              <a:buFont typeface="Wingdings" panose="05000000000000000000" pitchFamily="2" charset="2"/>
              <a:buChar char="ü"/>
            </a:pPr>
            <a:r>
              <a:rPr lang="en-US" sz="2400" b="1" dirty="0" err="1" smtClean="0"/>
              <a:t>superiorni</a:t>
            </a:r>
            <a:r>
              <a:rPr lang="bs-Latn-BA" sz="2400" b="1" dirty="0" smtClean="0"/>
              <a:t> </a:t>
            </a:r>
            <a:r>
              <a:rPr lang="en-US" sz="2400" b="1" dirty="0" err="1" smtClean="0"/>
              <a:t>klinički</a:t>
            </a:r>
            <a:r>
              <a:rPr lang="en-US" sz="2400" b="1" dirty="0" smtClean="0"/>
              <a:t> </a:t>
            </a:r>
            <a:r>
              <a:rPr lang="en-US" sz="2400" b="1" dirty="0" err="1" smtClean="0"/>
              <a:t>ishodi</a:t>
            </a:r>
            <a:r>
              <a:rPr lang="bs-Latn-BA" sz="2400" b="1" dirty="0" smtClean="0"/>
              <a:t> </a:t>
            </a:r>
            <a:r>
              <a:rPr lang="en-US" sz="2400" dirty="0" err="1" smtClean="0"/>
              <a:t>uz</a:t>
            </a:r>
            <a:r>
              <a:rPr lang="en-US" sz="2400" dirty="0" smtClean="0"/>
              <a:t> </a:t>
            </a:r>
            <a:r>
              <a:rPr lang="en-US" sz="2400" dirty="0" err="1" smtClean="0"/>
              <a:t>značajno</a:t>
            </a:r>
            <a:r>
              <a:rPr lang="bs-Latn-BA" sz="2400" dirty="0" smtClean="0"/>
              <a:t> </a:t>
            </a:r>
            <a:r>
              <a:rPr lang="en-US" sz="2400" dirty="0" err="1" smtClean="0"/>
              <a:t>suzbijanje</a:t>
            </a:r>
            <a:r>
              <a:rPr lang="en-US" sz="2400" dirty="0" smtClean="0"/>
              <a:t> </a:t>
            </a:r>
            <a:r>
              <a:rPr lang="en-US" sz="2400" dirty="0" err="1" smtClean="0"/>
              <a:t>i</a:t>
            </a:r>
            <a:r>
              <a:rPr lang="en-US" sz="2400" dirty="0" smtClean="0"/>
              <a:t> </a:t>
            </a:r>
            <a:r>
              <a:rPr lang="en-US" sz="2400" dirty="0" err="1" smtClean="0"/>
              <a:t>aktivnosti</a:t>
            </a:r>
            <a:r>
              <a:rPr lang="bs-Latn-BA" sz="2400" dirty="0" smtClean="0"/>
              <a:t> </a:t>
            </a:r>
            <a:r>
              <a:rPr lang="en-US" sz="2400" dirty="0" err="1" smtClean="0"/>
              <a:t>i</a:t>
            </a:r>
            <a:r>
              <a:rPr lang="en-US" sz="2400" dirty="0" smtClean="0"/>
              <a:t> </a:t>
            </a:r>
            <a:r>
              <a:rPr lang="en-US" sz="2400" dirty="0" err="1" smtClean="0"/>
              <a:t>progresije</a:t>
            </a:r>
            <a:r>
              <a:rPr lang="en-US" sz="2400" dirty="0" smtClean="0"/>
              <a:t> </a:t>
            </a:r>
            <a:r>
              <a:rPr lang="en-US" sz="2400" dirty="0" err="1" smtClean="0"/>
              <a:t>bolesti</a:t>
            </a:r>
            <a:endParaRPr lang="bs-Latn-BA" sz="2400" dirty="0" smtClean="0"/>
          </a:p>
          <a:p>
            <a:pPr marL="380990" indent="-380990">
              <a:buClr>
                <a:srgbClr val="FFC72A"/>
              </a:buClr>
              <a:buFont typeface="Wingdings" panose="05000000000000000000" pitchFamily="2" charset="2"/>
              <a:buChar char="ü"/>
            </a:pPr>
            <a:r>
              <a:rPr lang="bs-Latn-BA" sz="2400" b="1" dirty="0" smtClean="0"/>
              <a:t>povoljan sigurnosni profil </a:t>
            </a:r>
            <a:r>
              <a:rPr lang="en-US" sz="2400" dirty="0" smtClean="0"/>
              <a:t>u </a:t>
            </a:r>
            <a:r>
              <a:rPr lang="en-US" sz="2400" dirty="0" err="1" smtClean="0"/>
              <a:t>dva</a:t>
            </a:r>
            <a:r>
              <a:rPr lang="en-US" sz="2400" dirty="0" smtClean="0"/>
              <a:t> </a:t>
            </a:r>
            <a:r>
              <a:rPr lang="en-US" sz="2400" dirty="0" err="1" smtClean="0"/>
              <a:t>identična</a:t>
            </a:r>
            <a:r>
              <a:rPr lang="bs-Latn-BA" sz="2400" dirty="0" smtClean="0"/>
              <a:t> </a:t>
            </a:r>
            <a:r>
              <a:rPr lang="en-US" sz="2400" dirty="0" err="1" smtClean="0"/>
              <a:t>klinička</a:t>
            </a:r>
            <a:r>
              <a:rPr lang="bs-Latn-BA" sz="2400" dirty="0" smtClean="0"/>
              <a:t> </a:t>
            </a:r>
            <a:r>
              <a:rPr lang="en-US" sz="2400" dirty="0" err="1" smtClean="0"/>
              <a:t>ispitivanja</a:t>
            </a:r>
            <a:endParaRPr lang="bs-Latn-BA" sz="2400" dirty="0" smtClean="0"/>
          </a:p>
          <a:p>
            <a:pPr marL="380990" indent="-380990">
              <a:buClr>
                <a:srgbClr val="FFC72A"/>
              </a:buClr>
              <a:buFont typeface="Wingdings" panose="05000000000000000000" pitchFamily="2" charset="2"/>
              <a:buChar char="ü"/>
            </a:pPr>
            <a:r>
              <a:rPr lang="bs-Latn-BA" sz="2400" b="1" dirty="0" smtClean="0"/>
              <a:t>jednostavnost primjene svakih </a:t>
            </a:r>
            <a:r>
              <a:rPr lang="en-US" sz="2400" b="1" dirty="0" smtClean="0"/>
              <a:t>6 </a:t>
            </a:r>
            <a:r>
              <a:rPr lang="bs-Latn-BA" sz="2400" b="1" dirty="0" smtClean="0"/>
              <a:t>mjeseci </a:t>
            </a:r>
            <a:r>
              <a:rPr lang="en-US" sz="2400" dirty="0" smtClean="0"/>
              <a:t>bez </a:t>
            </a:r>
            <a:r>
              <a:rPr lang="en-US" sz="2400" dirty="0" err="1" smtClean="0"/>
              <a:t>rutinskog</a:t>
            </a:r>
            <a:r>
              <a:rPr lang="bs-Latn-BA" sz="2400" dirty="0" smtClean="0"/>
              <a:t> </a:t>
            </a:r>
            <a:r>
              <a:rPr lang="vi-VN" sz="2400" dirty="0" smtClean="0"/>
              <a:t>testiranja između</a:t>
            </a:r>
            <a:r>
              <a:rPr lang="bs-Latn-BA" sz="2400" dirty="0" smtClean="0"/>
              <a:t> </a:t>
            </a:r>
            <a:r>
              <a:rPr lang="en-US" sz="2400" dirty="0" err="1" smtClean="0"/>
              <a:t>davanja</a:t>
            </a:r>
            <a:r>
              <a:rPr lang="en-US" sz="2400" dirty="0" smtClean="0"/>
              <a:t> </a:t>
            </a:r>
            <a:r>
              <a:rPr lang="en-US" sz="2400" dirty="0" err="1" smtClean="0"/>
              <a:t>dvije</a:t>
            </a:r>
            <a:r>
              <a:rPr lang="en-US" sz="2400" dirty="0" smtClean="0"/>
              <a:t> doze</a:t>
            </a:r>
            <a:endParaRPr lang="bs-Latn-BA" sz="2400" dirty="0" smtClean="0"/>
          </a:p>
          <a:p>
            <a:pPr marL="380990" indent="-380990">
              <a:buClr>
                <a:srgbClr val="FFC72A"/>
              </a:buClr>
              <a:buFont typeface="Wingdings" panose="05000000000000000000" pitchFamily="2" charset="2"/>
              <a:buChar char="ü"/>
            </a:pPr>
            <a:r>
              <a:rPr lang="bs-Latn-BA" sz="2400" dirty="0" smtClean="0"/>
              <a:t>do danas </a:t>
            </a:r>
            <a:r>
              <a:rPr lang="en-GB" sz="2400" b="1" dirty="0" smtClean="0"/>
              <a:t>&gt;4,000 pa</a:t>
            </a:r>
            <a:r>
              <a:rPr lang="bs-Latn-BA" sz="2400" b="1" dirty="0" smtClean="0"/>
              <a:t>cijenata </a:t>
            </a:r>
            <a:r>
              <a:rPr lang="bs-Latn-BA" sz="2400" dirty="0" smtClean="0"/>
              <a:t>je primilo ocrevus </a:t>
            </a:r>
            <a:r>
              <a:rPr lang="bs-Latn-BA" sz="2400" b="1" dirty="0" smtClean="0"/>
              <a:t>u kliničkim studijama </a:t>
            </a:r>
            <a:r>
              <a:rPr lang="bs-Latn-BA" sz="2400" dirty="0" smtClean="0"/>
              <a:t>i </a:t>
            </a:r>
            <a:r>
              <a:rPr lang="en-GB" sz="2400" b="1" dirty="0" smtClean="0"/>
              <a:t>&gt;66,000 </a:t>
            </a:r>
            <a:r>
              <a:rPr lang="bs-Latn-BA" sz="2400" b="1" dirty="0" smtClean="0"/>
              <a:t>pacijenta tretirano u kliničkoj praksi</a:t>
            </a:r>
            <a:endParaRPr lang="en-US" sz="2400" dirty="0"/>
          </a:p>
        </p:txBody>
      </p:sp>
      <p:sp>
        <p:nvSpPr>
          <p:cNvPr id="5" name="Text Placeholder 4"/>
          <p:cNvSpPr>
            <a:spLocks noGrp="1"/>
          </p:cNvSpPr>
          <p:nvPr>
            <p:ph type="body" sz="quarter" idx="13"/>
          </p:nvPr>
        </p:nvSpPr>
        <p:spPr>
          <a:xfrm>
            <a:off x="609602" y="6172200"/>
            <a:ext cx="9855199" cy="344488"/>
          </a:xfrm>
        </p:spPr>
        <p:txBody>
          <a:bodyPr/>
          <a:lstStyle/>
          <a:p>
            <a:r>
              <a:rPr lang="en-US" sz="900" dirty="0">
                <a:solidFill>
                  <a:schemeClr val="bg1">
                    <a:lumMod val="50000"/>
                  </a:schemeClr>
                </a:solidFill>
              </a:rPr>
              <a:t>OCREVUS® (</a:t>
            </a:r>
            <a:r>
              <a:rPr lang="en-US" sz="900" dirty="0" err="1">
                <a:solidFill>
                  <a:schemeClr val="bg1">
                    <a:lumMod val="50000"/>
                  </a:schemeClr>
                </a:solidFill>
              </a:rPr>
              <a:t>ocrelizumab</a:t>
            </a:r>
            <a:r>
              <a:rPr lang="en-US" sz="900" dirty="0">
                <a:solidFill>
                  <a:schemeClr val="bg1">
                    <a:lumMod val="50000"/>
                  </a:schemeClr>
                </a:solidFill>
              </a:rPr>
              <a:t>) </a:t>
            </a:r>
            <a:r>
              <a:rPr lang="en-US" sz="900" dirty="0" err="1">
                <a:solidFill>
                  <a:schemeClr val="bg1">
                    <a:lumMod val="50000"/>
                  </a:schemeClr>
                </a:solidFill>
              </a:rPr>
              <a:t>SmPC</a:t>
            </a:r>
            <a:r>
              <a:rPr lang="hr-HR" sz="900" dirty="0">
                <a:solidFill>
                  <a:schemeClr val="bg1">
                    <a:lumMod val="50000"/>
                  </a:schemeClr>
                </a:solidFill>
              </a:rPr>
              <a:t/>
            </a:r>
            <a:br>
              <a:rPr lang="hr-HR" sz="900" dirty="0">
                <a:solidFill>
                  <a:schemeClr val="bg1">
                    <a:lumMod val="50000"/>
                  </a:schemeClr>
                </a:solidFill>
              </a:rPr>
            </a:br>
            <a:r>
              <a:rPr lang="en-US" sz="900" dirty="0">
                <a:solidFill>
                  <a:schemeClr val="bg1">
                    <a:lumMod val="50000"/>
                  </a:schemeClr>
                </a:solidFill>
              </a:rPr>
              <a:t>Hauser SL et al. </a:t>
            </a:r>
            <a:r>
              <a:rPr lang="en-US" sz="900" dirty="0" err="1">
                <a:solidFill>
                  <a:schemeClr val="bg1">
                    <a:lumMod val="50000"/>
                  </a:schemeClr>
                </a:solidFill>
              </a:rPr>
              <a:t>Ocrelizumab</a:t>
            </a:r>
            <a:r>
              <a:rPr lang="en-US" sz="900" dirty="0">
                <a:solidFill>
                  <a:schemeClr val="bg1">
                    <a:lumMod val="50000"/>
                  </a:schemeClr>
                </a:solidFill>
              </a:rPr>
              <a:t> versus interferon </a:t>
            </a:r>
            <a:r>
              <a:rPr lang="el-GR" sz="900" dirty="0">
                <a:solidFill>
                  <a:schemeClr val="bg1">
                    <a:lumMod val="50000"/>
                  </a:schemeClr>
                </a:solidFill>
              </a:rPr>
              <a:t>β-1</a:t>
            </a:r>
            <a:r>
              <a:rPr lang="en-US" sz="900" dirty="0">
                <a:solidFill>
                  <a:schemeClr val="bg1">
                    <a:lumMod val="50000"/>
                  </a:schemeClr>
                </a:solidFill>
              </a:rPr>
              <a:t>a in relapsing multiple sclerosis [supplemental appendix]. N </a:t>
            </a:r>
            <a:r>
              <a:rPr lang="en-US" sz="900" dirty="0" err="1">
                <a:solidFill>
                  <a:schemeClr val="bg1">
                    <a:lumMod val="50000"/>
                  </a:schemeClr>
                </a:solidFill>
              </a:rPr>
              <a:t>Engl</a:t>
            </a:r>
            <a:r>
              <a:rPr lang="en-US" sz="900" dirty="0">
                <a:solidFill>
                  <a:schemeClr val="bg1">
                    <a:lumMod val="50000"/>
                  </a:schemeClr>
                </a:solidFill>
              </a:rPr>
              <a:t> J Med. http://www.nejm.org/doi/</a:t>
            </a:r>
            <a:r>
              <a:rPr lang="hr-HR" sz="900" dirty="0">
                <a:solidFill>
                  <a:schemeClr val="bg1">
                    <a:lumMod val="50000"/>
                  </a:schemeClr>
                </a:solidFill>
              </a:rPr>
              <a:t/>
            </a:r>
            <a:br>
              <a:rPr lang="hr-HR" sz="900" dirty="0">
                <a:solidFill>
                  <a:schemeClr val="bg1">
                    <a:lumMod val="50000"/>
                  </a:schemeClr>
                </a:solidFill>
              </a:rPr>
            </a:br>
            <a:r>
              <a:rPr lang="en-US" sz="900" dirty="0" err="1">
                <a:solidFill>
                  <a:schemeClr val="bg1">
                    <a:lumMod val="50000"/>
                  </a:schemeClr>
                </a:solidFill>
              </a:rPr>
              <a:t>suppl</a:t>
            </a:r>
            <a:r>
              <a:rPr lang="en-US" sz="900" dirty="0">
                <a:solidFill>
                  <a:schemeClr val="bg1">
                    <a:lumMod val="50000"/>
                  </a:schemeClr>
                </a:solidFill>
              </a:rPr>
              <a:t>/10.1056/NEJMoa1601277/</a:t>
            </a:r>
            <a:r>
              <a:rPr lang="en-US" sz="900" dirty="0" err="1">
                <a:solidFill>
                  <a:schemeClr val="bg1">
                    <a:lumMod val="50000"/>
                  </a:schemeClr>
                </a:solidFill>
              </a:rPr>
              <a:t>suppl_file</a:t>
            </a:r>
            <a:r>
              <a:rPr lang="en-US" sz="900" dirty="0">
                <a:solidFill>
                  <a:schemeClr val="bg1">
                    <a:lumMod val="50000"/>
                  </a:schemeClr>
                </a:solidFill>
              </a:rPr>
              <a:t>/nejmoa1601277_appendix.pdf. Accessed January 3, 2017.</a:t>
            </a:r>
            <a:r>
              <a:rPr lang="hr-HR" sz="900" dirty="0">
                <a:solidFill>
                  <a:schemeClr val="bg1">
                    <a:lumMod val="50000"/>
                  </a:schemeClr>
                </a:solidFill>
              </a:rPr>
              <a:t/>
            </a:r>
            <a:br>
              <a:rPr lang="hr-HR" sz="900" dirty="0">
                <a:solidFill>
                  <a:schemeClr val="bg1">
                    <a:lumMod val="50000"/>
                  </a:schemeClr>
                </a:solidFill>
              </a:rPr>
            </a:br>
            <a:r>
              <a:rPr lang="en-US" sz="900" dirty="0">
                <a:solidFill>
                  <a:schemeClr val="bg1">
                    <a:lumMod val="50000"/>
                  </a:schemeClr>
                </a:solidFill>
              </a:rPr>
              <a:t>Hauser SL et al. </a:t>
            </a:r>
            <a:r>
              <a:rPr lang="en-US" sz="900" dirty="0" err="1">
                <a:solidFill>
                  <a:schemeClr val="bg1">
                    <a:lumMod val="50000"/>
                  </a:schemeClr>
                </a:solidFill>
              </a:rPr>
              <a:t>Ocrelizumab</a:t>
            </a:r>
            <a:r>
              <a:rPr lang="en-US" sz="900" dirty="0">
                <a:solidFill>
                  <a:schemeClr val="bg1">
                    <a:lumMod val="50000"/>
                  </a:schemeClr>
                </a:solidFill>
              </a:rPr>
              <a:t> versus interferon </a:t>
            </a:r>
            <a:r>
              <a:rPr lang="el-GR" sz="900" dirty="0">
                <a:solidFill>
                  <a:schemeClr val="bg1">
                    <a:lumMod val="50000"/>
                  </a:schemeClr>
                </a:solidFill>
              </a:rPr>
              <a:t>β-1</a:t>
            </a:r>
            <a:r>
              <a:rPr lang="en-US" sz="900" dirty="0">
                <a:solidFill>
                  <a:schemeClr val="bg1">
                    <a:lumMod val="50000"/>
                  </a:schemeClr>
                </a:solidFill>
              </a:rPr>
              <a:t>a in relapsing multiple sclerosis. N </a:t>
            </a:r>
            <a:r>
              <a:rPr lang="en-US" sz="900" dirty="0" err="1">
                <a:solidFill>
                  <a:schemeClr val="bg1">
                    <a:lumMod val="50000"/>
                  </a:schemeClr>
                </a:solidFill>
              </a:rPr>
              <a:t>Engl</a:t>
            </a:r>
            <a:r>
              <a:rPr lang="en-US" sz="900" dirty="0">
                <a:solidFill>
                  <a:schemeClr val="bg1">
                    <a:lumMod val="50000"/>
                  </a:schemeClr>
                </a:solidFill>
              </a:rPr>
              <a:t> J Med. 2017;376(3):221-234.</a:t>
            </a:r>
            <a:r>
              <a:rPr lang="hr-HR" sz="900" dirty="0">
                <a:solidFill>
                  <a:schemeClr val="bg1">
                    <a:lumMod val="50000"/>
                  </a:schemeClr>
                </a:solidFill>
              </a:rPr>
              <a:t/>
            </a:r>
            <a:br>
              <a:rPr lang="hr-HR" sz="900" dirty="0">
                <a:solidFill>
                  <a:schemeClr val="bg1">
                    <a:lumMod val="50000"/>
                  </a:schemeClr>
                </a:solidFill>
              </a:rPr>
            </a:br>
            <a:r>
              <a:rPr lang="en-US" sz="900" dirty="0" err="1">
                <a:solidFill>
                  <a:schemeClr val="bg1">
                    <a:lumMod val="50000"/>
                  </a:schemeClr>
                </a:solidFill>
              </a:rPr>
              <a:t>Montalban</a:t>
            </a:r>
            <a:r>
              <a:rPr lang="en-US" sz="900" dirty="0">
                <a:solidFill>
                  <a:schemeClr val="bg1">
                    <a:lumMod val="50000"/>
                  </a:schemeClr>
                </a:solidFill>
              </a:rPr>
              <a:t> X et al. </a:t>
            </a:r>
            <a:r>
              <a:rPr lang="en-US" sz="900" dirty="0" err="1">
                <a:solidFill>
                  <a:schemeClr val="bg1">
                    <a:lumMod val="50000"/>
                  </a:schemeClr>
                </a:solidFill>
              </a:rPr>
              <a:t>Ocrelizumab</a:t>
            </a:r>
            <a:r>
              <a:rPr lang="en-US" sz="900" dirty="0">
                <a:solidFill>
                  <a:schemeClr val="bg1">
                    <a:lumMod val="50000"/>
                  </a:schemeClr>
                </a:solidFill>
              </a:rPr>
              <a:t> versus placebo in primary progressive multiple sclerosis. N </a:t>
            </a:r>
            <a:r>
              <a:rPr lang="en-US" sz="900" dirty="0" err="1">
                <a:solidFill>
                  <a:schemeClr val="bg1">
                    <a:lumMod val="50000"/>
                  </a:schemeClr>
                </a:solidFill>
              </a:rPr>
              <a:t>Engl</a:t>
            </a:r>
            <a:r>
              <a:rPr lang="en-US" sz="900" dirty="0">
                <a:solidFill>
                  <a:schemeClr val="bg1">
                    <a:lumMod val="50000"/>
                  </a:schemeClr>
                </a:solidFill>
              </a:rPr>
              <a:t> J Med. 2017;376(3):209-220.</a:t>
            </a:r>
            <a:r>
              <a:rPr lang="bs-Latn-BA" sz="900" dirty="0">
                <a:solidFill>
                  <a:schemeClr val="bg1">
                    <a:lumMod val="50000"/>
                  </a:schemeClr>
                </a:solidFill>
              </a:rPr>
              <a:t> </a:t>
            </a:r>
            <a:br>
              <a:rPr lang="bs-Latn-BA" sz="900" dirty="0">
                <a:solidFill>
                  <a:schemeClr val="bg1">
                    <a:lumMod val="50000"/>
                  </a:schemeClr>
                </a:solidFill>
              </a:rPr>
            </a:br>
            <a:r>
              <a:rPr lang="bs-Latn-BA" sz="900" dirty="0">
                <a:solidFill>
                  <a:schemeClr val="bg1">
                    <a:lumMod val="50000"/>
                  </a:schemeClr>
                </a:solidFill>
              </a:rPr>
              <a:t>Rche </a:t>
            </a:r>
            <a:r>
              <a:rPr lang="en-US" sz="900" dirty="0">
                <a:solidFill>
                  <a:schemeClr val="bg1">
                    <a:lumMod val="50000"/>
                  </a:schemeClr>
                </a:solidFill>
              </a:rPr>
              <a:t>Data on File.</a:t>
            </a:r>
          </a:p>
        </p:txBody>
      </p:sp>
    </p:spTree>
    <p:extLst>
      <p:ext uri="{BB962C8B-B14F-4D97-AF65-F5344CB8AC3E}">
        <p14:creationId xmlns="" xmlns:p14="http://schemas.microsoft.com/office/powerpoint/2010/main" val="7553131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cstate="print"/>
          <a:stretch>
            <a:fillRect/>
          </a:stretch>
        </p:blipFill>
        <p:spPr>
          <a:xfrm>
            <a:off x="9843101" y="43285"/>
            <a:ext cx="2348899" cy="1634017"/>
          </a:xfrm>
          <a:prstGeom prst="rect">
            <a:avLst/>
          </a:prstGeom>
        </p:spPr>
      </p:pic>
      <p:sp>
        <p:nvSpPr>
          <p:cNvPr id="3" name="Content Placeholder 2"/>
          <p:cNvSpPr>
            <a:spLocks noGrp="1"/>
          </p:cNvSpPr>
          <p:nvPr>
            <p:ph idx="1"/>
          </p:nvPr>
        </p:nvSpPr>
        <p:spPr>
          <a:xfrm>
            <a:off x="711200" y="1311275"/>
            <a:ext cx="11074400" cy="4352925"/>
          </a:xfrm>
        </p:spPr>
        <p:txBody>
          <a:bodyPr/>
          <a:lstStyle/>
          <a:p>
            <a:r>
              <a:rPr lang="en-US" sz="2400" dirty="0" err="1"/>
              <a:t>Ocrelizumab</a:t>
            </a:r>
            <a:r>
              <a:rPr lang="en-US" sz="2400" dirty="0"/>
              <a:t> </a:t>
            </a:r>
            <a:r>
              <a:rPr lang="hr-HR" sz="2400" dirty="0" smtClean="0"/>
              <a:t>je ispitivan u jednom ispitivanju</a:t>
            </a:r>
            <a:r>
              <a:rPr lang="en-US" sz="2400" dirty="0" smtClean="0"/>
              <a:t> </a:t>
            </a:r>
            <a:r>
              <a:rPr lang="hr-HR" sz="2400" dirty="0" smtClean="0"/>
              <a:t>F</a:t>
            </a:r>
            <a:r>
              <a:rPr lang="en-US" sz="2400" dirty="0" smtClean="0"/>
              <a:t>a</a:t>
            </a:r>
            <a:r>
              <a:rPr lang="hr-HR" sz="2400" dirty="0" smtClean="0"/>
              <a:t>z</a:t>
            </a:r>
            <a:r>
              <a:rPr lang="en-US" sz="2400" dirty="0" smtClean="0"/>
              <a:t>e </a:t>
            </a:r>
            <a:r>
              <a:rPr lang="en-US" sz="2400" dirty="0"/>
              <a:t>II </a:t>
            </a:r>
            <a:r>
              <a:rPr lang="hr-HR" sz="2400" dirty="0" smtClean="0"/>
              <a:t>i</a:t>
            </a:r>
            <a:r>
              <a:rPr lang="en-US" sz="2400" dirty="0" smtClean="0"/>
              <a:t> </a:t>
            </a:r>
            <a:r>
              <a:rPr lang="hr-HR" sz="2400" dirty="0" smtClean="0"/>
              <a:t>tri ispitivanja</a:t>
            </a:r>
            <a:r>
              <a:rPr lang="en-US" sz="2400" dirty="0" smtClean="0"/>
              <a:t> </a:t>
            </a:r>
            <a:r>
              <a:rPr lang="hr-HR" sz="2400" dirty="0" smtClean="0"/>
              <a:t>Faze</a:t>
            </a:r>
            <a:r>
              <a:rPr lang="en-US" sz="2400" dirty="0" smtClean="0"/>
              <a:t> </a:t>
            </a:r>
            <a:r>
              <a:rPr lang="en-US" sz="2400" dirty="0"/>
              <a:t>III </a:t>
            </a:r>
            <a:r>
              <a:rPr lang="hr-HR" sz="2400" dirty="0" smtClean="0"/>
              <a:t>unutar </a:t>
            </a:r>
            <a:r>
              <a:rPr lang="en-US" sz="2400" dirty="0" smtClean="0"/>
              <a:t>ORCHESTRA program</a:t>
            </a:r>
            <a:r>
              <a:rPr lang="hr-HR" sz="2400" dirty="0" smtClean="0"/>
              <a:t>a</a:t>
            </a:r>
            <a:endParaRPr lang="en-US" sz="2400" dirty="0"/>
          </a:p>
        </p:txBody>
      </p:sp>
      <p:sp>
        <p:nvSpPr>
          <p:cNvPr id="2" name="Title 1"/>
          <p:cNvSpPr>
            <a:spLocks noGrp="1"/>
          </p:cNvSpPr>
          <p:nvPr>
            <p:ph type="title"/>
          </p:nvPr>
        </p:nvSpPr>
        <p:spPr/>
        <p:txBody>
          <a:bodyPr/>
          <a:lstStyle/>
          <a:p>
            <a:r>
              <a:rPr lang="hr-HR" dirty="0" smtClean="0"/>
              <a:t>Klinički razvoj lijeka OCREVUS</a:t>
            </a:r>
            <a:r>
              <a:rPr lang="en-US" baseline="30000" dirty="0" smtClean="0"/>
              <a:t>®</a:t>
            </a:r>
            <a:r>
              <a:rPr lang="hr-HR" baseline="30000" dirty="0" smtClean="0"/>
              <a:t> </a:t>
            </a:r>
            <a:r>
              <a:rPr lang="hr-HR" dirty="0" smtClean="0"/>
              <a:t>(</a:t>
            </a:r>
            <a:r>
              <a:rPr lang="hr-HR" i="1" dirty="0" smtClean="0"/>
              <a:t>Ocrelizumab</a:t>
            </a:r>
            <a:r>
              <a:rPr lang="hr-HR" dirty="0" smtClean="0"/>
              <a:t>)</a:t>
            </a:r>
            <a:endParaRPr lang="en-US" dirty="0"/>
          </a:p>
        </p:txBody>
      </p:sp>
      <p:sp>
        <p:nvSpPr>
          <p:cNvPr id="21" name="Rectangle 20"/>
          <p:cNvSpPr/>
          <p:nvPr/>
        </p:nvSpPr>
        <p:spPr>
          <a:xfrm>
            <a:off x="2286000" y="6185065"/>
            <a:ext cx="78232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1200" dirty="0">
              <a:solidFill>
                <a:schemeClr val="tx1"/>
              </a:solidFill>
            </a:endParaRPr>
          </a:p>
        </p:txBody>
      </p:sp>
      <p:sp>
        <p:nvSpPr>
          <p:cNvPr id="8" name="Text Placeholder 5"/>
          <p:cNvSpPr txBox="1">
            <a:spLocks/>
          </p:cNvSpPr>
          <p:nvPr/>
        </p:nvSpPr>
        <p:spPr>
          <a:xfrm>
            <a:off x="4856025" y="6587069"/>
            <a:ext cx="7335977" cy="344488"/>
          </a:xfrm>
          <a:prstGeom prst="rect">
            <a:avLst/>
          </a:prstGeom>
        </p:spPr>
        <p:txBody>
          <a:bodyPr lIns="121917" tIns="60958" rIns="121917" bIns="60958"/>
          <a:lstStyle>
            <a:lvl1pPr marL="169863" indent="-169863" algn="l" defTabSz="914400" rtl="0" eaLnBrk="1" latinLnBrk="0" hangingPunct="1">
              <a:lnSpc>
                <a:spcPct val="95000"/>
              </a:lnSpc>
              <a:spcBef>
                <a:spcPts val="1200"/>
              </a:spcBef>
              <a:buClr>
                <a:schemeClr val="accent1"/>
              </a:buClr>
              <a:buSzPct val="110000"/>
              <a:buFont typeface="Arial" pitchFamily="34" charset="0"/>
              <a:buChar char="•"/>
              <a:defRPr sz="1600" kern="1200">
                <a:solidFill>
                  <a:schemeClr val="tx1">
                    <a:lumMod val="75000"/>
                    <a:lumOff val="25000"/>
                  </a:schemeClr>
                </a:solidFill>
                <a:latin typeface="Imago" panose="020B0500060000020004" pitchFamily="34" charset="0"/>
                <a:ea typeface="+mn-ea"/>
                <a:cs typeface="+mn-cs"/>
              </a:defRPr>
            </a:lvl1pPr>
            <a:lvl2pPr marL="576263" indent="-228600" algn="l" defTabSz="914400" rtl="0" eaLnBrk="1" latinLnBrk="0" hangingPunct="1">
              <a:lnSpc>
                <a:spcPct val="95000"/>
              </a:lnSpc>
              <a:spcBef>
                <a:spcPts val="400"/>
              </a:spcBef>
              <a:buClr>
                <a:schemeClr val="accent1"/>
              </a:buClr>
              <a:buFont typeface="Arial" pitchFamily="34" charset="0"/>
              <a:buChar char="–"/>
              <a:defRPr sz="1400" kern="1200">
                <a:solidFill>
                  <a:schemeClr val="tx1">
                    <a:lumMod val="75000"/>
                    <a:lumOff val="25000"/>
                  </a:schemeClr>
                </a:solidFill>
                <a:latin typeface="Imago" panose="020B0500060000020004" pitchFamily="34" charset="0"/>
                <a:ea typeface="+mn-ea"/>
                <a:cs typeface="+mn-cs"/>
              </a:defRPr>
            </a:lvl2pPr>
            <a:lvl3pPr marL="804863" indent="-117475" algn="l" defTabSz="914400" rtl="0" eaLnBrk="1" latinLnBrk="0" hangingPunct="1">
              <a:lnSpc>
                <a:spcPct val="95000"/>
              </a:lnSpc>
              <a:spcBef>
                <a:spcPts val="300"/>
              </a:spcBef>
              <a:buClr>
                <a:schemeClr val="accent1"/>
              </a:buClr>
              <a:buFont typeface="Arial" pitchFamily="34" charset="0"/>
              <a:buChar char="•"/>
              <a:defRPr sz="1200" kern="1200">
                <a:solidFill>
                  <a:schemeClr val="tx1">
                    <a:lumMod val="75000"/>
                    <a:lumOff val="25000"/>
                  </a:schemeClr>
                </a:solidFill>
                <a:latin typeface="Imago" panose="020B0500060000020004" pitchFamily="34" charset="0"/>
                <a:ea typeface="+mn-ea"/>
                <a:cs typeface="+mn-cs"/>
              </a:defRPr>
            </a:lvl3pPr>
            <a:lvl4pPr marL="1084263"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4pPr>
            <a:lvl5pPr marL="1371600"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hr-HR" sz="800" baseline="30000" dirty="0">
                <a:solidFill>
                  <a:schemeClr val="tx1"/>
                </a:solidFill>
              </a:rPr>
              <a:t>1</a:t>
            </a:r>
            <a:r>
              <a:rPr lang="en-US" sz="800" dirty="0" err="1">
                <a:solidFill>
                  <a:schemeClr val="tx1"/>
                </a:solidFill>
              </a:rPr>
              <a:t>Kappos</a:t>
            </a:r>
            <a:r>
              <a:rPr lang="en-US" sz="800" dirty="0">
                <a:solidFill>
                  <a:schemeClr val="tx1"/>
                </a:solidFill>
              </a:rPr>
              <a:t> L, et al. Lancet 2011;378:1779–1787; </a:t>
            </a:r>
            <a:r>
              <a:rPr lang="hr-HR" sz="800" baseline="30000" dirty="0">
                <a:solidFill>
                  <a:schemeClr val="tx1"/>
                </a:solidFill>
              </a:rPr>
              <a:t>2</a:t>
            </a:r>
            <a:r>
              <a:rPr lang="en-US" sz="800" dirty="0">
                <a:solidFill>
                  <a:schemeClr val="tx1"/>
                </a:solidFill>
              </a:rPr>
              <a:t>Hauser SL, et al. N </a:t>
            </a:r>
            <a:r>
              <a:rPr lang="en-US" sz="800" dirty="0" err="1">
                <a:solidFill>
                  <a:schemeClr val="tx1"/>
                </a:solidFill>
              </a:rPr>
              <a:t>Engl</a:t>
            </a:r>
            <a:r>
              <a:rPr lang="en-US" sz="800" dirty="0">
                <a:solidFill>
                  <a:schemeClr val="tx1"/>
                </a:solidFill>
              </a:rPr>
              <a:t> J Med 2017;376:221–234;</a:t>
            </a:r>
            <a:r>
              <a:rPr lang="hr-HR" sz="800" baseline="30000" dirty="0">
                <a:solidFill>
                  <a:schemeClr val="tx1"/>
                </a:solidFill>
              </a:rPr>
              <a:t>3</a:t>
            </a:r>
            <a:r>
              <a:rPr lang="en-US" sz="800" dirty="0" err="1">
                <a:solidFill>
                  <a:schemeClr val="tx1"/>
                </a:solidFill>
              </a:rPr>
              <a:t>Montalban</a:t>
            </a:r>
            <a:r>
              <a:rPr lang="en-US" sz="800" dirty="0">
                <a:solidFill>
                  <a:schemeClr val="tx1"/>
                </a:solidFill>
              </a:rPr>
              <a:t> X, et al. N </a:t>
            </a:r>
            <a:r>
              <a:rPr lang="en-US" sz="800" dirty="0" err="1">
                <a:solidFill>
                  <a:schemeClr val="tx1"/>
                </a:solidFill>
              </a:rPr>
              <a:t>Engl</a:t>
            </a:r>
            <a:r>
              <a:rPr lang="en-US" sz="800" dirty="0">
                <a:solidFill>
                  <a:schemeClr val="tx1"/>
                </a:solidFill>
              </a:rPr>
              <a:t> J Med 2017;376:209–220. </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77661" y="2491695"/>
            <a:ext cx="7358703" cy="378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491442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CS" sz="4000" dirty="0">
                <a:solidFill>
                  <a:srgbClr val="0066CC"/>
                </a:solidFill>
                <a:latin typeface="+mn-lt"/>
              </a:rPr>
              <a:t>I</a:t>
            </a:r>
            <a:r>
              <a:rPr lang="sr-Latn-CS" sz="4000" dirty="0" smtClean="0">
                <a:solidFill>
                  <a:srgbClr val="0066CC"/>
                </a:solidFill>
                <a:latin typeface="+mn-lt"/>
              </a:rPr>
              <a:t>skustva sa primjenom ocrelizumaba u Neurološkoj klinici UKCRS</a:t>
            </a:r>
            <a:endParaRPr lang="en-US" sz="4000" dirty="0">
              <a:solidFill>
                <a:srgbClr val="0066CC"/>
              </a:solidFill>
              <a:latin typeface="+mn-lt"/>
            </a:endParaRPr>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225618" y="116633"/>
            <a:ext cx="1966383" cy="1255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5360" y="260649"/>
            <a:ext cx="3649133" cy="722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a:xfrm>
            <a:off x="475358" y="5674445"/>
            <a:ext cx="6400800" cy="15121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300"/>
              </a:spcAft>
              <a:buSzPct val="110000"/>
              <a:buFont typeface="Arial" pitchFamily="34" charset="0"/>
              <a:buNone/>
              <a:defRPr sz="2000" kern="1200">
                <a:solidFill>
                  <a:schemeClr val="accent2">
                    <a:lumMod val="75000"/>
                  </a:schemeClr>
                </a:solidFill>
                <a:latin typeface="Imago" pitchFamily="2" charset="0"/>
                <a:ea typeface="+mn-ea"/>
                <a:cs typeface="+mn-cs"/>
              </a:defRPr>
            </a:lvl1pPr>
            <a:lvl2pPr marL="457200" indent="0" algn="ctr" defTabSz="914400" rtl="0" eaLnBrk="1" latinLnBrk="0" hangingPunct="1">
              <a:lnSpc>
                <a:spcPct val="100000"/>
              </a:lnSpc>
              <a:spcBef>
                <a:spcPts val="0"/>
              </a:spcBef>
              <a:spcAft>
                <a:spcPts val="300"/>
              </a:spcAft>
              <a:buFont typeface="Arial" pitchFamily="34" charset="0"/>
              <a:buNone/>
              <a:defRPr sz="1800" kern="1200">
                <a:solidFill>
                  <a:schemeClr val="tx1">
                    <a:tint val="75000"/>
                  </a:schemeClr>
                </a:solidFill>
                <a:latin typeface="Imago"/>
                <a:ea typeface="+mn-ea"/>
                <a:cs typeface="+mn-cs"/>
              </a:defRPr>
            </a:lvl2pPr>
            <a:lvl3pPr marL="914400" indent="0" algn="ctr" defTabSz="914400" rtl="0" eaLnBrk="1" latinLnBrk="0" hangingPunct="1">
              <a:lnSpc>
                <a:spcPct val="100000"/>
              </a:lnSpc>
              <a:spcBef>
                <a:spcPts val="0"/>
              </a:spcBef>
              <a:spcAft>
                <a:spcPts val="300"/>
              </a:spcAft>
              <a:buFont typeface="Arial" pitchFamily="34" charset="0"/>
              <a:buNone/>
              <a:defRPr sz="1600" kern="1200">
                <a:solidFill>
                  <a:schemeClr val="tx1">
                    <a:tint val="75000"/>
                  </a:schemeClr>
                </a:solidFill>
                <a:latin typeface="Imago"/>
                <a:ea typeface="+mn-ea"/>
                <a:cs typeface="+mn-cs"/>
              </a:defRPr>
            </a:lvl3pPr>
            <a:lvl4pPr marL="1371600" indent="0" algn="ctr" defTabSz="914400" rtl="0" eaLnBrk="1" latinLnBrk="0" hangingPunct="1">
              <a:lnSpc>
                <a:spcPct val="100000"/>
              </a:lnSpc>
              <a:spcBef>
                <a:spcPts val="0"/>
              </a:spcBef>
              <a:spcAft>
                <a:spcPts val="300"/>
              </a:spcAft>
              <a:buFont typeface="Arial" pitchFamily="34" charset="0"/>
              <a:buNone/>
              <a:defRPr sz="1400" kern="1200">
                <a:solidFill>
                  <a:schemeClr val="tx1">
                    <a:tint val="75000"/>
                  </a:schemeClr>
                </a:solidFill>
                <a:latin typeface="Imago"/>
                <a:ea typeface="+mn-ea"/>
                <a:cs typeface="+mn-cs"/>
              </a:defRPr>
            </a:lvl4pPr>
            <a:lvl5pPr marL="1828800" indent="0" algn="ctr" defTabSz="914400" rtl="0" eaLnBrk="1" latinLnBrk="0" hangingPunct="1">
              <a:lnSpc>
                <a:spcPct val="100000"/>
              </a:lnSpc>
              <a:spcBef>
                <a:spcPts val="0"/>
              </a:spcBef>
              <a:spcAft>
                <a:spcPts val="300"/>
              </a:spcAft>
              <a:buFont typeface="Arial" pitchFamily="34" charset="0"/>
              <a:buNone/>
              <a:defRPr sz="1400" kern="1200">
                <a:solidFill>
                  <a:schemeClr val="tx1">
                    <a:tint val="75000"/>
                  </a:schemeClr>
                </a:solidFill>
                <a:latin typeface="Imago"/>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hr-HR" sz="2400" b="1" dirty="0">
                <a:solidFill>
                  <a:schemeClr val="tx1"/>
                </a:solidFill>
              </a:rPr>
              <a:t>Doc. dr Daliborka Tadić</a:t>
            </a:r>
          </a:p>
          <a:p>
            <a:r>
              <a:rPr lang="hr-HR" sz="2400" b="1" dirty="0" smtClean="0">
                <a:solidFill>
                  <a:schemeClr val="tx1"/>
                </a:solidFill>
              </a:rPr>
              <a:t>Trebinje, 2019.</a:t>
            </a:r>
            <a:endParaRPr lang="hr-HR" sz="2400" b="1" dirty="0">
              <a:solidFill>
                <a:schemeClr val="tx1"/>
              </a:solidFill>
            </a:endParaRPr>
          </a:p>
        </p:txBody>
      </p:sp>
    </p:spTree>
    <p:extLst>
      <p:ext uri="{BB962C8B-B14F-4D97-AF65-F5344CB8AC3E}">
        <p14:creationId xmlns="" xmlns:p14="http://schemas.microsoft.com/office/powerpoint/2010/main" val="2132181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4000" dirty="0" smtClean="0">
                <a:solidFill>
                  <a:srgbClr val="0066CC"/>
                </a:solidFill>
                <a:latin typeface="+mn-lt"/>
              </a:rPr>
              <a:t>Pacijenti na terapiji ocrelizumabom</a:t>
            </a:r>
            <a:endParaRPr lang="en-US" sz="4000" dirty="0">
              <a:solidFill>
                <a:srgbClr val="0066CC"/>
              </a:solidFill>
              <a:latin typeface="+mn-lt"/>
            </a:endParaRPr>
          </a:p>
        </p:txBody>
      </p:sp>
      <p:sp>
        <p:nvSpPr>
          <p:cNvPr id="3" name="Content Placeholder 2"/>
          <p:cNvSpPr>
            <a:spLocks noGrp="1"/>
          </p:cNvSpPr>
          <p:nvPr>
            <p:ph idx="1"/>
          </p:nvPr>
        </p:nvSpPr>
        <p:spPr/>
        <p:txBody>
          <a:bodyPr/>
          <a:lstStyle/>
          <a:p>
            <a:pPr>
              <a:lnSpc>
                <a:spcPct val="150000"/>
              </a:lnSpc>
            </a:pPr>
            <a:r>
              <a:rPr lang="sr-Latn-CS" sz="2800" dirty="0" smtClean="0"/>
              <a:t>Ukupno na terapiji ocrelizumabom 17 pacijenta u periodu od aprila 2019. do danas</a:t>
            </a:r>
          </a:p>
          <a:p>
            <a:pPr>
              <a:lnSpc>
                <a:spcPct val="150000"/>
              </a:lnSpc>
            </a:pPr>
            <a:r>
              <a:rPr lang="sr-Latn-CS" sz="2800" dirty="0" smtClean="0"/>
              <a:t>14 pacijenata primilo prvu dozu lijeka u dva akta</a:t>
            </a:r>
          </a:p>
          <a:p>
            <a:pPr>
              <a:lnSpc>
                <a:spcPct val="150000"/>
              </a:lnSpc>
            </a:pPr>
            <a:r>
              <a:rPr lang="sr-Latn-CS" sz="2800" dirty="0" smtClean="0"/>
              <a:t>2 pacijenta primila prvi dio prve doze</a:t>
            </a:r>
          </a:p>
          <a:p>
            <a:pPr>
              <a:lnSpc>
                <a:spcPct val="150000"/>
              </a:lnSpc>
            </a:pPr>
            <a:r>
              <a:rPr lang="sr-Latn-CS" sz="2800" dirty="0" smtClean="0"/>
              <a:t>1 pacijent isključen zbog neželjenih dejstava lijeka u toku primjene prvog dijela prve doze</a:t>
            </a:r>
          </a:p>
          <a:p>
            <a:pPr>
              <a:lnSpc>
                <a:spcPct val="150000"/>
              </a:lnSpc>
            </a:pPr>
            <a:endParaRPr lang="en-US" sz="2800" dirty="0"/>
          </a:p>
        </p:txBody>
      </p:sp>
      <p:pic>
        <p:nvPicPr>
          <p:cNvPr id="4" name="Picture 3"/>
          <p:cNvPicPr>
            <a:picLocks noChangeAspect="1"/>
          </p:cNvPicPr>
          <p:nvPr/>
        </p:nvPicPr>
        <p:blipFill>
          <a:blip r:embed="rId2" cstate="print"/>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415506797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4000" dirty="0" smtClean="0">
                <a:solidFill>
                  <a:srgbClr val="0066CC"/>
                </a:solidFill>
                <a:latin typeface="+mn-lt"/>
              </a:rPr>
              <a:t>Reakcije preosjetljivosti</a:t>
            </a:r>
            <a:endParaRPr lang="en-US" sz="4000" dirty="0">
              <a:solidFill>
                <a:srgbClr val="0066CC"/>
              </a:solidFill>
              <a:latin typeface="+mn-lt"/>
            </a:endParaRPr>
          </a:p>
        </p:txBody>
      </p:sp>
      <p:sp>
        <p:nvSpPr>
          <p:cNvPr id="3" name="Content Placeholder 2"/>
          <p:cNvSpPr>
            <a:spLocks noGrp="1"/>
          </p:cNvSpPr>
          <p:nvPr>
            <p:ph idx="1"/>
          </p:nvPr>
        </p:nvSpPr>
        <p:spPr>
          <a:xfrm>
            <a:off x="459971" y="1911639"/>
            <a:ext cx="10972800" cy="4787899"/>
          </a:xfrm>
        </p:spPr>
        <p:txBody>
          <a:bodyPr/>
          <a:lstStyle/>
          <a:p>
            <a:r>
              <a:rPr lang="sr-Latn-CS" sz="3200" dirty="0" smtClean="0"/>
              <a:t>1 pacijent isključen iz terapijskog protokola, zbog neželjenog dejstava u vidu generalizovane urtikarije koja se nije povlačila na usporavanje infuzije, niti prestanak davanja lijeka</a:t>
            </a:r>
          </a:p>
          <a:p>
            <a:pPr marL="0" indent="0">
              <a:buNone/>
            </a:pPr>
            <a:endParaRPr lang="sr-Latn-CS" sz="3200" dirty="0" smtClean="0"/>
          </a:p>
          <a:p>
            <a:r>
              <a:rPr lang="sr-Latn-CS" sz="3200" dirty="0" smtClean="0"/>
              <a:t>Nakon preporuke dermatologa dat antihistaminik</a:t>
            </a:r>
            <a:endParaRPr lang="en-US" sz="3200" dirty="0"/>
          </a:p>
        </p:txBody>
      </p:sp>
      <p:pic>
        <p:nvPicPr>
          <p:cNvPr id="4" name="Picture 3"/>
          <p:cNvPicPr>
            <a:picLocks noChangeAspect="1"/>
          </p:cNvPicPr>
          <p:nvPr/>
        </p:nvPicPr>
        <p:blipFill>
          <a:blip r:embed="rId2" cstate="print"/>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274201424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3600" dirty="0" smtClean="0">
                <a:solidFill>
                  <a:srgbClr val="0066CC"/>
                </a:solidFill>
                <a:latin typeface="+mn-lt"/>
              </a:rPr>
              <a:t>Infuzijske reakcije</a:t>
            </a:r>
            <a:endParaRPr lang="en-US" sz="3600" dirty="0">
              <a:solidFill>
                <a:srgbClr val="0066CC"/>
              </a:solidFill>
              <a:latin typeface="+mn-lt"/>
            </a:endParaRPr>
          </a:p>
        </p:txBody>
      </p:sp>
      <p:sp>
        <p:nvSpPr>
          <p:cNvPr id="3" name="Content Placeholder 2"/>
          <p:cNvSpPr>
            <a:spLocks noGrp="1"/>
          </p:cNvSpPr>
          <p:nvPr>
            <p:ph idx="1"/>
          </p:nvPr>
        </p:nvSpPr>
        <p:spPr>
          <a:xfrm>
            <a:off x="240632" y="1412876"/>
            <a:ext cx="11341768" cy="4787899"/>
          </a:xfrm>
        </p:spPr>
        <p:txBody>
          <a:bodyPr/>
          <a:lstStyle/>
          <a:p>
            <a:pPr>
              <a:lnSpc>
                <a:spcPct val="150000"/>
              </a:lnSpc>
            </a:pPr>
            <a:r>
              <a:rPr lang="sr-Latn-CS" sz="2800" b="1" dirty="0" smtClean="0"/>
              <a:t>Osip</a:t>
            </a:r>
            <a:r>
              <a:rPr lang="sr-Latn-CS" sz="2800" dirty="0" smtClean="0"/>
              <a:t> - 3 pacijenta u toku primanja prvog dijela prve doze i 1 u toku primanja drugog dijela prve doze</a:t>
            </a:r>
          </a:p>
          <a:p>
            <a:pPr>
              <a:lnSpc>
                <a:spcPct val="150000"/>
              </a:lnSpc>
            </a:pPr>
            <a:r>
              <a:rPr lang="sr-Latn-CS" sz="2800" b="1" dirty="0" smtClean="0"/>
              <a:t>Osjećaj iritacije u grlu </a:t>
            </a:r>
            <a:r>
              <a:rPr lang="sr-Latn-CS" sz="2800" dirty="0" smtClean="0"/>
              <a:t>- 1 pacijent u toku primanja prvog dijela prve doze</a:t>
            </a:r>
          </a:p>
          <a:p>
            <a:pPr>
              <a:lnSpc>
                <a:spcPct val="150000"/>
              </a:lnSpc>
            </a:pPr>
            <a:r>
              <a:rPr lang="sr-Latn-CS" sz="2800" b="1" dirty="0" smtClean="0"/>
              <a:t>Otežano gutanje, pritisak u grudima, zujanje u ušima - </a:t>
            </a:r>
            <a:r>
              <a:rPr lang="sr-Latn-CS" sz="2800" dirty="0" smtClean="0"/>
              <a:t>1 pacijent u toku primanja prvog dijela prve doze </a:t>
            </a:r>
          </a:p>
        </p:txBody>
      </p:sp>
      <p:pic>
        <p:nvPicPr>
          <p:cNvPr id="4" name="Picture 3"/>
          <p:cNvPicPr>
            <a:picLocks noChangeAspect="1"/>
          </p:cNvPicPr>
          <p:nvPr/>
        </p:nvPicPr>
        <p:blipFill>
          <a:blip r:embed="rId2" cstate="print"/>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122039090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z="3600" dirty="0" smtClean="0">
                <a:solidFill>
                  <a:srgbClr val="0066CC"/>
                </a:solidFill>
                <a:latin typeface="+mj-lt"/>
              </a:rPr>
              <a:t>Klinički efekti</a:t>
            </a:r>
            <a:endParaRPr lang="sr-Latn-BA" sz="3600" dirty="0">
              <a:solidFill>
                <a:srgbClr val="0066CC"/>
              </a:solidFill>
              <a:latin typeface="+mj-lt"/>
            </a:endParaRPr>
          </a:p>
        </p:txBody>
      </p:sp>
      <p:sp>
        <p:nvSpPr>
          <p:cNvPr id="3" name="Content Placeholder 2"/>
          <p:cNvSpPr>
            <a:spLocks noGrp="1"/>
          </p:cNvSpPr>
          <p:nvPr>
            <p:ph idx="1"/>
          </p:nvPr>
        </p:nvSpPr>
        <p:spPr>
          <a:xfrm>
            <a:off x="605367" y="1422501"/>
            <a:ext cx="10972800" cy="4787899"/>
          </a:xfrm>
        </p:spPr>
        <p:txBody>
          <a:bodyPr>
            <a:normAutofit/>
          </a:bodyPr>
          <a:lstStyle/>
          <a:p>
            <a:r>
              <a:rPr lang="sr-Latn-BA" sz="2800" dirty="0" smtClean="0"/>
              <a:t>Kratak period za procjenu</a:t>
            </a:r>
            <a:endParaRPr lang="sr-Latn-BA" sz="2800" dirty="0"/>
          </a:p>
        </p:txBody>
      </p:sp>
      <p:sp>
        <p:nvSpPr>
          <p:cNvPr id="4" name="Text Placeholder 3"/>
          <p:cNvSpPr>
            <a:spLocks noGrp="1"/>
          </p:cNvSpPr>
          <p:nvPr>
            <p:ph type="body" sz="quarter" idx="13"/>
          </p:nvPr>
        </p:nvSpPr>
        <p:spPr/>
        <p:txBody>
          <a:bodyPr/>
          <a:lstStyle/>
          <a:p>
            <a:endParaRPr lang="sr-Latn-BA"/>
          </a:p>
        </p:txBody>
      </p:sp>
      <p:sp>
        <p:nvSpPr>
          <p:cNvPr id="5" name="Text Placeholder 4"/>
          <p:cNvSpPr>
            <a:spLocks noGrp="1"/>
          </p:cNvSpPr>
          <p:nvPr>
            <p:ph type="body" sz="quarter" idx="14"/>
          </p:nvPr>
        </p:nvSpPr>
        <p:spPr/>
        <p:txBody>
          <a:bodyPr/>
          <a:lstStyle/>
          <a:p>
            <a:endParaRPr lang="sr-Latn-BA"/>
          </a:p>
        </p:txBody>
      </p:sp>
      <p:pic>
        <p:nvPicPr>
          <p:cNvPr id="6" name="Picture 5"/>
          <p:cNvPicPr>
            <a:picLocks noChangeAspect="1"/>
          </p:cNvPicPr>
          <p:nvPr/>
        </p:nvPicPr>
        <p:blipFill>
          <a:blip r:embed="rId2" cstate="print"/>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6997948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CS" sz="4400" dirty="0" smtClean="0">
                <a:solidFill>
                  <a:schemeClr val="tx2">
                    <a:lumMod val="75000"/>
                  </a:schemeClr>
                </a:solidFill>
                <a:latin typeface="+mn-lt"/>
              </a:rPr>
              <a:t>Prikaz slučaja:</a:t>
            </a:r>
            <a:endParaRPr lang="en-US" sz="4400" dirty="0">
              <a:solidFill>
                <a:schemeClr val="tx2">
                  <a:lumMod val="75000"/>
                </a:schemeClr>
              </a:solidFill>
              <a:latin typeface="+mn-lt"/>
            </a:endParaRPr>
          </a:p>
        </p:txBody>
      </p:sp>
      <p:sp>
        <p:nvSpPr>
          <p:cNvPr id="3" name="Subtitle 2"/>
          <p:cNvSpPr>
            <a:spLocks noGrp="1"/>
          </p:cNvSpPr>
          <p:nvPr>
            <p:ph type="subTitle" idx="1"/>
          </p:nvPr>
        </p:nvSpPr>
        <p:spPr/>
        <p:txBody>
          <a:bodyPr>
            <a:normAutofit/>
          </a:bodyPr>
          <a:lstStyle/>
          <a:p>
            <a:r>
              <a:rPr lang="sr-Latn-BA" sz="4000" b="1" dirty="0" smtClean="0">
                <a:solidFill>
                  <a:schemeClr val="tx2">
                    <a:lumMod val="75000"/>
                  </a:schemeClr>
                </a:solidFill>
                <a:latin typeface="+mj-lt"/>
              </a:rPr>
              <a:t>Rana RMS</a:t>
            </a:r>
            <a:endParaRPr lang="en-US" sz="4000" b="1" dirty="0">
              <a:solidFill>
                <a:schemeClr val="tx2">
                  <a:lumMod val="75000"/>
                </a:schemeClr>
              </a:solidFill>
              <a:latin typeface="+mj-lt"/>
            </a:endParaRPr>
          </a:p>
        </p:txBody>
      </p:sp>
    </p:spTree>
    <p:extLst>
      <p:ext uri="{BB962C8B-B14F-4D97-AF65-F5344CB8AC3E}">
        <p14:creationId xmlns="" xmlns:p14="http://schemas.microsoft.com/office/powerpoint/2010/main" val="36250539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7" y="660400"/>
            <a:ext cx="10241280" cy="792162"/>
          </a:xfrm>
        </p:spPr>
        <p:txBody>
          <a:bodyPr>
            <a:normAutofit/>
          </a:bodyPr>
          <a:lstStyle/>
          <a:p>
            <a:r>
              <a:rPr lang="sr-Latn-BA" sz="4000" dirty="0" smtClean="0">
                <a:solidFill>
                  <a:srgbClr val="0066CC"/>
                </a:solidFill>
                <a:latin typeface="+mn-lt"/>
              </a:rPr>
              <a:t>Profil pacijenta</a:t>
            </a:r>
            <a:endParaRPr lang="sr-Latn-BA" sz="4000" dirty="0">
              <a:solidFill>
                <a:srgbClr val="0066CC"/>
              </a:solidFill>
              <a:latin typeface="+mn-lt"/>
            </a:endParaRPr>
          </a:p>
        </p:txBody>
      </p:sp>
      <p:sp>
        <p:nvSpPr>
          <p:cNvPr id="3" name="Content Placeholder 2"/>
          <p:cNvSpPr>
            <a:spLocks noGrp="1"/>
          </p:cNvSpPr>
          <p:nvPr>
            <p:ph idx="1"/>
          </p:nvPr>
        </p:nvSpPr>
        <p:spPr>
          <a:xfrm>
            <a:off x="295275" y="1784351"/>
            <a:ext cx="10972800" cy="4787899"/>
          </a:xfrm>
        </p:spPr>
        <p:txBody>
          <a:bodyPr/>
          <a:lstStyle/>
          <a:p>
            <a:r>
              <a:rPr lang="sr-Latn-BA" sz="3200" dirty="0" smtClean="0"/>
              <a:t> N.R., muškarac</a:t>
            </a:r>
          </a:p>
          <a:p>
            <a:r>
              <a:rPr lang="sr-Latn-BA" sz="3200" dirty="0" smtClean="0"/>
              <a:t> 1995. god.</a:t>
            </a:r>
          </a:p>
          <a:p>
            <a:r>
              <a:rPr lang="sr-Latn-BA" sz="3200" dirty="0" smtClean="0"/>
              <a:t> Nezaposlen</a:t>
            </a:r>
          </a:p>
          <a:p>
            <a:r>
              <a:rPr lang="sr-Latn-BA" sz="3200" dirty="0" smtClean="0"/>
              <a:t> Pušač</a:t>
            </a:r>
          </a:p>
          <a:p>
            <a:r>
              <a:rPr lang="sr-Latn-BA" sz="3200" dirty="0" smtClean="0"/>
              <a:t> Bez dosadašnjih bolesti</a:t>
            </a:r>
          </a:p>
          <a:p>
            <a:pPr marL="0" indent="0">
              <a:buNone/>
            </a:pPr>
            <a:endParaRPr lang="sr-Latn-BA" sz="3200"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36</a:t>
            </a:fld>
            <a:endParaRPr lang="en-US"/>
          </a:p>
        </p:txBody>
      </p:sp>
      <p:pic>
        <p:nvPicPr>
          <p:cNvPr id="5" name="Picture 4"/>
          <p:cNvPicPr>
            <a:picLocks noChangeAspect="1"/>
          </p:cNvPicPr>
          <p:nvPr/>
        </p:nvPicPr>
        <p:blipFill>
          <a:blip r:embed="rId2" cstate="print"/>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70525894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z="4000" dirty="0" smtClean="0">
                <a:solidFill>
                  <a:srgbClr val="0066CC"/>
                </a:solidFill>
                <a:latin typeface="+mn-lt"/>
              </a:rPr>
              <a:t>Klinički profil</a:t>
            </a:r>
            <a:endParaRPr lang="sr-Latn-BA" sz="4000" dirty="0">
              <a:solidFill>
                <a:srgbClr val="0066CC"/>
              </a:solidFill>
              <a:latin typeface="+mn-lt"/>
            </a:endParaRPr>
          </a:p>
        </p:txBody>
      </p:sp>
      <p:sp>
        <p:nvSpPr>
          <p:cNvPr id="3" name="Text Placeholder 2"/>
          <p:cNvSpPr>
            <a:spLocks noGrp="1"/>
          </p:cNvSpPr>
          <p:nvPr>
            <p:ph type="body" idx="1"/>
          </p:nvPr>
        </p:nvSpPr>
        <p:spPr/>
        <p:txBody>
          <a:bodyPr/>
          <a:lstStyle/>
          <a:p>
            <a:r>
              <a:rPr lang="sr-Latn-BA" dirty="0" smtClean="0"/>
              <a:t> 2017. -  dijagnoza  RR MS</a:t>
            </a:r>
            <a:endParaRPr lang="sr-Latn-BA" dirty="0"/>
          </a:p>
        </p:txBody>
      </p:sp>
      <p:sp>
        <p:nvSpPr>
          <p:cNvPr id="4" name="Content Placeholder 3"/>
          <p:cNvSpPr>
            <a:spLocks noGrp="1"/>
          </p:cNvSpPr>
          <p:nvPr>
            <p:ph sz="half" idx="2"/>
          </p:nvPr>
        </p:nvSpPr>
        <p:spPr/>
        <p:txBody>
          <a:bodyPr>
            <a:normAutofit/>
          </a:bodyPr>
          <a:lstStyle/>
          <a:p>
            <a:r>
              <a:rPr lang="sr-Latn-BA" dirty="0" smtClean="0"/>
              <a:t>Januar 2017. slabost donjih ekstremiteta - spontan oporavak</a:t>
            </a:r>
          </a:p>
          <a:p>
            <a:r>
              <a:rPr lang="sr-Latn-BA" dirty="0" smtClean="0"/>
              <a:t>Juni 2017. spastična parapareza, ataksija, pulsna KS terapija- EDSS 3.0</a:t>
            </a:r>
          </a:p>
          <a:p>
            <a:r>
              <a:rPr lang="sr-Latn-BA" dirty="0" smtClean="0"/>
              <a:t>NMR endokranijuma: multiple hiperintenzne T2 lezije, 1 T1 Gd+</a:t>
            </a:r>
          </a:p>
          <a:p>
            <a:r>
              <a:rPr lang="sr-Latn-BA" dirty="0" smtClean="0"/>
              <a:t>NMR cervikalne kičme: hiperintenzne T2 lezije</a:t>
            </a:r>
          </a:p>
          <a:p>
            <a:r>
              <a:rPr lang="sr-Latn-BA" dirty="0" smtClean="0"/>
              <a:t>IEF: intratekalna sinteza IgG</a:t>
            </a:r>
          </a:p>
          <a:p>
            <a:pPr marL="0" indent="0">
              <a:buNone/>
            </a:pPr>
            <a:endParaRPr lang="sr-Latn-BA" dirty="0" smtClean="0"/>
          </a:p>
          <a:p>
            <a:pPr marL="0" indent="0">
              <a:buNone/>
            </a:pPr>
            <a:endParaRPr lang="sr-Latn-BA" dirty="0"/>
          </a:p>
        </p:txBody>
      </p:sp>
      <p:sp>
        <p:nvSpPr>
          <p:cNvPr id="5" name="Text Placeholder 4"/>
          <p:cNvSpPr>
            <a:spLocks noGrp="1"/>
          </p:cNvSpPr>
          <p:nvPr>
            <p:ph type="body" sz="quarter" idx="3"/>
          </p:nvPr>
        </p:nvSpPr>
        <p:spPr/>
        <p:txBody>
          <a:bodyPr/>
          <a:lstStyle/>
          <a:p>
            <a:r>
              <a:rPr lang="sr-Latn-BA" dirty="0" smtClean="0"/>
              <a:t>2019.  - relaps</a:t>
            </a:r>
            <a:endParaRPr lang="sr-Latn-BA" dirty="0"/>
          </a:p>
        </p:txBody>
      </p:sp>
      <p:sp>
        <p:nvSpPr>
          <p:cNvPr id="6" name="Content Placeholder 5"/>
          <p:cNvSpPr>
            <a:spLocks noGrp="1"/>
          </p:cNvSpPr>
          <p:nvPr>
            <p:ph sz="quarter" idx="4"/>
          </p:nvPr>
        </p:nvSpPr>
        <p:spPr/>
        <p:txBody>
          <a:bodyPr/>
          <a:lstStyle/>
          <a:p>
            <a:r>
              <a:rPr lang="sr-Latn-BA" dirty="0" smtClean="0"/>
              <a:t>April 2019. pogoršanje</a:t>
            </a:r>
          </a:p>
          <a:p>
            <a:r>
              <a:rPr lang="sr-Latn-BA" dirty="0" smtClean="0"/>
              <a:t>Juli 2019. spastična kvadripareza ataksija, sfinkterijalna disfunkcija, pulsna KS terapija, EDSS 5.0</a:t>
            </a:r>
          </a:p>
          <a:p>
            <a:r>
              <a:rPr lang="sr-Latn-BA" dirty="0"/>
              <a:t>NMR endokranijuma</a:t>
            </a:r>
            <a:r>
              <a:rPr lang="sr-Latn-BA" dirty="0" smtClean="0"/>
              <a:t>: multiple </a:t>
            </a:r>
            <a:r>
              <a:rPr lang="sr-Latn-BA" dirty="0"/>
              <a:t>hiperintenzne T2 lezije</a:t>
            </a:r>
            <a:r>
              <a:rPr lang="sr-Latn-BA" dirty="0" smtClean="0"/>
              <a:t>, nove</a:t>
            </a:r>
            <a:endParaRPr lang="sr-Latn-BA" dirty="0"/>
          </a:p>
          <a:p>
            <a:r>
              <a:rPr lang="sr-Latn-BA" dirty="0"/>
              <a:t>NMR cervikalne kičme: hiperintenzne T2 </a:t>
            </a:r>
            <a:r>
              <a:rPr lang="sr-Latn-BA" dirty="0" smtClean="0"/>
              <a:t>lezije, nove</a:t>
            </a:r>
            <a:endParaRPr lang="sr-Latn-BA" dirty="0"/>
          </a:p>
          <a:p>
            <a:endParaRPr lang="sr-Latn-BA" dirty="0"/>
          </a:p>
        </p:txBody>
      </p:sp>
      <p:pic>
        <p:nvPicPr>
          <p:cNvPr id="7" name="Picture 6"/>
          <p:cNvPicPr>
            <a:picLocks noChangeAspect="1"/>
          </p:cNvPicPr>
          <p:nvPr/>
        </p:nvPicPr>
        <p:blipFill>
          <a:blip r:embed="rId2" cstate="print"/>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3873785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a:blip r:embed="rId3" cstate="print"/>
          <a:stretch>
            <a:fillRect/>
          </a:stretch>
        </p:blipFill>
        <p:spPr>
          <a:xfrm>
            <a:off x="9843101" y="0"/>
            <a:ext cx="2348899" cy="1634017"/>
          </a:xfrm>
          <a:prstGeom prst="rect">
            <a:avLst/>
          </a:prstGeom>
        </p:spPr>
      </p:pic>
      <p:sp>
        <p:nvSpPr>
          <p:cNvPr id="30" name="Rectangle 23"/>
          <p:cNvSpPr>
            <a:spLocks noChangeArrowheads="1"/>
          </p:cNvSpPr>
          <p:nvPr/>
        </p:nvSpPr>
        <p:spPr bwMode="auto">
          <a:xfrm>
            <a:off x="5003524" y="2345178"/>
            <a:ext cx="574675" cy="2416175"/>
          </a:xfrm>
          <a:prstGeom prst="rect">
            <a:avLst/>
          </a:prstGeom>
          <a:solidFill>
            <a:schemeClr val="bg2"/>
          </a:solidFill>
          <a:ln w="8"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1" name="Rectangle 24"/>
          <p:cNvSpPr>
            <a:spLocks noChangeArrowheads="1"/>
          </p:cNvSpPr>
          <p:nvPr/>
        </p:nvSpPr>
        <p:spPr bwMode="auto">
          <a:xfrm>
            <a:off x="6559274" y="4539102"/>
            <a:ext cx="574675" cy="222250"/>
          </a:xfrm>
          <a:prstGeom prst="rect">
            <a:avLst/>
          </a:prstGeom>
          <a:solidFill>
            <a:srgbClr val="0066CC"/>
          </a:solidFill>
          <a:ln w="8"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3" name="Rectangle 26"/>
          <p:cNvSpPr>
            <a:spLocks noChangeArrowheads="1"/>
          </p:cNvSpPr>
          <p:nvPr/>
        </p:nvSpPr>
        <p:spPr bwMode="auto">
          <a:xfrm>
            <a:off x="9231035" y="2567428"/>
            <a:ext cx="573088" cy="2193925"/>
          </a:xfrm>
          <a:prstGeom prst="rect">
            <a:avLst/>
          </a:prstGeom>
          <a:solidFill>
            <a:schemeClr val="bg2"/>
          </a:solidFill>
          <a:ln w="8"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4" name="Rectangle 27"/>
          <p:cNvSpPr>
            <a:spLocks noChangeArrowheads="1"/>
          </p:cNvSpPr>
          <p:nvPr/>
        </p:nvSpPr>
        <p:spPr bwMode="auto">
          <a:xfrm>
            <a:off x="10786785" y="4196202"/>
            <a:ext cx="573088" cy="565150"/>
          </a:xfrm>
          <a:prstGeom prst="rect">
            <a:avLst/>
          </a:prstGeom>
          <a:solidFill>
            <a:schemeClr val="tx2"/>
          </a:solidFill>
          <a:ln w="8"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 name="Title 1"/>
          <p:cNvSpPr>
            <a:spLocks noGrp="1"/>
          </p:cNvSpPr>
          <p:nvPr>
            <p:ph type="title"/>
          </p:nvPr>
        </p:nvSpPr>
        <p:spPr>
          <a:xfrm>
            <a:off x="737614" y="318510"/>
            <a:ext cx="8257012" cy="792162"/>
          </a:xfrm>
        </p:spPr>
        <p:txBody>
          <a:bodyPr>
            <a:normAutofit fontScale="90000"/>
          </a:bodyPr>
          <a:lstStyle/>
          <a:p>
            <a:r>
              <a:rPr lang="en-US" dirty="0"/>
              <a:t>Efficacy of ocrelizumab in early RMS</a:t>
            </a:r>
            <a:br>
              <a:rPr lang="en-US" dirty="0"/>
            </a:br>
            <a:r>
              <a:rPr lang="en-US" sz="2000" i="1" dirty="0">
                <a:latin typeface="Minion" pitchFamily="2" charset="0"/>
              </a:rPr>
              <a:t>OPERA studies early RMS subgroup*: T1 Gd+ and N/E T2 hyperintense lesions</a:t>
            </a:r>
          </a:p>
        </p:txBody>
      </p:sp>
      <p:sp>
        <p:nvSpPr>
          <p:cNvPr id="4" name="Text Placeholder 3"/>
          <p:cNvSpPr>
            <a:spLocks noGrp="1"/>
          </p:cNvSpPr>
          <p:nvPr>
            <p:ph type="body" sz="quarter" idx="13"/>
          </p:nvPr>
        </p:nvSpPr>
        <p:spPr>
          <a:xfrm>
            <a:off x="3620812" y="5949934"/>
            <a:ext cx="5404585" cy="719155"/>
          </a:xfrm>
        </p:spPr>
        <p:txBody>
          <a:bodyPr/>
          <a:lstStyle/>
          <a:p>
            <a:pPr>
              <a:spcBef>
                <a:spcPts val="0"/>
              </a:spcBef>
            </a:pPr>
            <a:r>
              <a:rPr lang="en-GB" dirty="0"/>
              <a:t>*</a:t>
            </a:r>
            <a:r>
              <a:rPr lang="en-GB" dirty="0" smtClean="0"/>
              <a:t>Early </a:t>
            </a:r>
            <a:r>
              <a:rPr lang="en-GB" dirty="0"/>
              <a:t>RMS subgroup defined as MS symptom onset ≤2 years, assessment over 96 weeks; </a:t>
            </a:r>
            <a:br>
              <a:rPr lang="en-GB" dirty="0"/>
            </a:br>
            <a:r>
              <a:rPr lang="en-GB" baseline="30000" dirty="0">
                <a:latin typeface="+mn-lt"/>
              </a:rPr>
              <a:t>a</a:t>
            </a:r>
            <a:r>
              <a:rPr lang="en-GB" dirty="0" smtClean="0">
                <a:latin typeface="+mn-lt"/>
              </a:rPr>
              <a:t>Adjusted </a:t>
            </a:r>
            <a:r>
              <a:rPr lang="en-GB" dirty="0">
                <a:latin typeface="+mn-lt"/>
              </a:rPr>
              <a:t>by means calculated by negative binomial </a:t>
            </a:r>
            <a:r>
              <a:rPr lang="en-GB" dirty="0" smtClean="0">
                <a:latin typeface="+mn-lt"/>
              </a:rPr>
              <a:t>regression and adjusted for baseline T1 Gd</a:t>
            </a:r>
            <a:r>
              <a:rPr lang="en-GB" baseline="30000" dirty="0" smtClean="0">
                <a:latin typeface="+mn-lt"/>
              </a:rPr>
              <a:t>+</a:t>
            </a:r>
            <a:r>
              <a:rPr lang="en-GB" dirty="0" smtClean="0">
                <a:latin typeface="+mn-lt"/>
              </a:rPr>
              <a:t> lesions (present or not), baseline EDSS (</a:t>
            </a:r>
            <a:r>
              <a:rPr lang="en-GB" dirty="0" smtClean="0">
                <a:latin typeface="+mn-lt"/>
                <a:cs typeface="Arial" panose="020B0604020202020204" pitchFamily="34" charset="0"/>
              </a:rPr>
              <a:t>&lt;4.0 vs ≥4.0) and geographic al location (USA vs rest of world)</a:t>
            </a:r>
          </a:p>
          <a:p>
            <a:pPr>
              <a:spcBef>
                <a:spcPts val="0"/>
              </a:spcBef>
            </a:pPr>
            <a:r>
              <a:rPr lang="en-GB" baseline="30000" dirty="0"/>
              <a:t>b</a:t>
            </a:r>
            <a:r>
              <a:rPr lang="en-GB" dirty="0" smtClean="0"/>
              <a:t>Adjusted </a:t>
            </a:r>
            <a:r>
              <a:rPr lang="en-GB" dirty="0"/>
              <a:t>by means calculated by negative binomial regression and adjusted for baseline </a:t>
            </a:r>
            <a:r>
              <a:rPr lang="en-GB" dirty="0" smtClean="0"/>
              <a:t>T2 lesion count, </a:t>
            </a:r>
            <a:r>
              <a:rPr lang="en-GB" dirty="0"/>
              <a:t>baseline EDSS (</a:t>
            </a:r>
            <a:r>
              <a:rPr lang="en-GB" dirty="0">
                <a:cs typeface="Arial" panose="020B0604020202020204" pitchFamily="34" charset="0"/>
              </a:rPr>
              <a:t>&lt;4.0 vs ≥4.0) and geographic al location (USA vs rest of world)</a:t>
            </a:r>
            <a:r>
              <a:rPr lang="en-GB" dirty="0"/>
              <a:t/>
            </a:r>
            <a:br>
              <a:rPr lang="en-GB" dirty="0"/>
            </a:br>
            <a:r>
              <a:rPr lang="en-GB" dirty="0" smtClean="0"/>
              <a:t>Gd</a:t>
            </a:r>
            <a:r>
              <a:rPr lang="en-GB" baseline="30000" dirty="0"/>
              <a:t>+</a:t>
            </a:r>
            <a:r>
              <a:rPr lang="en-GB" dirty="0"/>
              <a:t>, gadolinium-enhancing; </a:t>
            </a:r>
            <a:r>
              <a:rPr lang="en-GB" dirty="0" smtClean="0"/>
              <a:t>IFN, interferon; MRI</a:t>
            </a:r>
            <a:r>
              <a:rPr lang="en-GB" dirty="0"/>
              <a:t>, magnetic resonance imaging; </a:t>
            </a:r>
            <a:r>
              <a:rPr lang="en-GB" dirty="0" smtClean="0"/>
              <a:t/>
            </a:r>
            <a:br>
              <a:rPr lang="en-GB" dirty="0" smtClean="0"/>
            </a:br>
            <a:r>
              <a:rPr lang="en-GB" dirty="0" smtClean="0"/>
              <a:t>N/E</a:t>
            </a:r>
            <a:r>
              <a:rPr lang="en-GB" dirty="0"/>
              <a:t>, new or enlarging; RMS, relapsing multiple </a:t>
            </a:r>
            <a:r>
              <a:rPr lang="en-GB" dirty="0" smtClean="0"/>
              <a:t>sclerosis; USA, United States of America</a:t>
            </a:r>
            <a:endParaRPr lang="en-GB" dirty="0"/>
          </a:p>
        </p:txBody>
      </p:sp>
      <p:sp>
        <p:nvSpPr>
          <p:cNvPr id="5" name="Text Placeholder 4"/>
          <p:cNvSpPr>
            <a:spLocks noGrp="1"/>
          </p:cNvSpPr>
          <p:nvPr>
            <p:ph type="body" sz="quarter" idx="14"/>
          </p:nvPr>
        </p:nvSpPr>
        <p:spPr>
          <a:xfrm>
            <a:off x="8900268" y="6324600"/>
            <a:ext cx="2950142" cy="363738"/>
          </a:xfrm>
        </p:spPr>
        <p:txBody>
          <a:bodyPr/>
          <a:lstStyle/>
          <a:p>
            <a:r>
              <a:rPr lang="en-GB" dirty="0"/>
              <a:t>Traboulsee </a:t>
            </a:r>
            <a:r>
              <a:rPr lang="en-GB" dirty="0" smtClean="0"/>
              <a:t>A, </a:t>
            </a:r>
            <a:r>
              <a:rPr lang="en-GB" i="1" dirty="0" smtClean="0"/>
              <a:t>et </a:t>
            </a:r>
            <a:r>
              <a:rPr lang="en-GB" i="1" dirty="0"/>
              <a:t>al.</a:t>
            </a:r>
            <a:r>
              <a:rPr lang="en-GB" dirty="0"/>
              <a:t> Presented at AAN 2017 </a:t>
            </a:r>
            <a:r>
              <a:rPr lang="en-GB" dirty="0" smtClean="0"/>
              <a:t>(poster </a:t>
            </a:r>
            <a:r>
              <a:rPr lang="en-GB" dirty="0"/>
              <a:t>338</a:t>
            </a:r>
            <a:r>
              <a:rPr lang="en-GB" dirty="0" smtClean="0"/>
              <a:t>). </a:t>
            </a:r>
            <a:endParaRPr lang="en-GB" dirty="0"/>
          </a:p>
        </p:txBody>
      </p:sp>
      <p:sp>
        <p:nvSpPr>
          <p:cNvPr id="7" name="TextBox 6">
            <a:extLst>
              <a:ext uri="{FF2B5EF4-FFF2-40B4-BE49-F238E27FC236}">
                <a16:creationId xmlns="" xmlns:a16="http://schemas.microsoft.com/office/drawing/2014/main" id="{F66D862D-981C-4C51-AADB-36F0D713FD25}"/>
              </a:ext>
            </a:extLst>
          </p:cNvPr>
          <p:cNvSpPr txBox="1"/>
          <p:nvPr/>
        </p:nvSpPr>
        <p:spPr>
          <a:xfrm>
            <a:off x="8738912" y="1416050"/>
            <a:ext cx="3113087"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61421"/>
                </a:solidFill>
                <a:effectLst/>
                <a:uLnTx/>
                <a:uFillTx/>
                <a:latin typeface="Imago"/>
                <a:ea typeface="+mn-ea"/>
                <a:cs typeface="+mn-cs"/>
              </a:rPr>
              <a:t>N/E T2 hyperintense lesions</a:t>
            </a:r>
          </a:p>
        </p:txBody>
      </p:sp>
      <p:sp>
        <p:nvSpPr>
          <p:cNvPr id="8" name="TextBox 7">
            <a:extLst>
              <a:ext uri="{FF2B5EF4-FFF2-40B4-BE49-F238E27FC236}">
                <a16:creationId xmlns="" xmlns:a16="http://schemas.microsoft.com/office/drawing/2014/main" id="{A601394C-4979-424C-8427-0C500807128C}"/>
              </a:ext>
            </a:extLst>
          </p:cNvPr>
          <p:cNvSpPr txBox="1"/>
          <p:nvPr/>
        </p:nvSpPr>
        <p:spPr>
          <a:xfrm>
            <a:off x="4512985" y="1416050"/>
            <a:ext cx="3111500"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61421"/>
                </a:solidFill>
                <a:effectLst/>
                <a:uLnTx/>
                <a:uFillTx/>
                <a:latin typeface="Imago"/>
                <a:ea typeface="+mn-ea"/>
                <a:cs typeface="+mn-cs"/>
              </a:rPr>
              <a:t> T1 Gd+ lesions</a:t>
            </a:r>
          </a:p>
        </p:txBody>
      </p:sp>
      <p:grpSp>
        <p:nvGrpSpPr>
          <p:cNvPr id="36" name="Group 35"/>
          <p:cNvGrpSpPr/>
          <p:nvPr/>
        </p:nvGrpSpPr>
        <p:grpSpPr>
          <a:xfrm>
            <a:off x="4420911" y="1835590"/>
            <a:ext cx="3203575" cy="3016251"/>
            <a:chOff x="1257299" y="1835589"/>
            <a:chExt cx="3203575" cy="3016251"/>
          </a:xfrm>
        </p:grpSpPr>
        <p:sp>
          <p:nvSpPr>
            <p:cNvPr id="12" name="Freeform 5"/>
            <p:cNvSpPr>
              <a:spLocks/>
            </p:cNvSpPr>
            <p:nvPr/>
          </p:nvSpPr>
          <p:spPr bwMode="auto">
            <a:xfrm>
              <a:off x="1349374" y="1835589"/>
              <a:ext cx="3111500" cy="2925763"/>
            </a:xfrm>
            <a:custGeom>
              <a:avLst/>
              <a:gdLst>
                <a:gd name="T0" fmla="*/ 0 w 4095"/>
                <a:gd name="T1" fmla="*/ 0 h 3848"/>
                <a:gd name="T2" fmla="*/ 0 w 4095"/>
                <a:gd name="T3" fmla="*/ 3848 h 3848"/>
                <a:gd name="T4" fmla="*/ 4095 w 4095"/>
                <a:gd name="T5" fmla="*/ 3848 h 3848"/>
              </a:gdLst>
              <a:ahLst/>
              <a:cxnLst>
                <a:cxn ang="0">
                  <a:pos x="T0" y="T1"/>
                </a:cxn>
                <a:cxn ang="0">
                  <a:pos x="T2" y="T3"/>
                </a:cxn>
                <a:cxn ang="0">
                  <a:pos x="T4" y="T5"/>
                </a:cxn>
              </a:cxnLst>
              <a:rect l="0" t="0" r="r" b="b"/>
              <a:pathLst>
                <a:path w="4095" h="3848">
                  <a:moveTo>
                    <a:pt x="0" y="0"/>
                  </a:moveTo>
                  <a:lnTo>
                    <a:pt x="0" y="3848"/>
                  </a:lnTo>
                  <a:lnTo>
                    <a:pt x="4095" y="3848"/>
                  </a:lnTo>
                </a:path>
              </a:pathLst>
            </a:custGeom>
            <a:noFill/>
            <a:ln w="19050" cap="sq">
              <a:solidFill>
                <a:srgbClr val="1F1D2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3" name="Line 6"/>
            <p:cNvSpPr>
              <a:spLocks noChangeShapeType="1"/>
            </p:cNvSpPr>
            <p:nvPr/>
          </p:nvSpPr>
          <p:spPr bwMode="auto">
            <a:xfrm>
              <a:off x="1257299" y="1835589"/>
              <a:ext cx="92075"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4" name="Line 7"/>
            <p:cNvSpPr>
              <a:spLocks noChangeShapeType="1"/>
            </p:cNvSpPr>
            <p:nvPr/>
          </p:nvSpPr>
          <p:spPr bwMode="auto">
            <a:xfrm>
              <a:off x="1257299" y="2567427"/>
              <a:ext cx="92075"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5" name="Line 8"/>
            <p:cNvSpPr>
              <a:spLocks noChangeShapeType="1"/>
            </p:cNvSpPr>
            <p:nvPr/>
          </p:nvSpPr>
          <p:spPr bwMode="auto">
            <a:xfrm>
              <a:off x="1257299" y="3299264"/>
              <a:ext cx="92075"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 name="Line 9"/>
            <p:cNvSpPr>
              <a:spLocks noChangeShapeType="1"/>
            </p:cNvSpPr>
            <p:nvPr/>
          </p:nvSpPr>
          <p:spPr bwMode="auto">
            <a:xfrm>
              <a:off x="1257299" y="4029514"/>
              <a:ext cx="92075"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7" name="Line 10"/>
            <p:cNvSpPr>
              <a:spLocks noChangeShapeType="1"/>
            </p:cNvSpPr>
            <p:nvPr/>
          </p:nvSpPr>
          <p:spPr bwMode="auto">
            <a:xfrm>
              <a:off x="1257299" y="4761352"/>
              <a:ext cx="92075"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8" name="Line 11"/>
            <p:cNvSpPr>
              <a:spLocks noChangeShapeType="1"/>
            </p:cNvSpPr>
            <p:nvPr/>
          </p:nvSpPr>
          <p:spPr bwMode="auto">
            <a:xfrm flipV="1">
              <a:off x="1349374" y="4761352"/>
              <a:ext cx="0" cy="90488"/>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9" name="Line 12"/>
            <p:cNvSpPr>
              <a:spLocks noChangeShapeType="1"/>
            </p:cNvSpPr>
            <p:nvPr/>
          </p:nvSpPr>
          <p:spPr bwMode="auto">
            <a:xfrm flipV="1">
              <a:off x="2905124" y="4761352"/>
              <a:ext cx="0" cy="90488"/>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0" name="Line 13"/>
            <p:cNvSpPr>
              <a:spLocks noChangeShapeType="1"/>
            </p:cNvSpPr>
            <p:nvPr/>
          </p:nvSpPr>
          <p:spPr bwMode="auto">
            <a:xfrm flipV="1">
              <a:off x="4460874" y="4761352"/>
              <a:ext cx="0" cy="90488"/>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grpSp>
        <p:nvGrpSpPr>
          <p:cNvPr id="37" name="Group 36"/>
          <p:cNvGrpSpPr/>
          <p:nvPr/>
        </p:nvGrpSpPr>
        <p:grpSpPr>
          <a:xfrm>
            <a:off x="8648424" y="1835590"/>
            <a:ext cx="3201987" cy="3016251"/>
            <a:chOff x="5484812" y="1835589"/>
            <a:chExt cx="3201987" cy="3016251"/>
          </a:xfrm>
        </p:grpSpPr>
        <p:sp>
          <p:nvSpPr>
            <p:cNvPr id="21" name="Freeform 14"/>
            <p:cNvSpPr>
              <a:spLocks/>
            </p:cNvSpPr>
            <p:nvPr/>
          </p:nvSpPr>
          <p:spPr bwMode="auto">
            <a:xfrm>
              <a:off x="5575299" y="1835589"/>
              <a:ext cx="3111500" cy="2925763"/>
            </a:xfrm>
            <a:custGeom>
              <a:avLst/>
              <a:gdLst>
                <a:gd name="T0" fmla="*/ 0 w 4095"/>
                <a:gd name="T1" fmla="*/ 0 h 3848"/>
                <a:gd name="T2" fmla="*/ 0 w 4095"/>
                <a:gd name="T3" fmla="*/ 3848 h 3848"/>
                <a:gd name="T4" fmla="*/ 4095 w 4095"/>
                <a:gd name="T5" fmla="*/ 3848 h 3848"/>
              </a:gdLst>
              <a:ahLst/>
              <a:cxnLst>
                <a:cxn ang="0">
                  <a:pos x="T0" y="T1"/>
                </a:cxn>
                <a:cxn ang="0">
                  <a:pos x="T2" y="T3"/>
                </a:cxn>
                <a:cxn ang="0">
                  <a:pos x="T4" y="T5"/>
                </a:cxn>
              </a:cxnLst>
              <a:rect l="0" t="0" r="r" b="b"/>
              <a:pathLst>
                <a:path w="4095" h="3848">
                  <a:moveTo>
                    <a:pt x="0" y="0"/>
                  </a:moveTo>
                  <a:lnTo>
                    <a:pt x="0" y="3848"/>
                  </a:lnTo>
                  <a:lnTo>
                    <a:pt x="4095" y="3848"/>
                  </a:lnTo>
                </a:path>
              </a:pathLst>
            </a:custGeom>
            <a:noFill/>
            <a:ln w="19050" cap="sq">
              <a:solidFill>
                <a:srgbClr val="1F1D2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2" name="Line 15"/>
            <p:cNvSpPr>
              <a:spLocks noChangeShapeType="1"/>
            </p:cNvSpPr>
            <p:nvPr/>
          </p:nvSpPr>
          <p:spPr bwMode="auto">
            <a:xfrm>
              <a:off x="5484812" y="1835589"/>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3" name="Line 16"/>
            <p:cNvSpPr>
              <a:spLocks noChangeShapeType="1"/>
            </p:cNvSpPr>
            <p:nvPr/>
          </p:nvSpPr>
          <p:spPr bwMode="auto">
            <a:xfrm>
              <a:off x="5484812" y="2567427"/>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4" name="Line 17"/>
            <p:cNvSpPr>
              <a:spLocks noChangeShapeType="1"/>
            </p:cNvSpPr>
            <p:nvPr/>
          </p:nvSpPr>
          <p:spPr bwMode="auto">
            <a:xfrm>
              <a:off x="5484812" y="3299264"/>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5" name="Line 18"/>
            <p:cNvSpPr>
              <a:spLocks noChangeShapeType="1"/>
            </p:cNvSpPr>
            <p:nvPr/>
          </p:nvSpPr>
          <p:spPr bwMode="auto">
            <a:xfrm>
              <a:off x="5484812" y="4029514"/>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6" name="Line 19"/>
            <p:cNvSpPr>
              <a:spLocks noChangeShapeType="1"/>
            </p:cNvSpPr>
            <p:nvPr/>
          </p:nvSpPr>
          <p:spPr bwMode="auto">
            <a:xfrm>
              <a:off x="5484812" y="4761352"/>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7" name="Line 20"/>
            <p:cNvSpPr>
              <a:spLocks noChangeShapeType="1"/>
            </p:cNvSpPr>
            <p:nvPr/>
          </p:nvSpPr>
          <p:spPr bwMode="auto">
            <a:xfrm flipV="1">
              <a:off x="5575299" y="4761352"/>
              <a:ext cx="0" cy="90488"/>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8" name="Line 21"/>
            <p:cNvSpPr>
              <a:spLocks noChangeShapeType="1"/>
            </p:cNvSpPr>
            <p:nvPr/>
          </p:nvSpPr>
          <p:spPr bwMode="auto">
            <a:xfrm flipV="1">
              <a:off x="7132637" y="4761352"/>
              <a:ext cx="0" cy="90488"/>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9" name="Line 22"/>
            <p:cNvSpPr>
              <a:spLocks noChangeShapeType="1"/>
            </p:cNvSpPr>
            <p:nvPr/>
          </p:nvSpPr>
          <p:spPr bwMode="auto">
            <a:xfrm flipV="1">
              <a:off x="8686799" y="4761352"/>
              <a:ext cx="0" cy="90488"/>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sp>
        <p:nvSpPr>
          <p:cNvPr id="32" name="Freeform 25"/>
          <p:cNvSpPr>
            <a:spLocks/>
          </p:cNvSpPr>
          <p:nvPr/>
        </p:nvSpPr>
        <p:spPr bwMode="auto">
          <a:xfrm>
            <a:off x="6714849" y="2567428"/>
            <a:ext cx="263525" cy="1654175"/>
          </a:xfrm>
          <a:custGeom>
            <a:avLst/>
            <a:gdLst>
              <a:gd name="T0" fmla="*/ 266 w 348"/>
              <a:gd name="T1" fmla="*/ 1896 h 2177"/>
              <a:gd name="T2" fmla="*/ 266 w 348"/>
              <a:gd name="T3" fmla="*/ 0 h 2177"/>
              <a:gd name="T4" fmla="*/ 83 w 348"/>
              <a:gd name="T5" fmla="*/ 0 h 2177"/>
              <a:gd name="T6" fmla="*/ 83 w 348"/>
              <a:gd name="T7" fmla="*/ 1896 h 2177"/>
              <a:gd name="T8" fmla="*/ 0 w 348"/>
              <a:gd name="T9" fmla="*/ 1896 h 2177"/>
              <a:gd name="T10" fmla="*/ 174 w 348"/>
              <a:gd name="T11" fmla="*/ 2177 h 2177"/>
              <a:gd name="T12" fmla="*/ 348 w 348"/>
              <a:gd name="T13" fmla="*/ 1896 h 2177"/>
              <a:gd name="T14" fmla="*/ 266 w 348"/>
              <a:gd name="T15" fmla="*/ 1896 h 2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2177">
                <a:moveTo>
                  <a:pt x="266" y="1896"/>
                </a:moveTo>
                <a:lnTo>
                  <a:pt x="266" y="0"/>
                </a:lnTo>
                <a:lnTo>
                  <a:pt x="83" y="0"/>
                </a:lnTo>
                <a:lnTo>
                  <a:pt x="83" y="1896"/>
                </a:lnTo>
                <a:lnTo>
                  <a:pt x="0" y="1896"/>
                </a:lnTo>
                <a:lnTo>
                  <a:pt x="174" y="2177"/>
                </a:lnTo>
                <a:lnTo>
                  <a:pt x="348" y="1896"/>
                </a:lnTo>
                <a:lnTo>
                  <a:pt x="266" y="1896"/>
                </a:lnTo>
                <a:close/>
              </a:path>
            </a:pathLst>
          </a:custGeom>
          <a:noFill/>
          <a:ln w="19050" cap="sq">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5" name="Freeform 28"/>
          <p:cNvSpPr>
            <a:spLocks/>
          </p:cNvSpPr>
          <p:nvPr/>
        </p:nvSpPr>
        <p:spPr bwMode="auto">
          <a:xfrm>
            <a:off x="10942361" y="2567428"/>
            <a:ext cx="263525" cy="1312863"/>
          </a:xfrm>
          <a:custGeom>
            <a:avLst/>
            <a:gdLst>
              <a:gd name="T0" fmla="*/ 265 w 347"/>
              <a:gd name="T1" fmla="*/ 1445 h 1727"/>
              <a:gd name="T2" fmla="*/ 265 w 347"/>
              <a:gd name="T3" fmla="*/ 0 h 1727"/>
              <a:gd name="T4" fmla="*/ 82 w 347"/>
              <a:gd name="T5" fmla="*/ 0 h 1727"/>
              <a:gd name="T6" fmla="*/ 82 w 347"/>
              <a:gd name="T7" fmla="*/ 1445 h 1727"/>
              <a:gd name="T8" fmla="*/ 0 w 347"/>
              <a:gd name="T9" fmla="*/ 1445 h 1727"/>
              <a:gd name="T10" fmla="*/ 173 w 347"/>
              <a:gd name="T11" fmla="*/ 1727 h 1727"/>
              <a:gd name="T12" fmla="*/ 347 w 347"/>
              <a:gd name="T13" fmla="*/ 1445 h 1727"/>
              <a:gd name="T14" fmla="*/ 265 w 347"/>
              <a:gd name="T15" fmla="*/ 1445 h 17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1727">
                <a:moveTo>
                  <a:pt x="265" y="1445"/>
                </a:moveTo>
                <a:lnTo>
                  <a:pt x="265" y="0"/>
                </a:lnTo>
                <a:lnTo>
                  <a:pt x="82" y="0"/>
                </a:lnTo>
                <a:lnTo>
                  <a:pt x="82" y="1445"/>
                </a:lnTo>
                <a:lnTo>
                  <a:pt x="0" y="1445"/>
                </a:lnTo>
                <a:lnTo>
                  <a:pt x="173" y="1727"/>
                </a:lnTo>
                <a:lnTo>
                  <a:pt x="347" y="1445"/>
                </a:lnTo>
                <a:lnTo>
                  <a:pt x="265" y="1445"/>
                </a:lnTo>
                <a:close/>
              </a:path>
            </a:pathLst>
          </a:custGeom>
          <a:noFill/>
          <a:ln w="19050" cap="sq">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8" name="Rectangle 37"/>
          <p:cNvSpPr/>
          <p:nvPr/>
        </p:nvSpPr>
        <p:spPr>
          <a:xfrm>
            <a:off x="4485572" y="4851841"/>
            <a:ext cx="1583163" cy="64633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IFN </a:t>
            </a:r>
            <a:r>
              <a:rPr kumimoji="0" lang="el-GR" sz="1400" b="0" i="0" u="none" strike="noStrike" kern="1200" cap="none" spc="0" normalizeH="0" baseline="0" noProof="0" dirty="0">
                <a:ln>
                  <a:noFill/>
                </a:ln>
                <a:solidFill>
                  <a:srgbClr val="1F1D21"/>
                </a:solidFill>
                <a:effectLst/>
                <a:uLnTx/>
                <a:uFillTx/>
                <a:latin typeface="Arial"/>
                <a:ea typeface="+mn-ea"/>
                <a:cs typeface="Arial"/>
              </a:rPr>
              <a:t>β</a:t>
            </a:r>
            <a:r>
              <a:rPr kumimoji="0" lang="ro-RO" sz="1400" b="0" i="0" u="none" strike="noStrike" kern="1200" cap="none" spc="0" normalizeH="0" baseline="0" noProof="0" dirty="0">
                <a:ln>
                  <a:noFill/>
                </a:ln>
                <a:solidFill>
                  <a:srgbClr val="1F1D21"/>
                </a:solidFill>
                <a:effectLst/>
                <a:uLnTx/>
                <a:uFillTx/>
                <a:latin typeface="Imago"/>
                <a:ea typeface="+mn-ea"/>
                <a:cs typeface="+mn-cs"/>
              </a:rPr>
              <a:t>-1a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44</a:t>
            </a:r>
            <a:r>
              <a:rPr kumimoji="0" lang="en-GB" sz="1400" b="0" i="0" u="none" strike="noStrike" kern="1200" cap="none" spc="0" normalizeH="0" baseline="0" noProof="0" dirty="0">
                <a:ln>
                  <a:noFill/>
                </a:ln>
                <a:solidFill>
                  <a:srgbClr val="1F1D21"/>
                </a:solidFill>
                <a:effectLst/>
                <a:uLnTx/>
                <a:uFillTx/>
                <a:latin typeface="Imago"/>
                <a:ea typeface="+mn-ea"/>
                <a:cs typeface="+mn-cs"/>
              </a:rPr>
              <a:t> </a:t>
            </a:r>
            <a:r>
              <a:rPr kumimoji="0" lang="ro-RO" sz="1400" b="0" i="0" u="none" strike="noStrike" kern="1200" cap="none" spc="0" normalizeH="0" baseline="0" noProof="0" dirty="0">
                <a:ln>
                  <a:noFill/>
                </a:ln>
                <a:solidFill>
                  <a:srgbClr val="1F1D21"/>
                </a:solidFill>
                <a:effectLst/>
                <a:uLnTx/>
                <a:uFillTx/>
                <a:latin typeface="Imago"/>
                <a:ea typeface="+mn-ea"/>
                <a:cs typeface="+mn-cs"/>
              </a:rPr>
              <a:t>µg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(n=206)</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40" name="Rectangle 39"/>
          <p:cNvSpPr/>
          <p:nvPr/>
        </p:nvSpPr>
        <p:spPr>
          <a:xfrm>
            <a:off x="4307329" y="4652043"/>
            <a:ext cx="8976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41" name="Rectangle 40"/>
          <p:cNvSpPr/>
          <p:nvPr/>
        </p:nvSpPr>
        <p:spPr>
          <a:xfrm rot="16200000">
            <a:off x="2327769" y="3082234"/>
            <a:ext cx="2924178" cy="43088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Mean number of T1 Gd</a:t>
            </a:r>
            <a:r>
              <a:rPr kumimoji="0" lang="en-GB" sz="1400" b="0" i="0" u="none" strike="noStrike" kern="1200" cap="none" spc="0" normalizeH="0" baseline="30000" noProof="0" dirty="0">
                <a:ln>
                  <a:noFill/>
                </a:ln>
                <a:solidFill>
                  <a:srgbClr val="1F1D21"/>
                </a:solidFill>
                <a:effectLst/>
                <a:uLnTx/>
                <a:uFillTx/>
                <a:latin typeface="Imago"/>
                <a:ea typeface="+mn-ea"/>
                <a:cs typeface="+mn-cs"/>
              </a:rPr>
              <a:t>+</a:t>
            </a:r>
            <a:r>
              <a:rPr kumimoji="0" lang="ro-RO" sz="1400" b="0" i="0" u="none" strike="noStrike" kern="1200" cap="none" spc="0" normalizeH="0" baseline="0" noProof="0" dirty="0">
                <a:ln>
                  <a:noFill/>
                </a:ln>
                <a:solidFill>
                  <a:srgbClr val="1F1D21"/>
                </a:solidFill>
                <a:effectLst/>
                <a:uLnTx/>
                <a:uFillTx/>
                <a:latin typeface="Imago"/>
                <a:ea typeface="+mn-ea"/>
                <a:cs typeface="+mn-cs"/>
              </a:rPr>
              <a:t> lesions per patient per MRI scan</a:t>
            </a:r>
            <a:r>
              <a:rPr kumimoji="0" lang="en-GB" sz="1400" b="0" i="0" u="none" strike="noStrike" kern="1200" cap="none" spc="0" normalizeH="0" baseline="30000" noProof="0" dirty="0">
                <a:ln>
                  <a:noFill/>
                </a:ln>
                <a:solidFill>
                  <a:srgbClr val="1F1D21"/>
                </a:solidFill>
                <a:effectLst/>
                <a:uLnTx/>
                <a:uFillTx/>
                <a:latin typeface="Imago"/>
                <a:ea typeface="+mn-ea"/>
                <a:cs typeface="+mn-cs"/>
              </a:rPr>
              <a:t>a</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42" name="Rectangle 41"/>
          <p:cNvSpPr/>
          <p:nvPr/>
        </p:nvSpPr>
        <p:spPr>
          <a:xfrm>
            <a:off x="4090923" y="3921792"/>
            <a:ext cx="306174"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0.05</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43" name="Rectangle 42"/>
          <p:cNvSpPr/>
          <p:nvPr/>
        </p:nvSpPr>
        <p:spPr>
          <a:xfrm>
            <a:off x="4090923" y="3191542"/>
            <a:ext cx="306174"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0.10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44" name="Rectangle 43"/>
          <p:cNvSpPr/>
          <p:nvPr/>
        </p:nvSpPr>
        <p:spPr>
          <a:xfrm>
            <a:off x="4090923" y="2459705"/>
            <a:ext cx="306174"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0.15</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45" name="Rectangle 44"/>
          <p:cNvSpPr/>
          <p:nvPr/>
        </p:nvSpPr>
        <p:spPr>
          <a:xfrm>
            <a:off x="4090923" y="1727867"/>
            <a:ext cx="306174"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0.20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46" name="Rectangle 45"/>
          <p:cNvSpPr/>
          <p:nvPr/>
        </p:nvSpPr>
        <p:spPr>
          <a:xfrm>
            <a:off x="6068736" y="4851841"/>
            <a:ext cx="1583163" cy="64633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Ocrelizumab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600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(n=221)</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47" name="Rectangle 46"/>
          <p:cNvSpPr/>
          <p:nvPr/>
        </p:nvSpPr>
        <p:spPr>
          <a:xfrm>
            <a:off x="6068736" y="1844153"/>
            <a:ext cx="1583163"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0066CC"/>
                </a:solidFill>
                <a:effectLst/>
                <a:uLnTx/>
                <a:uFillTx/>
                <a:latin typeface="Imago"/>
                <a:ea typeface="+mn-ea"/>
                <a:cs typeface="+mn-cs"/>
              </a:rPr>
              <a:t>90.8%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6CC"/>
                </a:solidFill>
                <a:effectLst/>
                <a:uLnTx/>
                <a:uFillTx/>
                <a:latin typeface="Imago"/>
                <a:ea typeface="+mn-ea"/>
                <a:cs typeface="+mn-cs"/>
              </a:rPr>
              <a:t>r</a:t>
            </a:r>
            <a:r>
              <a:rPr kumimoji="0" lang="ro-RO" sz="1200" b="1" i="0" u="none" strike="noStrike" kern="1200" cap="none" spc="0" normalizeH="0" baseline="0" noProof="0" dirty="0">
                <a:ln>
                  <a:noFill/>
                </a:ln>
                <a:solidFill>
                  <a:srgbClr val="0066CC"/>
                </a:solidFill>
                <a:effectLst/>
                <a:uLnTx/>
                <a:uFillTx/>
                <a:latin typeface="Imago"/>
                <a:ea typeface="+mn-ea"/>
                <a:cs typeface="+mn-cs"/>
              </a:rPr>
              <a:t>eduction vs IFN</a:t>
            </a:r>
            <a:r>
              <a:rPr kumimoji="0" lang="en-GB" sz="1200" b="1" i="0" u="none" strike="noStrike" kern="1200" cap="none" spc="0" normalizeH="0" baseline="0" noProof="0" dirty="0">
                <a:ln>
                  <a:noFill/>
                </a:ln>
                <a:solidFill>
                  <a:srgbClr val="0066CC"/>
                </a:solidFill>
                <a:effectLst/>
                <a:uLnTx/>
                <a:uFillTx/>
                <a:latin typeface="Imago"/>
                <a:ea typeface="+mn-ea"/>
                <a:cs typeface="+mn-cs"/>
              </a:rPr>
              <a:t> </a:t>
            </a:r>
            <a:r>
              <a:rPr kumimoji="0" lang="el-GR" sz="1200" b="1" i="0" u="none" strike="noStrike" kern="1200" cap="none" spc="0" normalizeH="0" baseline="0" noProof="0" dirty="0">
                <a:ln>
                  <a:noFill/>
                </a:ln>
                <a:solidFill>
                  <a:srgbClr val="0066CC"/>
                </a:solidFill>
                <a:effectLst/>
                <a:uLnTx/>
                <a:uFillTx/>
                <a:latin typeface="Imago"/>
                <a:ea typeface="+mn-ea"/>
                <a:cs typeface="+mn-cs"/>
              </a:rPr>
              <a:t>β-1</a:t>
            </a:r>
            <a:r>
              <a:rPr kumimoji="0" lang="ro-RO" sz="1200" b="1" i="0" u="none" strike="noStrike" kern="1200" cap="none" spc="0" normalizeH="0" baseline="0" noProof="0" dirty="0">
                <a:ln>
                  <a:noFill/>
                </a:ln>
                <a:solidFill>
                  <a:srgbClr val="0066CC"/>
                </a:solidFill>
                <a:effectLst/>
                <a:uLnTx/>
                <a:uFillTx/>
                <a:latin typeface="Imago"/>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6CC"/>
                </a:solidFill>
                <a:effectLst/>
                <a:uLnTx/>
                <a:uFillTx/>
                <a:latin typeface="Imago"/>
                <a:ea typeface="+mn-ea"/>
                <a:cs typeface="+mn-cs"/>
              </a:rPr>
              <a:t>p</a:t>
            </a:r>
            <a:r>
              <a:rPr kumimoji="0" lang="ro-RO" sz="1200" b="1" i="0" u="none" strike="noStrike" kern="1200" cap="none" spc="0" normalizeH="0" baseline="0" noProof="0" dirty="0">
                <a:ln>
                  <a:noFill/>
                </a:ln>
                <a:solidFill>
                  <a:srgbClr val="0066CC"/>
                </a:solidFill>
                <a:effectLst/>
                <a:uLnTx/>
                <a:uFillTx/>
                <a:latin typeface="Imago"/>
                <a:ea typeface="+mn-ea"/>
                <a:cs typeface="+mn-cs"/>
              </a:rPr>
              <a:t>&lt;0.001</a:t>
            </a:r>
            <a:endParaRPr kumimoji="0" lang="en-US" sz="1200" b="1" i="0" u="none" strike="noStrike" kern="1200" cap="none" spc="0" normalizeH="0" baseline="0" noProof="0" dirty="0">
              <a:ln>
                <a:noFill/>
              </a:ln>
              <a:solidFill>
                <a:srgbClr val="0066CC"/>
              </a:solidFill>
              <a:effectLst/>
              <a:uLnTx/>
              <a:uFillTx/>
              <a:latin typeface="Imago"/>
              <a:ea typeface="+mn-ea"/>
              <a:cs typeface="+mn-cs"/>
            </a:endParaRPr>
          </a:p>
        </p:txBody>
      </p:sp>
      <p:sp>
        <p:nvSpPr>
          <p:cNvPr id="48" name="Rectangle 47"/>
          <p:cNvSpPr/>
          <p:nvPr/>
        </p:nvSpPr>
        <p:spPr>
          <a:xfrm>
            <a:off x="8711497" y="4851841"/>
            <a:ext cx="1583163" cy="64633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IFN </a:t>
            </a:r>
            <a:r>
              <a:rPr kumimoji="0" lang="el-GR" sz="1400" b="0" i="0" u="none" strike="noStrike" kern="1200" cap="none" spc="0" normalizeH="0" baseline="0" noProof="0" dirty="0">
                <a:ln>
                  <a:noFill/>
                </a:ln>
                <a:solidFill>
                  <a:srgbClr val="1F1D21"/>
                </a:solidFill>
                <a:effectLst/>
                <a:uLnTx/>
                <a:uFillTx/>
                <a:latin typeface="Arial"/>
                <a:ea typeface="+mn-ea"/>
                <a:cs typeface="Arial"/>
              </a:rPr>
              <a:t>β</a:t>
            </a:r>
            <a:r>
              <a:rPr kumimoji="0" lang="ro-RO" sz="1400" b="0" i="0" u="none" strike="noStrike" kern="1200" cap="none" spc="0" normalizeH="0" baseline="0" noProof="0" dirty="0">
                <a:ln>
                  <a:noFill/>
                </a:ln>
                <a:solidFill>
                  <a:srgbClr val="1F1D21"/>
                </a:solidFill>
                <a:effectLst/>
                <a:uLnTx/>
                <a:uFillTx/>
                <a:latin typeface="Imago"/>
                <a:ea typeface="+mn-ea"/>
                <a:cs typeface="+mn-cs"/>
              </a:rPr>
              <a:t>-1a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44</a:t>
            </a:r>
            <a:r>
              <a:rPr kumimoji="0" lang="en-GB" sz="1400" b="0" i="0" u="none" strike="noStrike" kern="1200" cap="none" spc="0" normalizeH="0" baseline="0" noProof="0" dirty="0">
                <a:ln>
                  <a:noFill/>
                </a:ln>
                <a:solidFill>
                  <a:srgbClr val="1F1D21"/>
                </a:solidFill>
                <a:effectLst/>
                <a:uLnTx/>
                <a:uFillTx/>
                <a:latin typeface="Imago"/>
                <a:ea typeface="+mn-ea"/>
                <a:cs typeface="+mn-cs"/>
              </a:rPr>
              <a:t> </a:t>
            </a:r>
            <a:r>
              <a:rPr kumimoji="0" lang="ro-RO" sz="1400" b="0" i="0" u="none" strike="noStrike" kern="1200" cap="none" spc="0" normalizeH="0" baseline="0" noProof="0" dirty="0">
                <a:ln>
                  <a:noFill/>
                </a:ln>
                <a:solidFill>
                  <a:srgbClr val="1F1D21"/>
                </a:solidFill>
                <a:effectLst/>
                <a:uLnTx/>
                <a:uFillTx/>
                <a:latin typeface="Imago"/>
                <a:ea typeface="+mn-ea"/>
                <a:cs typeface="+mn-cs"/>
              </a:rPr>
              <a:t>µg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(n=206)</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49" name="Rectangle 48"/>
          <p:cNvSpPr/>
          <p:nvPr/>
        </p:nvSpPr>
        <p:spPr>
          <a:xfrm>
            <a:off x="8533254" y="4652043"/>
            <a:ext cx="8976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50" name="Rectangle 49"/>
          <p:cNvSpPr/>
          <p:nvPr/>
        </p:nvSpPr>
        <p:spPr>
          <a:xfrm rot="16200000">
            <a:off x="6553694" y="3082234"/>
            <a:ext cx="2924178" cy="43088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Mean number of N/E T2 lesions per patient per MRI scan</a:t>
            </a:r>
            <a:r>
              <a:rPr kumimoji="0" lang="en-GB" sz="1400" b="0" i="0" u="none" strike="noStrike" kern="1200" cap="none" spc="0" normalizeH="0" baseline="30000" noProof="0" dirty="0">
                <a:ln>
                  <a:noFill/>
                </a:ln>
                <a:solidFill>
                  <a:srgbClr val="1F1D21"/>
                </a:solidFill>
                <a:effectLst/>
                <a:uLnTx/>
                <a:uFillTx/>
                <a:latin typeface="Imago"/>
                <a:ea typeface="+mn-ea"/>
                <a:cs typeface="+mn-cs"/>
              </a:rPr>
              <a:t>b</a:t>
            </a:r>
            <a:endParaRPr kumimoji="0" lang="en-US" sz="1400" b="0" i="0" u="none" strike="noStrike" kern="1200" cap="none" spc="0" normalizeH="0" baseline="30000" noProof="0" dirty="0">
              <a:ln>
                <a:noFill/>
              </a:ln>
              <a:solidFill>
                <a:srgbClr val="1F1D21"/>
              </a:solidFill>
              <a:effectLst/>
              <a:uLnTx/>
              <a:uFillTx/>
              <a:latin typeface="Imago"/>
              <a:ea typeface="+mn-ea"/>
              <a:cs typeface="+mn-cs"/>
            </a:endParaRPr>
          </a:p>
        </p:txBody>
      </p:sp>
      <p:sp>
        <p:nvSpPr>
          <p:cNvPr id="51" name="Rectangle 50"/>
          <p:cNvSpPr/>
          <p:nvPr/>
        </p:nvSpPr>
        <p:spPr>
          <a:xfrm>
            <a:off x="8406616" y="3921792"/>
            <a:ext cx="216406"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0.5</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52" name="Rectangle 51"/>
          <p:cNvSpPr/>
          <p:nvPr/>
        </p:nvSpPr>
        <p:spPr>
          <a:xfrm>
            <a:off x="8406616" y="3191542"/>
            <a:ext cx="216406"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1.0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53" name="Rectangle 52"/>
          <p:cNvSpPr/>
          <p:nvPr/>
        </p:nvSpPr>
        <p:spPr>
          <a:xfrm>
            <a:off x="8406616" y="2459705"/>
            <a:ext cx="216406"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1.5</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54" name="Rectangle 53"/>
          <p:cNvSpPr/>
          <p:nvPr/>
        </p:nvSpPr>
        <p:spPr>
          <a:xfrm>
            <a:off x="8406616" y="1727867"/>
            <a:ext cx="216406"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2.0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55" name="Rectangle 54"/>
          <p:cNvSpPr/>
          <p:nvPr/>
        </p:nvSpPr>
        <p:spPr>
          <a:xfrm>
            <a:off x="10294661" y="4851841"/>
            <a:ext cx="1583163" cy="64633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Ocrelizumab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600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(n=221)</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56" name="Rectangle 55"/>
          <p:cNvSpPr/>
          <p:nvPr/>
        </p:nvSpPr>
        <p:spPr>
          <a:xfrm>
            <a:off x="10294661" y="1844153"/>
            <a:ext cx="1583163"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0066CC"/>
                </a:solidFill>
                <a:effectLst/>
                <a:uLnTx/>
                <a:uFillTx/>
                <a:latin typeface="Imago"/>
                <a:ea typeface="+mn-ea"/>
                <a:cs typeface="+mn-cs"/>
              </a:rPr>
              <a:t>74.3%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6CC"/>
                </a:solidFill>
                <a:effectLst/>
                <a:uLnTx/>
                <a:uFillTx/>
                <a:latin typeface="Imago"/>
                <a:ea typeface="+mn-ea"/>
                <a:cs typeface="+mn-cs"/>
              </a:rPr>
              <a:t>r</a:t>
            </a:r>
            <a:r>
              <a:rPr kumimoji="0" lang="ro-RO" sz="1200" b="1" i="0" u="none" strike="noStrike" kern="1200" cap="none" spc="0" normalizeH="0" baseline="0" noProof="0" dirty="0">
                <a:ln>
                  <a:noFill/>
                </a:ln>
                <a:solidFill>
                  <a:srgbClr val="0066CC"/>
                </a:solidFill>
                <a:effectLst/>
                <a:uLnTx/>
                <a:uFillTx/>
                <a:latin typeface="Imago"/>
                <a:ea typeface="+mn-ea"/>
                <a:cs typeface="+mn-cs"/>
              </a:rPr>
              <a:t>eduction vs IFN</a:t>
            </a:r>
            <a:r>
              <a:rPr kumimoji="0" lang="en-GB" sz="1200" b="1" i="0" u="none" strike="noStrike" kern="1200" cap="none" spc="0" normalizeH="0" baseline="0" noProof="0" dirty="0">
                <a:ln>
                  <a:noFill/>
                </a:ln>
                <a:solidFill>
                  <a:srgbClr val="0066CC"/>
                </a:solidFill>
                <a:effectLst/>
                <a:uLnTx/>
                <a:uFillTx/>
                <a:latin typeface="Imago"/>
                <a:ea typeface="+mn-ea"/>
                <a:cs typeface="+mn-cs"/>
              </a:rPr>
              <a:t> </a:t>
            </a:r>
            <a:r>
              <a:rPr kumimoji="0" lang="el-GR" sz="1200" b="1" i="0" u="none" strike="noStrike" kern="1200" cap="none" spc="0" normalizeH="0" baseline="0" noProof="0" dirty="0">
                <a:ln>
                  <a:noFill/>
                </a:ln>
                <a:solidFill>
                  <a:srgbClr val="0066CC"/>
                </a:solidFill>
                <a:effectLst/>
                <a:uLnTx/>
                <a:uFillTx/>
                <a:latin typeface="Imago"/>
                <a:ea typeface="+mn-ea"/>
                <a:cs typeface="+mn-cs"/>
              </a:rPr>
              <a:t>β-1</a:t>
            </a:r>
            <a:r>
              <a:rPr kumimoji="0" lang="ro-RO" sz="1200" b="1" i="0" u="none" strike="noStrike" kern="1200" cap="none" spc="0" normalizeH="0" baseline="0" noProof="0" dirty="0">
                <a:ln>
                  <a:noFill/>
                </a:ln>
                <a:solidFill>
                  <a:srgbClr val="0066CC"/>
                </a:solidFill>
                <a:effectLst/>
                <a:uLnTx/>
                <a:uFillTx/>
                <a:latin typeface="Imago"/>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6CC"/>
                </a:solidFill>
                <a:effectLst/>
                <a:uLnTx/>
                <a:uFillTx/>
                <a:latin typeface="Imago"/>
                <a:ea typeface="+mn-ea"/>
                <a:cs typeface="+mn-cs"/>
              </a:rPr>
              <a:t>p</a:t>
            </a:r>
            <a:r>
              <a:rPr kumimoji="0" lang="ro-RO" sz="1200" b="1" i="0" u="none" strike="noStrike" kern="1200" cap="none" spc="0" normalizeH="0" baseline="0" noProof="0" dirty="0">
                <a:ln>
                  <a:noFill/>
                </a:ln>
                <a:solidFill>
                  <a:srgbClr val="0066CC"/>
                </a:solidFill>
                <a:effectLst/>
                <a:uLnTx/>
                <a:uFillTx/>
                <a:latin typeface="Imago"/>
                <a:ea typeface="+mn-ea"/>
                <a:cs typeface="+mn-cs"/>
              </a:rPr>
              <a:t>&lt;0.001</a:t>
            </a:r>
            <a:endParaRPr kumimoji="0" lang="en-US" sz="1200" b="1" i="0" u="none" strike="noStrike" kern="1200" cap="none" spc="0" normalizeH="0" baseline="0" noProof="0" dirty="0">
              <a:ln>
                <a:noFill/>
              </a:ln>
              <a:solidFill>
                <a:srgbClr val="0066CC"/>
              </a:solidFill>
              <a:effectLst/>
              <a:uLnTx/>
              <a:uFillTx/>
              <a:latin typeface="Imago"/>
              <a:ea typeface="+mn-ea"/>
              <a:cs typeface="+mn-cs"/>
            </a:endParaRPr>
          </a:p>
        </p:txBody>
      </p:sp>
      <p:sp>
        <p:nvSpPr>
          <p:cNvPr id="57" name="Rectangle 56"/>
          <p:cNvSpPr/>
          <p:nvPr/>
        </p:nvSpPr>
        <p:spPr>
          <a:xfrm>
            <a:off x="6068736" y="4272402"/>
            <a:ext cx="1583163"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1" i="0" u="none" strike="noStrike" kern="1200" cap="none" spc="0" normalizeH="0" baseline="0" noProof="0" dirty="0">
                <a:ln>
                  <a:noFill/>
                </a:ln>
                <a:solidFill>
                  <a:srgbClr val="1F1D21"/>
                </a:solidFill>
                <a:effectLst/>
                <a:uLnTx/>
                <a:uFillTx/>
                <a:latin typeface="Imago"/>
                <a:ea typeface="+mn-ea"/>
                <a:cs typeface="+mn-cs"/>
              </a:rPr>
              <a:t>0.015</a:t>
            </a:r>
            <a:endParaRPr kumimoji="0" lang="en-US" sz="1400" b="1" i="0" u="none" strike="noStrike" kern="1200" cap="none" spc="0" normalizeH="0" baseline="0" noProof="0" dirty="0">
              <a:ln>
                <a:noFill/>
              </a:ln>
              <a:solidFill>
                <a:srgbClr val="1F1D21"/>
              </a:solidFill>
              <a:effectLst/>
              <a:uLnTx/>
              <a:uFillTx/>
              <a:latin typeface="Imago"/>
              <a:ea typeface="+mn-ea"/>
              <a:cs typeface="+mn-cs"/>
            </a:endParaRPr>
          </a:p>
        </p:txBody>
      </p:sp>
      <p:sp>
        <p:nvSpPr>
          <p:cNvPr id="58" name="Rectangle 57"/>
          <p:cNvSpPr/>
          <p:nvPr/>
        </p:nvSpPr>
        <p:spPr>
          <a:xfrm>
            <a:off x="10282541" y="3913838"/>
            <a:ext cx="1583163"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1" i="0" u="none" strike="noStrike" kern="1200" cap="none" spc="0" normalizeH="0" baseline="0" noProof="0" dirty="0">
                <a:ln>
                  <a:noFill/>
                </a:ln>
                <a:solidFill>
                  <a:srgbClr val="1F1D21"/>
                </a:solidFill>
                <a:effectLst/>
                <a:uLnTx/>
                <a:uFillTx/>
                <a:latin typeface="Imago"/>
                <a:ea typeface="+mn-ea"/>
                <a:cs typeface="+mn-cs"/>
              </a:rPr>
              <a:t>0.386</a:t>
            </a:r>
            <a:endParaRPr kumimoji="0" lang="en-US" sz="1400" b="1" i="0" u="none" strike="noStrike" kern="1200" cap="none" spc="0" normalizeH="0" baseline="0" noProof="0" dirty="0">
              <a:ln>
                <a:noFill/>
              </a:ln>
              <a:solidFill>
                <a:srgbClr val="1F1D21"/>
              </a:solidFill>
              <a:effectLst/>
              <a:uLnTx/>
              <a:uFillTx/>
              <a:latin typeface="Imago"/>
              <a:ea typeface="+mn-ea"/>
              <a:cs typeface="+mn-cs"/>
            </a:endParaRPr>
          </a:p>
        </p:txBody>
      </p:sp>
      <p:sp>
        <p:nvSpPr>
          <p:cNvPr id="59" name="Rectangle 58"/>
          <p:cNvSpPr/>
          <p:nvPr/>
        </p:nvSpPr>
        <p:spPr>
          <a:xfrm>
            <a:off x="8715162" y="2345177"/>
            <a:ext cx="1583163"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1" i="0" u="none" strike="noStrike" kern="1200" cap="none" spc="0" normalizeH="0" baseline="0" noProof="0" dirty="0">
                <a:ln>
                  <a:noFill/>
                </a:ln>
                <a:solidFill>
                  <a:srgbClr val="1F1D21"/>
                </a:solidFill>
                <a:effectLst/>
                <a:uLnTx/>
                <a:uFillTx/>
                <a:latin typeface="Imago"/>
                <a:ea typeface="+mn-ea"/>
                <a:cs typeface="+mn-cs"/>
              </a:rPr>
              <a:t>1.504</a:t>
            </a:r>
            <a:endParaRPr kumimoji="0" lang="en-US" sz="1400" b="1" i="0" u="none" strike="noStrike" kern="1200" cap="none" spc="0" normalizeH="0" baseline="0" noProof="0" dirty="0">
              <a:ln>
                <a:noFill/>
              </a:ln>
              <a:solidFill>
                <a:srgbClr val="1F1D21"/>
              </a:solidFill>
              <a:effectLst/>
              <a:uLnTx/>
              <a:uFillTx/>
              <a:latin typeface="Imago"/>
              <a:ea typeface="+mn-ea"/>
              <a:cs typeface="+mn-cs"/>
            </a:endParaRPr>
          </a:p>
        </p:txBody>
      </p:sp>
      <p:sp>
        <p:nvSpPr>
          <p:cNvPr id="60" name="Rectangle 59"/>
          <p:cNvSpPr/>
          <p:nvPr/>
        </p:nvSpPr>
        <p:spPr>
          <a:xfrm>
            <a:off x="4499279" y="2129733"/>
            <a:ext cx="1583163"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1" i="0" u="none" strike="noStrike" kern="1200" cap="none" spc="0" normalizeH="0" baseline="0" noProof="0" dirty="0">
                <a:ln>
                  <a:noFill/>
                </a:ln>
                <a:solidFill>
                  <a:srgbClr val="1F1D21"/>
                </a:solidFill>
                <a:effectLst/>
                <a:uLnTx/>
                <a:uFillTx/>
                <a:latin typeface="Imago"/>
                <a:ea typeface="+mn-ea"/>
                <a:cs typeface="+mn-cs"/>
              </a:rPr>
              <a:t>0.164</a:t>
            </a:r>
            <a:endParaRPr kumimoji="0" lang="en-US" sz="1400" b="1" i="0" u="none" strike="noStrike" kern="1200" cap="none" spc="0" normalizeH="0" baseline="0" noProof="0" dirty="0">
              <a:ln>
                <a:noFill/>
              </a:ln>
              <a:solidFill>
                <a:srgbClr val="1F1D21"/>
              </a:solidFill>
              <a:effectLst/>
              <a:uLnTx/>
              <a:uFillTx/>
              <a:latin typeface="Imago"/>
              <a:ea typeface="+mn-ea"/>
              <a:cs typeface="+mn-cs"/>
            </a:endParaRPr>
          </a:p>
        </p:txBody>
      </p:sp>
      <p:sp>
        <p:nvSpPr>
          <p:cNvPr id="3" name="Rectangle 2"/>
          <p:cNvSpPr/>
          <p:nvPr/>
        </p:nvSpPr>
        <p:spPr>
          <a:xfrm>
            <a:off x="287615" y="2943883"/>
            <a:ext cx="2366311"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1D21"/>
                </a:solidFill>
                <a:effectLst/>
                <a:uLnTx/>
                <a:uFillTx/>
                <a:latin typeface="Imago"/>
                <a:ea typeface="+mn-ea"/>
                <a:cs typeface="+mn-cs"/>
              </a:rPr>
              <a:t>Early relapsing multiple sclerosis was defined as multiple sclerosis (MS) symptom onset </a:t>
            </a:r>
            <a:br>
              <a:rPr kumimoji="0" lang="en-US" sz="1400" b="0" i="0" u="none" strike="noStrike" kern="1200" cap="none" spc="0" normalizeH="0" baseline="0" noProof="0" dirty="0" smtClean="0">
                <a:ln>
                  <a:noFill/>
                </a:ln>
                <a:solidFill>
                  <a:srgbClr val="1F1D21"/>
                </a:solidFill>
                <a:effectLst/>
                <a:uLnTx/>
                <a:uFillTx/>
                <a:latin typeface="Imago"/>
                <a:ea typeface="+mn-ea"/>
                <a:cs typeface="+mn-cs"/>
              </a:rPr>
            </a:br>
            <a:r>
              <a:rPr kumimoji="0" lang="en-US" sz="1400" b="0" i="0" u="none" strike="noStrike" kern="1200" cap="none" spc="0" normalizeH="0" baseline="0" noProof="0" dirty="0" smtClean="0">
                <a:ln>
                  <a:noFill/>
                </a:ln>
                <a:solidFill>
                  <a:srgbClr val="1F1D21"/>
                </a:solidFill>
                <a:effectLst/>
                <a:uLnTx/>
                <a:uFillTx/>
                <a:latin typeface="Imago"/>
                <a:ea typeface="+mn-ea"/>
                <a:cs typeface="+mn-cs"/>
              </a:rPr>
              <a:t>≤2 years from screening and treatment naïve (i.e., no previous disease-modifying therapy)</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Tree>
    <p:extLst>
      <p:ext uri="{BB962C8B-B14F-4D97-AF65-F5344CB8AC3E}">
        <p14:creationId xmlns="" xmlns:p14="http://schemas.microsoft.com/office/powerpoint/2010/main" val="42240760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Efficacy of ocrelizumab in early RMS</a:t>
            </a:r>
            <a:br>
              <a:rPr lang="en-US" dirty="0"/>
            </a:br>
            <a:r>
              <a:rPr lang="en-US" sz="2000" i="1" dirty="0">
                <a:latin typeface="Minion" pitchFamily="2" charset="0"/>
              </a:rPr>
              <a:t>OPERA studies early RMS subgroup*: Change in whole-brain volume</a:t>
            </a:r>
          </a:p>
        </p:txBody>
      </p:sp>
      <p:sp>
        <p:nvSpPr>
          <p:cNvPr id="4" name="Text Placeholder 3"/>
          <p:cNvSpPr>
            <a:spLocks noGrp="1"/>
          </p:cNvSpPr>
          <p:nvPr>
            <p:ph type="body" sz="quarter" idx="13"/>
          </p:nvPr>
        </p:nvSpPr>
        <p:spPr>
          <a:xfrm>
            <a:off x="1981200" y="6324600"/>
            <a:ext cx="4691063" cy="344488"/>
          </a:xfrm>
        </p:spPr>
        <p:txBody>
          <a:bodyPr/>
          <a:lstStyle/>
          <a:p>
            <a:r>
              <a:rPr lang="en-GB" dirty="0" smtClean="0"/>
              <a:t>*Early </a:t>
            </a:r>
            <a:r>
              <a:rPr lang="en-GB" dirty="0"/>
              <a:t>RMS subgroup defined as MS symptom onset ≤2 </a:t>
            </a:r>
            <a:r>
              <a:rPr lang="en-GB" dirty="0" smtClean="0"/>
              <a:t>years</a:t>
            </a:r>
            <a:r>
              <a:rPr lang="en-GB" dirty="0"/>
              <a:t>.</a:t>
            </a:r>
            <a:br>
              <a:rPr lang="en-GB" dirty="0"/>
            </a:br>
            <a:r>
              <a:rPr lang="en-GB" dirty="0" smtClean="0"/>
              <a:t>Estimates </a:t>
            </a:r>
            <a:r>
              <a:rPr lang="en-GB" dirty="0"/>
              <a:t>are from </a:t>
            </a:r>
            <a:r>
              <a:rPr lang="en-GB" dirty="0" smtClean="0"/>
              <a:t>analysis </a:t>
            </a:r>
            <a:r>
              <a:rPr lang="en-GB" dirty="0"/>
              <a:t>based on mixed-effect model of repeated measures (MMRM</a:t>
            </a:r>
            <a:r>
              <a:rPr lang="en-GB" dirty="0" smtClean="0"/>
              <a:t>). </a:t>
            </a:r>
            <a:br>
              <a:rPr lang="en-GB" dirty="0" smtClean="0"/>
            </a:br>
            <a:r>
              <a:rPr lang="en-GB" dirty="0" smtClean="0"/>
              <a:t>CI</a:t>
            </a:r>
            <a:r>
              <a:rPr lang="en-GB" dirty="0"/>
              <a:t>, confidence interval; </a:t>
            </a:r>
            <a:r>
              <a:rPr lang="en-GB" dirty="0" smtClean="0"/>
              <a:t>IFN, interferon; OCR</a:t>
            </a:r>
            <a:r>
              <a:rPr lang="en-GB" dirty="0"/>
              <a:t>, ocrelizumab; </a:t>
            </a:r>
            <a:r>
              <a:rPr lang="en-GB" dirty="0" smtClean="0"/>
              <a:t>RMS</a:t>
            </a:r>
            <a:r>
              <a:rPr lang="en-GB" dirty="0"/>
              <a:t>, relapsing multiple </a:t>
            </a:r>
            <a:r>
              <a:rPr lang="en-GB" dirty="0" smtClean="0"/>
              <a:t>sclerosis</a:t>
            </a:r>
            <a:endParaRPr lang="en-GB" dirty="0"/>
          </a:p>
        </p:txBody>
      </p:sp>
      <p:sp>
        <p:nvSpPr>
          <p:cNvPr id="5" name="Text Placeholder 4"/>
          <p:cNvSpPr>
            <a:spLocks noGrp="1"/>
          </p:cNvSpPr>
          <p:nvPr>
            <p:ph type="body" sz="quarter" idx="14"/>
          </p:nvPr>
        </p:nvSpPr>
        <p:spPr/>
        <p:txBody>
          <a:bodyPr/>
          <a:lstStyle/>
          <a:p>
            <a:r>
              <a:rPr lang="en-GB" dirty="0"/>
              <a:t>Traboulsee </a:t>
            </a:r>
            <a:r>
              <a:rPr lang="en-GB" dirty="0" smtClean="0"/>
              <a:t>A, </a:t>
            </a:r>
            <a:r>
              <a:rPr lang="en-GB" i="1" dirty="0" smtClean="0"/>
              <a:t>et </a:t>
            </a:r>
            <a:r>
              <a:rPr lang="en-GB" i="1" dirty="0"/>
              <a:t>al</a:t>
            </a:r>
            <a:r>
              <a:rPr lang="en-GB" dirty="0"/>
              <a:t>. Presented at AAN 2017 </a:t>
            </a:r>
            <a:r>
              <a:rPr lang="en-GB" dirty="0" smtClean="0"/>
              <a:t>(poster </a:t>
            </a:r>
            <a:r>
              <a:rPr lang="en-GB" dirty="0"/>
              <a:t>338</a:t>
            </a:r>
            <a:r>
              <a:rPr lang="en-GB" dirty="0" smtClean="0"/>
              <a:t>). </a:t>
            </a:r>
            <a:endParaRPr lang="en-GB" dirty="0"/>
          </a:p>
        </p:txBody>
      </p:sp>
      <p:grpSp>
        <p:nvGrpSpPr>
          <p:cNvPr id="106" name="Group 105"/>
          <p:cNvGrpSpPr/>
          <p:nvPr/>
        </p:nvGrpSpPr>
        <p:grpSpPr>
          <a:xfrm>
            <a:off x="2792414" y="2229291"/>
            <a:ext cx="2628901" cy="2530475"/>
            <a:chOff x="1268413" y="2229290"/>
            <a:chExt cx="2628901" cy="2530475"/>
          </a:xfrm>
        </p:grpSpPr>
        <p:sp>
          <p:nvSpPr>
            <p:cNvPr id="12" name="Freeform 5"/>
            <p:cNvSpPr>
              <a:spLocks/>
            </p:cNvSpPr>
            <p:nvPr/>
          </p:nvSpPr>
          <p:spPr bwMode="auto">
            <a:xfrm>
              <a:off x="1358901" y="2321365"/>
              <a:ext cx="2538413" cy="2438400"/>
            </a:xfrm>
            <a:custGeom>
              <a:avLst/>
              <a:gdLst>
                <a:gd name="T0" fmla="*/ 0 w 3340"/>
                <a:gd name="T1" fmla="*/ 3209 h 3209"/>
                <a:gd name="T2" fmla="*/ 0 w 3340"/>
                <a:gd name="T3" fmla="*/ 0 h 3209"/>
                <a:gd name="T4" fmla="*/ 3340 w 3340"/>
                <a:gd name="T5" fmla="*/ 0 h 3209"/>
              </a:gdLst>
              <a:ahLst/>
              <a:cxnLst>
                <a:cxn ang="0">
                  <a:pos x="T0" y="T1"/>
                </a:cxn>
                <a:cxn ang="0">
                  <a:pos x="T2" y="T3"/>
                </a:cxn>
                <a:cxn ang="0">
                  <a:pos x="T4" y="T5"/>
                </a:cxn>
              </a:cxnLst>
              <a:rect l="0" t="0" r="r" b="b"/>
              <a:pathLst>
                <a:path w="3340" h="3209">
                  <a:moveTo>
                    <a:pt x="0" y="3209"/>
                  </a:moveTo>
                  <a:lnTo>
                    <a:pt x="0" y="0"/>
                  </a:lnTo>
                  <a:lnTo>
                    <a:pt x="3340" y="0"/>
                  </a:lnTo>
                </a:path>
              </a:pathLst>
            </a:custGeom>
            <a:noFill/>
            <a:ln w="19050" cap="sq">
              <a:solidFill>
                <a:srgbClr val="1F1D2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3" name="Line 6"/>
            <p:cNvSpPr>
              <a:spLocks noChangeShapeType="1"/>
            </p:cNvSpPr>
            <p:nvPr/>
          </p:nvSpPr>
          <p:spPr bwMode="auto">
            <a:xfrm>
              <a:off x="1268413" y="4272403"/>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4" name="Line 7"/>
            <p:cNvSpPr>
              <a:spLocks noChangeShapeType="1"/>
            </p:cNvSpPr>
            <p:nvPr/>
          </p:nvSpPr>
          <p:spPr bwMode="auto">
            <a:xfrm>
              <a:off x="1268413" y="47597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5" name="Line 8"/>
            <p:cNvSpPr>
              <a:spLocks noChangeShapeType="1"/>
            </p:cNvSpPr>
            <p:nvPr/>
          </p:nvSpPr>
          <p:spPr bwMode="auto">
            <a:xfrm>
              <a:off x="1268413" y="3783453"/>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 name="Line 9"/>
            <p:cNvSpPr>
              <a:spLocks noChangeShapeType="1"/>
            </p:cNvSpPr>
            <p:nvPr/>
          </p:nvSpPr>
          <p:spPr bwMode="auto">
            <a:xfrm>
              <a:off x="1268413" y="3296090"/>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7" name="Line 10"/>
            <p:cNvSpPr>
              <a:spLocks noChangeShapeType="1"/>
            </p:cNvSpPr>
            <p:nvPr/>
          </p:nvSpPr>
          <p:spPr bwMode="auto">
            <a:xfrm>
              <a:off x="1268413" y="2808728"/>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8" name="Line 11"/>
            <p:cNvSpPr>
              <a:spLocks noChangeShapeType="1"/>
            </p:cNvSpPr>
            <p:nvPr/>
          </p:nvSpPr>
          <p:spPr bwMode="auto">
            <a:xfrm>
              <a:off x="1268413" y="23213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9" name="Line 12"/>
            <p:cNvSpPr>
              <a:spLocks noChangeShapeType="1"/>
            </p:cNvSpPr>
            <p:nvPr/>
          </p:nvSpPr>
          <p:spPr bwMode="auto">
            <a:xfrm>
              <a:off x="1358901" y="2229290"/>
              <a:ext cx="0" cy="92075"/>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0" name="Line 13"/>
            <p:cNvSpPr>
              <a:spLocks noChangeShapeType="1"/>
            </p:cNvSpPr>
            <p:nvPr/>
          </p:nvSpPr>
          <p:spPr bwMode="auto">
            <a:xfrm>
              <a:off x="1993901" y="2229290"/>
              <a:ext cx="0" cy="92075"/>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1" name="Line 14"/>
            <p:cNvSpPr>
              <a:spLocks noChangeShapeType="1"/>
            </p:cNvSpPr>
            <p:nvPr/>
          </p:nvSpPr>
          <p:spPr bwMode="auto">
            <a:xfrm>
              <a:off x="2628901" y="2229290"/>
              <a:ext cx="0" cy="92075"/>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2" name="Line 15"/>
            <p:cNvSpPr>
              <a:spLocks noChangeShapeType="1"/>
            </p:cNvSpPr>
            <p:nvPr/>
          </p:nvSpPr>
          <p:spPr bwMode="auto">
            <a:xfrm>
              <a:off x="3897313" y="2229290"/>
              <a:ext cx="0" cy="92075"/>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grpSp>
        <p:nvGrpSpPr>
          <p:cNvPr id="108" name="Group 107"/>
          <p:cNvGrpSpPr/>
          <p:nvPr/>
        </p:nvGrpSpPr>
        <p:grpSpPr>
          <a:xfrm>
            <a:off x="2819401" y="2256278"/>
            <a:ext cx="2673350" cy="1866900"/>
            <a:chOff x="1295401" y="2256278"/>
            <a:chExt cx="2673350" cy="1866900"/>
          </a:xfrm>
          <a:solidFill>
            <a:schemeClr val="bg2"/>
          </a:solidFill>
        </p:grpSpPr>
        <p:sp>
          <p:nvSpPr>
            <p:cNvPr id="40" name="Freeform 33"/>
            <p:cNvSpPr>
              <a:spLocks/>
            </p:cNvSpPr>
            <p:nvPr/>
          </p:nvSpPr>
          <p:spPr bwMode="auto">
            <a:xfrm>
              <a:off x="1919288" y="2942078"/>
              <a:ext cx="128588"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41" name="Freeform 34"/>
            <p:cNvSpPr>
              <a:spLocks/>
            </p:cNvSpPr>
            <p:nvPr/>
          </p:nvSpPr>
          <p:spPr bwMode="auto">
            <a:xfrm>
              <a:off x="1295401" y="2256278"/>
              <a:ext cx="128588"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45" name="Freeform 38"/>
            <p:cNvSpPr>
              <a:spLocks/>
            </p:cNvSpPr>
            <p:nvPr/>
          </p:nvSpPr>
          <p:spPr bwMode="auto">
            <a:xfrm>
              <a:off x="2552701" y="3345303"/>
              <a:ext cx="130175" cy="130175"/>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49" name="Freeform 42"/>
            <p:cNvSpPr>
              <a:spLocks/>
            </p:cNvSpPr>
            <p:nvPr/>
          </p:nvSpPr>
          <p:spPr bwMode="auto">
            <a:xfrm>
              <a:off x="3840163" y="3994590"/>
              <a:ext cx="128588" cy="128588"/>
            </a:xfrm>
            <a:custGeom>
              <a:avLst/>
              <a:gdLst>
                <a:gd name="T0" fmla="*/ 84 w 169"/>
                <a:gd name="T1" fmla="*/ 170 h 170"/>
                <a:gd name="T2" fmla="*/ 0 w 169"/>
                <a:gd name="T3" fmla="*/ 85 h 170"/>
                <a:gd name="T4" fmla="*/ 84 w 169"/>
                <a:gd name="T5" fmla="*/ 0 h 170"/>
                <a:gd name="T6" fmla="*/ 169 w 169"/>
                <a:gd name="T7" fmla="*/ 85 h 170"/>
                <a:gd name="T8" fmla="*/ 84 w 169"/>
                <a:gd name="T9" fmla="*/ 170 h 170"/>
              </a:gdLst>
              <a:ahLst/>
              <a:cxnLst>
                <a:cxn ang="0">
                  <a:pos x="T0" y="T1"/>
                </a:cxn>
                <a:cxn ang="0">
                  <a:pos x="T2" y="T3"/>
                </a:cxn>
                <a:cxn ang="0">
                  <a:pos x="T4" y="T5"/>
                </a:cxn>
                <a:cxn ang="0">
                  <a:pos x="T6" y="T7"/>
                </a:cxn>
                <a:cxn ang="0">
                  <a:pos x="T8" y="T9"/>
                </a:cxn>
              </a:cxnLst>
              <a:rect l="0" t="0" r="r" b="b"/>
              <a:pathLst>
                <a:path w="169" h="170">
                  <a:moveTo>
                    <a:pt x="84" y="170"/>
                  </a:moveTo>
                  <a:lnTo>
                    <a:pt x="0" y="85"/>
                  </a:lnTo>
                  <a:lnTo>
                    <a:pt x="84" y="0"/>
                  </a:lnTo>
                  <a:lnTo>
                    <a:pt x="169" y="85"/>
                  </a:lnTo>
                  <a:lnTo>
                    <a:pt x="84"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sp>
        <p:nvSpPr>
          <p:cNvPr id="50" name="Freeform 43"/>
          <p:cNvSpPr>
            <a:spLocks/>
          </p:cNvSpPr>
          <p:nvPr/>
        </p:nvSpPr>
        <p:spPr bwMode="auto">
          <a:xfrm>
            <a:off x="2882901" y="2321366"/>
            <a:ext cx="2546350" cy="1738313"/>
          </a:xfrm>
          <a:custGeom>
            <a:avLst/>
            <a:gdLst>
              <a:gd name="T0" fmla="*/ 0 w 3350"/>
              <a:gd name="T1" fmla="*/ 0 h 2287"/>
              <a:gd name="T2" fmla="*/ 821 w 3350"/>
              <a:gd name="T3" fmla="*/ 902 h 2287"/>
              <a:gd name="T4" fmla="*/ 1656 w 3350"/>
              <a:gd name="T5" fmla="*/ 1434 h 2287"/>
              <a:gd name="T6" fmla="*/ 3350 w 3350"/>
              <a:gd name="T7" fmla="*/ 2287 h 2287"/>
            </a:gdLst>
            <a:ahLst/>
            <a:cxnLst>
              <a:cxn ang="0">
                <a:pos x="T0" y="T1"/>
              </a:cxn>
              <a:cxn ang="0">
                <a:pos x="T2" y="T3"/>
              </a:cxn>
              <a:cxn ang="0">
                <a:pos x="T4" y="T5"/>
              </a:cxn>
              <a:cxn ang="0">
                <a:pos x="T6" y="T7"/>
              </a:cxn>
            </a:cxnLst>
            <a:rect l="0" t="0" r="r" b="b"/>
            <a:pathLst>
              <a:path w="3350" h="2287">
                <a:moveTo>
                  <a:pt x="0" y="0"/>
                </a:moveTo>
                <a:lnTo>
                  <a:pt x="821" y="902"/>
                </a:lnTo>
                <a:lnTo>
                  <a:pt x="1656" y="1434"/>
                </a:lnTo>
                <a:lnTo>
                  <a:pt x="3350" y="2287"/>
                </a:lnTo>
              </a:path>
            </a:pathLst>
          </a:custGeom>
          <a:noFill/>
          <a:ln w="19050" cap="flat">
            <a:solidFill>
              <a:schemeClr val="bg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nvGrpSpPr>
          <p:cNvPr id="109" name="Group 108"/>
          <p:cNvGrpSpPr/>
          <p:nvPr/>
        </p:nvGrpSpPr>
        <p:grpSpPr>
          <a:xfrm>
            <a:off x="6967226" y="2229291"/>
            <a:ext cx="2759075" cy="2530475"/>
            <a:chOff x="5219701" y="2229290"/>
            <a:chExt cx="2759075" cy="2530475"/>
          </a:xfrm>
        </p:grpSpPr>
        <p:sp>
          <p:nvSpPr>
            <p:cNvPr id="51" name="Freeform 44"/>
            <p:cNvSpPr>
              <a:spLocks/>
            </p:cNvSpPr>
            <p:nvPr/>
          </p:nvSpPr>
          <p:spPr bwMode="auto">
            <a:xfrm>
              <a:off x="5310188" y="2321365"/>
              <a:ext cx="2668588" cy="2438400"/>
            </a:xfrm>
            <a:custGeom>
              <a:avLst/>
              <a:gdLst>
                <a:gd name="T0" fmla="*/ 0 w 3512"/>
                <a:gd name="T1" fmla="*/ 3209 h 3209"/>
                <a:gd name="T2" fmla="*/ 0 w 3512"/>
                <a:gd name="T3" fmla="*/ 0 h 3209"/>
                <a:gd name="T4" fmla="*/ 3512 w 3512"/>
                <a:gd name="T5" fmla="*/ 0 h 3209"/>
              </a:gdLst>
              <a:ahLst/>
              <a:cxnLst>
                <a:cxn ang="0">
                  <a:pos x="T0" y="T1"/>
                </a:cxn>
                <a:cxn ang="0">
                  <a:pos x="T2" y="T3"/>
                </a:cxn>
                <a:cxn ang="0">
                  <a:pos x="T4" y="T5"/>
                </a:cxn>
              </a:cxnLst>
              <a:rect l="0" t="0" r="r" b="b"/>
              <a:pathLst>
                <a:path w="3512" h="3209">
                  <a:moveTo>
                    <a:pt x="0" y="3209"/>
                  </a:moveTo>
                  <a:lnTo>
                    <a:pt x="0" y="0"/>
                  </a:lnTo>
                  <a:lnTo>
                    <a:pt x="3512" y="0"/>
                  </a:lnTo>
                </a:path>
              </a:pathLst>
            </a:custGeom>
            <a:noFill/>
            <a:ln w="19050" cap="sq">
              <a:solidFill>
                <a:srgbClr val="1F1D2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52" name="Line 45"/>
            <p:cNvSpPr>
              <a:spLocks noChangeShapeType="1"/>
            </p:cNvSpPr>
            <p:nvPr/>
          </p:nvSpPr>
          <p:spPr bwMode="auto">
            <a:xfrm>
              <a:off x="5219701" y="43533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53" name="Line 46"/>
            <p:cNvSpPr>
              <a:spLocks noChangeShapeType="1"/>
            </p:cNvSpPr>
            <p:nvPr/>
          </p:nvSpPr>
          <p:spPr bwMode="auto">
            <a:xfrm>
              <a:off x="5219701" y="39469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54" name="Line 47"/>
            <p:cNvSpPr>
              <a:spLocks noChangeShapeType="1"/>
            </p:cNvSpPr>
            <p:nvPr/>
          </p:nvSpPr>
          <p:spPr bwMode="auto">
            <a:xfrm>
              <a:off x="5219701" y="47597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55" name="Line 48"/>
            <p:cNvSpPr>
              <a:spLocks noChangeShapeType="1"/>
            </p:cNvSpPr>
            <p:nvPr/>
          </p:nvSpPr>
          <p:spPr bwMode="auto">
            <a:xfrm>
              <a:off x="5219701" y="35405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56" name="Line 49"/>
            <p:cNvSpPr>
              <a:spLocks noChangeShapeType="1"/>
            </p:cNvSpPr>
            <p:nvPr/>
          </p:nvSpPr>
          <p:spPr bwMode="auto">
            <a:xfrm>
              <a:off x="5219701" y="3132578"/>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57" name="Line 50"/>
            <p:cNvSpPr>
              <a:spLocks noChangeShapeType="1"/>
            </p:cNvSpPr>
            <p:nvPr/>
          </p:nvSpPr>
          <p:spPr bwMode="auto">
            <a:xfrm>
              <a:off x="5219701" y="27277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58" name="Line 51"/>
            <p:cNvSpPr>
              <a:spLocks noChangeShapeType="1"/>
            </p:cNvSpPr>
            <p:nvPr/>
          </p:nvSpPr>
          <p:spPr bwMode="auto">
            <a:xfrm>
              <a:off x="5219701" y="23213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59" name="Line 52"/>
            <p:cNvSpPr>
              <a:spLocks noChangeShapeType="1"/>
            </p:cNvSpPr>
            <p:nvPr/>
          </p:nvSpPr>
          <p:spPr bwMode="auto">
            <a:xfrm>
              <a:off x="5310188" y="2229290"/>
              <a:ext cx="0" cy="92075"/>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60" name="Line 53"/>
            <p:cNvSpPr>
              <a:spLocks noChangeShapeType="1"/>
            </p:cNvSpPr>
            <p:nvPr/>
          </p:nvSpPr>
          <p:spPr bwMode="auto">
            <a:xfrm>
              <a:off x="6200776" y="2229290"/>
              <a:ext cx="0" cy="92075"/>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61" name="Line 54"/>
            <p:cNvSpPr>
              <a:spLocks noChangeShapeType="1"/>
            </p:cNvSpPr>
            <p:nvPr/>
          </p:nvSpPr>
          <p:spPr bwMode="auto">
            <a:xfrm>
              <a:off x="7978776" y="2229290"/>
              <a:ext cx="0" cy="92075"/>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sp>
        <p:nvSpPr>
          <p:cNvPr id="71" name="Freeform 64"/>
          <p:cNvSpPr>
            <a:spLocks/>
          </p:cNvSpPr>
          <p:nvPr/>
        </p:nvSpPr>
        <p:spPr bwMode="auto">
          <a:xfrm>
            <a:off x="7057712" y="2321366"/>
            <a:ext cx="2687638" cy="1406525"/>
          </a:xfrm>
          <a:custGeom>
            <a:avLst/>
            <a:gdLst>
              <a:gd name="T0" fmla="*/ 0 w 3537"/>
              <a:gd name="T1" fmla="*/ 0 h 1852"/>
              <a:gd name="T2" fmla="*/ 1182 w 3537"/>
              <a:gd name="T3" fmla="*/ 833 h 1852"/>
              <a:gd name="T4" fmla="*/ 3537 w 3537"/>
              <a:gd name="T5" fmla="*/ 1852 h 1852"/>
            </a:gdLst>
            <a:ahLst/>
            <a:cxnLst>
              <a:cxn ang="0">
                <a:pos x="T0" y="T1"/>
              </a:cxn>
              <a:cxn ang="0">
                <a:pos x="T2" y="T3"/>
              </a:cxn>
              <a:cxn ang="0">
                <a:pos x="T4" y="T5"/>
              </a:cxn>
            </a:cxnLst>
            <a:rect l="0" t="0" r="r" b="b"/>
            <a:pathLst>
              <a:path w="3537" h="1852">
                <a:moveTo>
                  <a:pt x="0" y="0"/>
                </a:moveTo>
                <a:lnTo>
                  <a:pt x="1182" y="833"/>
                </a:lnTo>
                <a:lnTo>
                  <a:pt x="3537" y="1852"/>
                </a:lnTo>
              </a:path>
            </a:pathLst>
          </a:custGeom>
          <a:noFill/>
          <a:ln w="19050"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63" name="Line 56"/>
          <p:cNvSpPr>
            <a:spLocks noChangeShapeType="1"/>
          </p:cNvSpPr>
          <p:nvPr/>
        </p:nvSpPr>
        <p:spPr bwMode="auto">
          <a:xfrm>
            <a:off x="7910201" y="2708715"/>
            <a:ext cx="92075"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64" name="Line 57"/>
          <p:cNvSpPr>
            <a:spLocks noChangeShapeType="1"/>
          </p:cNvSpPr>
          <p:nvPr/>
        </p:nvSpPr>
        <p:spPr bwMode="auto">
          <a:xfrm>
            <a:off x="7910201" y="3208778"/>
            <a:ext cx="92075"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65" name="Line 58"/>
          <p:cNvSpPr>
            <a:spLocks noChangeShapeType="1"/>
          </p:cNvSpPr>
          <p:nvPr/>
        </p:nvSpPr>
        <p:spPr bwMode="auto">
          <a:xfrm>
            <a:off x="7956237" y="2708716"/>
            <a:ext cx="0" cy="500063"/>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67" name="Line 60"/>
          <p:cNvSpPr>
            <a:spLocks noChangeShapeType="1"/>
          </p:cNvSpPr>
          <p:nvPr/>
        </p:nvSpPr>
        <p:spPr bwMode="auto">
          <a:xfrm>
            <a:off x="9700900" y="3429440"/>
            <a:ext cx="90488"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68" name="Line 61"/>
          <p:cNvSpPr>
            <a:spLocks noChangeShapeType="1"/>
          </p:cNvSpPr>
          <p:nvPr/>
        </p:nvSpPr>
        <p:spPr bwMode="auto">
          <a:xfrm>
            <a:off x="9700900" y="4042215"/>
            <a:ext cx="90488"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69" name="Line 62"/>
          <p:cNvSpPr>
            <a:spLocks noChangeShapeType="1"/>
          </p:cNvSpPr>
          <p:nvPr/>
        </p:nvSpPr>
        <p:spPr bwMode="auto">
          <a:xfrm>
            <a:off x="9745350" y="3429441"/>
            <a:ext cx="0" cy="612775"/>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75" name="Freeform 68"/>
          <p:cNvSpPr>
            <a:spLocks/>
          </p:cNvSpPr>
          <p:nvPr/>
        </p:nvSpPr>
        <p:spPr bwMode="auto">
          <a:xfrm>
            <a:off x="7891151" y="3092890"/>
            <a:ext cx="130175" cy="128588"/>
          </a:xfrm>
          <a:custGeom>
            <a:avLst/>
            <a:gdLst>
              <a:gd name="T0" fmla="*/ 85 w 170"/>
              <a:gd name="T1" fmla="*/ 169 h 169"/>
              <a:gd name="T2" fmla="*/ 0 w 170"/>
              <a:gd name="T3" fmla="*/ 85 h 169"/>
              <a:gd name="T4" fmla="*/ 85 w 170"/>
              <a:gd name="T5" fmla="*/ 0 h 169"/>
              <a:gd name="T6" fmla="*/ 170 w 170"/>
              <a:gd name="T7" fmla="*/ 85 h 169"/>
              <a:gd name="T8" fmla="*/ 85 w 170"/>
              <a:gd name="T9" fmla="*/ 169 h 169"/>
            </a:gdLst>
            <a:ahLst/>
            <a:cxnLst>
              <a:cxn ang="0">
                <a:pos x="T0" y="T1"/>
              </a:cxn>
              <a:cxn ang="0">
                <a:pos x="T2" y="T3"/>
              </a:cxn>
              <a:cxn ang="0">
                <a:pos x="T4" y="T5"/>
              </a:cxn>
              <a:cxn ang="0">
                <a:pos x="T6" y="T7"/>
              </a:cxn>
              <a:cxn ang="0">
                <a:pos x="T8" y="T9"/>
              </a:cxn>
            </a:cxnLst>
            <a:rect l="0" t="0" r="r" b="b"/>
            <a:pathLst>
              <a:path w="170" h="169">
                <a:moveTo>
                  <a:pt x="85" y="169"/>
                </a:moveTo>
                <a:lnTo>
                  <a:pt x="0" y="85"/>
                </a:lnTo>
                <a:lnTo>
                  <a:pt x="85" y="0"/>
                </a:lnTo>
                <a:lnTo>
                  <a:pt x="170" y="85"/>
                </a:lnTo>
                <a:lnTo>
                  <a:pt x="85" y="16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76" name="Freeform 69"/>
          <p:cNvSpPr>
            <a:spLocks/>
          </p:cNvSpPr>
          <p:nvPr/>
        </p:nvSpPr>
        <p:spPr bwMode="auto">
          <a:xfrm>
            <a:off x="6994212" y="2256278"/>
            <a:ext cx="128588"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nvGrpSpPr>
          <p:cNvPr id="113" name="Group 112"/>
          <p:cNvGrpSpPr/>
          <p:nvPr/>
        </p:nvGrpSpPr>
        <p:grpSpPr>
          <a:xfrm>
            <a:off x="7910200" y="2899215"/>
            <a:ext cx="1881188" cy="1635126"/>
            <a:chOff x="6162676" y="2899215"/>
            <a:chExt cx="1881188" cy="1635126"/>
          </a:xfrm>
        </p:grpSpPr>
        <p:sp>
          <p:nvSpPr>
            <p:cNvPr id="72" name="Line 65"/>
            <p:cNvSpPr>
              <a:spLocks noChangeShapeType="1"/>
            </p:cNvSpPr>
            <p:nvPr/>
          </p:nvSpPr>
          <p:spPr bwMode="auto">
            <a:xfrm>
              <a:off x="6162676" y="2899215"/>
              <a:ext cx="92075"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73" name="Line 66"/>
            <p:cNvSpPr>
              <a:spLocks noChangeShapeType="1"/>
            </p:cNvSpPr>
            <p:nvPr/>
          </p:nvSpPr>
          <p:spPr bwMode="auto">
            <a:xfrm>
              <a:off x="6162676" y="3415153"/>
              <a:ext cx="92075"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74" name="Line 67"/>
            <p:cNvSpPr>
              <a:spLocks noChangeShapeType="1"/>
            </p:cNvSpPr>
            <p:nvPr/>
          </p:nvSpPr>
          <p:spPr bwMode="auto">
            <a:xfrm>
              <a:off x="6208713" y="2899215"/>
              <a:ext cx="0" cy="515938"/>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77" name="Line 70"/>
            <p:cNvSpPr>
              <a:spLocks noChangeShapeType="1"/>
            </p:cNvSpPr>
            <p:nvPr/>
          </p:nvSpPr>
          <p:spPr bwMode="auto">
            <a:xfrm>
              <a:off x="7953376" y="3897753"/>
              <a:ext cx="90488"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78" name="Line 71"/>
            <p:cNvSpPr>
              <a:spLocks noChangeShapeType="1"/>
            </p:cNvSpPr>
            <p:nvPr/>
          </p:nvSpPr>
          <p:spPr bwMode="auto">
            <a:xfrm>
              <a:off x="7953376" y="4534340"/>
              <a:ext cx="90488"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79" name="Line 72"/>
            <p:cNvSpPr>
              <a:spLocks noChangeShapeType="1"/>
            </p:cNvSpPr>
            <p:nvPr/>
          </p:nvSpPr>
          <p:spPr bwMode="auto">
            <a:xfrm>
              <a:off x="7997826" y="3897753"/>
              <a:ext cx="0" cy="636588"/>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sp>
        <p:nvSpPr>
          <p:cNvPr id="80" name="Freeform 73"/>
          <p:cNvSpPr>
            <a:spLocks/>
          </p:cNvSpPr>
          <p:nvPr/>
        </p:nvSpPr>
        <p:spPr bwMode="auto">
          <a:xfrm>
            <a:off x="9681850" y="4166040"/>
            <a:ext cx="128588"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81" name="Freeform 74"/>
          <p:cNvSpPr>
            <a:spLocks/>
          </p:cNvSpPr>
          <p:nvPr/>
        </p:nvSpPr>
        <p:spPr bwMode="auto">
          <a:xfrm>
            <a:off x="7057712" y="2321366"/>
            <a:ext cx="2687638" cy="1909763"/>
          </a:xfrm>
          <a:custGeom>
            <a:avLst/>
            <a:gdLst>
              <a:gd name="T0" fmla="*/ 0 w 3537"/>
              <a:gd name="T1" fmla="*/ 0 h 2513"/>
              <a:gd name="T2" fmla="*/ 1171 w 3537"/>
              <a:gd name="T3" fmla="*/ 1101 h 2513"/>
              <a:gd name="T4" fmla="*/ 3537 w 3537"/>
              <a:gd name="T5" fmla="*/ 2513 h 2513"/>
            </a:gdLst>
            <a:ahLst/>
            <a:cxnLst>
              <a:cxn ang="0">
                <a:pos x="T0" y="T1"/>
              </a:cxn>
              <a:cxn ang="0">
                <a:pos x="T2" y="T3"/>
              </a:cxn>
              <a:cxn ang="0">
                <a:pos x="T4" y="T5"/>
              </a:cxn>
            </a:cxnLst>
            <a:rect l="0" t="0" r="r" b="b"/>
            <a:pathLst>
              <a:path w="3537" h="2513">
                <a:moveTo>
                  <a:pt x="0" y="0"/>
                </a:moveTo>
                <a:lnTo>
                  <a:pt x="1171" y="1101"/>
                </a:lnTo>
                <a:lnTo>
                  <a:pt x="3537" y="2513"/>
                </a:lnTo>
              </a:path>
            </a:pathLst>
          </a:custGeom>
          <a:noFill/>
          <a:ln w="19050" cap="flat">
            <a:solidFill>
              <a:schemeClr val="bg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87" name="Rectangle 86"/>
          <p:cNvSpPr/>
          <p:nvPr/>
        </p:nvSpPr>
        <p:spPr>
          <a:xfrm>
            <a:off x="2470548" y="4652043"/>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-2.0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88" name="Rectangle 87"/>
          <p:cNvSpPr/>
          <p:nvPr/>
        </p:nvSpPr>
        <p:spPr>
          <a:xfrm rot="16200000">
            <a:off x="930652" y="3324727"/>
            <a:ext cx="2439192" cy="43088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Percentage change (95% CI) in whole-brain volume</a:t>
            </a:r>
            <a:endParaRPr kumimoji="0" lang="en-US" sz="1400" b="0" i="0" u="none" strike="noStrike" kern="1200" cap="none" spc="0" normalizeH="0" baseline="30000" noProof="0" dirty="0">
              <a:ln>
                <a:noFill/>
              </a:ln>
              <a:solidFill>
                <a:srgbClr val="1F1D21"/>
              </a:solidFill>
              <a:effectLst/>
              <a:uLnTx/>
              <a:uFillTx/>
              <a:latin typeface="Imago"/>
              <a:ea typeface="+mn-ea"/>
              <a:cs typeface="+mn-cs"/>
            </a:endParaRPr>
          </a:p>
        </p:txBody>
      </p:sp>
      <p:sp>
        <p:nvSpPr>
          <p:cNvPr id="89" name="Rectangle 88"/>
          <p:cNvSpPr/>
          <p:nvPr/>
        </p:nvSpPr>
        <p:spPr>
          <a:xfrm>
            <a:off x="2470548" y="4164363"/>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-1.6</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0" name="Rectangle 89"/>
          <p:cNvSpPr/>
          <p:nvPr/>
        </p:nvSpPr>
        <p:spPr>
          <a:xfrm>
            <a:off x="2470548" y="3676683"/>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-1.2</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1" name="Rectangle 90"/>
          <p:cNvSpPr/>
          <p:nvPr/>
        </p:nvSpPr>
        <p:spPr>
          <a:xfrm>
            <a:off x="2470548" y="3189003"/>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-0.8</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2" name="Rectangle 91"/>
          <p:cNvSpPr/>
          <p:nvPr/>
        </p:nvSpPr>
        <p:spPr>
          <a:xfrm>
            <a:off x="2470548" y="2701323"/>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-0.4</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3" name="Rectangle 92"/>
          <p:cNvSpPr/>
          <p:nvPr/>
        </p:nvSpPr>
        <p:spPr>
          <a:xfrm>
            <a:off x="2667718" y="2213643"/>
            <a:ext cx="8976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4" name="Rectangle 93"/>
          <p:cNvSpPr/>
          <p:nvPr/>
        </p:nvSpPr>
        <p:spPr>
          <a:xfrm>
            <a:off x="2838017" y="1990791"/>
            <a:ext cx="89768"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5" name="Rectangle 94"/>
          <p:cNvSpPr/>
          <p:nvPr/>
        </p:nvSpPr>
        <p:spPr>
          <a:xfrm>
            <a:off x="3428133" y="1990791"/>
            <a:ext cx="179536"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24</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6" name="Rectangle 95"/>
          <p:cNvSpPr/>
          <p:nvPr/>
        </p:nvSpPr>
        <p:spPr>
          <a:xfrm>
            <a:off x="4061146" y="1990791"/>
            <a:ext cx="183513"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48</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7" name="Rectangle 96"/>
          <p:cNvSpPr/>
          <p:nvPr/>
        </p:nvSpPr>
        <p:spPr>
          <a:xfrm>
            <a:off x="5329558" y="1990791"/>
            <a:ext cx="183513"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96</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00" name="TextBox 99">
            <a:extLst>
              <a:ext uri="{FF2B5EF4-FFF2-40B4-BE49-F238E27FC236}">
                <a16:creationId xmlns="" xmlns:a16="http://schemas.microsoft.com/office/drawing/2014/main" id="{F66D862D-981C-4C51-AADB-36F0D713FD25}"/>
              </a:ext>
            </a:extLst>
          </p:cNvPr>
          <p:cNvSpPr txBox="1"/>
          <p:nvPr/>
        </p:nvSpPr>
        <p:spPr>
          <a:xfrm>
            <a:off x="7057713" y="1416050"/>
            <a:ext cx="2668588"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61421"/>
                </a:solidFill>
                <a:effectLst/>
                <a:uLnTx/>
                <a:uFillTx/>
                <a:latin typeface="Imago"/>
                <a:ea typeface="+mn-ea"/>
                <a:cs typeface="+mn-cs"/>
              </a:rPr>
              <a:t>Week 24 to Week 96</a:t>
            </a:r>
          </a:p>
        </p:txBody>
      </p:sp>
      <p:sp>
        <p:nvSpPr>
          <p:cNvPr id="101" name="TextBox 100">
            <a:extLst>
              <a:ext uri="{FF2B5EF4-FFF2-40B4-BE49-F238E27FC236}">
                <a16:creationId xmlns="" xmlns:a16="http://schemas.microsoft.com/office/drawing/2014/main" id="{A601394C-4979-424C-8427-0C500807128C}"/>
              </a:ext>
            </a:extLst>
          </p:cNvPr>
          <p:cNvSpPr txBox="1"/>
          <p:nvPr/>
        </p:nvSpPr>
        <p:spPr>
          <a:xfrm>
            <a:off x="2873375" y="1416050"/>
            <a:ext cx="2547939"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61421"/>
                </a:solidFill>
                <a:effectLst/>
                <a:uLnTx/>
                <a:uFillTx/>
                <a:latin typeface="Imago"/>
                <a:ea typeface="+mn-ea"/>
                <a:cs typeface="+mn-cs"/>
              </a:rPr>
              <a:t> Baseline to Week 96 </a:t>
            </a:r>
          </a:p>
        </p:txBody>
      </p:sp>
      <p:sp>
        <p:nvSpPr>
          <p:cNvPr id="102" name="Rectangle 101"/>
          <p:cNvSpPr/>
          <p:nvPr/>
        </p:nvSpPr>
        <p:spPr>
          <a:xfrm>
            <a:off x="2883695" y="1775347"/>
            <a:ext cx="2537618"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Week</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16" name="Rectangle 115"/>
          <p:cNvSpPr/>
          <p:nvPr/>
        </p:nvSpPr>
        <p:spPr>
          <a:xfrm>
            <a:off x="6968738" y="1990791"/>
            <a:ext cx="179536"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24</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17" name="Rectangle 116"/>
          <p:cNvSpPr/>
          <p:nvPr/>
        </p:nvSpPr>
        <p:spPr>
          <a:xfrm>
            <a:off x="7864481" y="1990791"/>
            <a:ext cx="183513"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48</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18" name="Rectangle 117"/>
          <p:cNvSpPr/>
          <p:nvPr/>
        </p:nvSpPr>
        <p:spPr>
          <a:xfrm>
            <a:off x="9625813" y="1990791"/>
            <a:ext cx="183513"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96</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19" name="Rectangle 118"/>
          <p:cNvSpPr/>
          <p:nvPr/>
        </p:nvSpPr>
        <p:spPr>
          <a:xfrm>
            <a:off x="7057712" y="1775347"/>
            <a:ext cx="2659856"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Week</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20" name="Rectangle 119"/>
          <p:cNvSpPr/>
          <p:nvPr/>
        </p:nvSpPr>
        <p:spPr>
          <a:xfrm rot="16200000">
            <a:off x="5130091" y="3324728"/>
            <a:ext cx="2439192" cy="43088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Percentage change (95% CI) in whole-brain volume</a:t>
            </a:r>
            <a:endParaRPr kumimoji="0" lang="en-US" sz="1400" b="0" i="0" u="none" strike="noStrike" kern="1200" cap="none" spc="0" normalizeH="0" baseline="30000" noProof="0" dirty="0">
              <a:ln>
                <a:noFill/>
              </a:ln>
              <a:solidFill>
                <a:srgbClr val="1F1D21"/>
              </a:solidFill>
              <a:effectLst/>
              <a:uLnTx/>
              <a:uFillTx/>
              <a:latin typeface="Imago"/>
              <a:ea typeface="+mn-ea"/>
              <a:cs typeface="+mn-cs"/>
            </a:endParaRPr>
          </a:p>
        </p:txBody>
      </p:sp>
      <p:sp>
        <p:nvSpPr>
          <p:cNvPr id="121" name="Rectangle 120"/>
          <p:cNvSpPr/>
          <p:nvPr/>
        </p:nvSpPr>
        <p:spPr>
          <a:xfrm>
            <a:off x="6867157" y="2213644"/>
            <a:ext cx="8976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22" name="Rectangle 121"/>
          <p:cNvSpPr/>
          <p:nvPr/>
        </p:nvSpPr>
        <p:spPr>
          <a:xfrm>
            <a:off x="6669987" y="2620176"/>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-0.2</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23" name="Rectangle 122"/>
          <p:cNvSpPr/>
          <p:nvPr/>
        </p:nvSpPr>
        <p:spPr>
          <a:xfrm>
            <a:off x="6669987" y="3026708"/>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-0.4</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24" name="Rectangle 123"/>
          <p:cNvSpPr/>
          <p:nvPr/>
        </p:nvSpPr>
        <p:spPr>
          <a:xfrm>
            <a:off x="6669987" y="3433240"/>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-0.6</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25" name="Rectangle 124"/>
          <p:cNvSpPr/>
          <p:nvPr/>
        </p:nvSpPr>
        <p:spPr>
          <a:xfrm>
            <a:off x="6669987" y="3839772"/>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-0.8</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26" name="Rectangle 125"/>
          <p:cNvSpPr/>
          <p:nvPr/>
        </p:nvSpPr>
        <p:spPr>
          <a:xfrm>
            <a:off x="6669987" y="4246304"/>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-1.0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27" name="Rectangle 126"/>
          <p:cNvSpPr/>
          <p:nvPr/>
        </p:nvSpPr>
        <p:spPr>
          <a:xfrm>
            <a:off x="6669987" y="4652837"/>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-1.2</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30" name="Rectangle 129"/>
          <p:cNvSpPr/>
          <p:nvPr/>
        </p:nvSpPr>
        <p:spPr>
          <a:xfrm>
            <a:off x="9824724" y="3615634"/>
            <a:ext cx="485710" cy="215444"/>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F1D21"/>
                </a:solidFill>
                <a:effectLst/>
                <a:uLnTx/>
                <a:uFillTx/>
                <a:latin typeface="Imago"/>
                <a:ea typeface="+mn-ea"/>
                <a:cs typeface="+mn-cs"/>
              </a:rPr>
              <a:t>–</a:t>
            </a:r>
            <a:r>
              <a:rPr kumimoji="0" lang="ro-RO" sz="1400" b="0" i="0" u="none" strike="noStrike" kern="1200" cap="none" spc="0" normalizeH="0" baseline="0" noProof="0" dirty="0">
                <a:ln>
                  <a:noFill/>
                </a:ln>
                <a:solidFill>
                  <a:srgbClr val="1F1D21"/>
                </a:solidFill>
                <a:effectLst/>
                <a:uLnTx/>
                <a:uFillTx/>
                <a:latin typeface="Imago"/>
                <a:ea typeface="+mn-ea"/>
                <a:cs typeface="+mn-cs"/>
              </a:rPr>
              <a:t>0.691</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31" name="Rectangle 130"/>
          <p:cNvSpPr/>
          <p:nvPr/>
        </p:nvSpPr>
        <p:spPr>
          <a:xfrm>
            <a:off x="9847584" y="4122612"/>
            <a:ext cx="485710" cy="215444"/>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F1D21"/>
                </a:solidFill>
                <a:effectLst/>
                <a:uLnTx/>
                <a:uFillTx/>
                <a:latin typeface="Imago"/>
                <a:ea typeface="+mn-ea"/>
                <a:cs typeface="+mn-cs"/>
              </a:rPr>
              <a:t>–</a:t>
            </a:r>
            <a:r>
              <a:rPr kumimoji="0" lang="ro-RO" sz="1400" b="0" i="0" u="none" strike="noStrike" kern="1200" cap="none" spc="0" normalizeH="0" baseline="0" noProof="0" dirty="0">
                <a:ln>
                  <a:noFill/>
                </a:ln>
                <a:solidFill>
                  <a:srgbClr val="1F1D21"/>
                </a:solidFill>
                <a:effectLst/>
                <a:uLnTx/>
                <a:uFillTx/>
                <a:latin typeface="Imago"/>
                <a:ea typeface="+mn-ea"/>
                <a:cs typeface="+mn-cs"/>
              </a:rPr>
              <a:t>0.931</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32" name="Rectangle 131"/>
          <p:cNvSpPr/>
          <p:nvPr/>
        </p:nvSpPr>
        <p:spPr>
          <a:xfrm>
            <a:off x="5481321" y="3522497"/>
            <a:ext cx="485710" cy="215444"/>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F1D21"/>
                </a:solidFill>
                <a:effectLst/>
                <a:uLnTx/>
                <a:uFillTx/>
                <a:latin typeface="Imago"/>
                <a:ea typeface="+mn-ea"/>
                <a:cs typeface="+mn-cs"/>
              </a:rPr>
              <a:t>–</a:t>
            </a:r>
            <a:r>
              <a:rPr kumimoji="0" lang="ro-RO" sz="1400" b="0" i="0" u="none" strike="noStrike" kern="1200" cap="none" spc="0" normalizeH="0" baseline="0" noProof="0" dirty="0">
                <a:ln>
                  <a:noFill/>
                </a:ln>
                <a:solidFill>
                  <a:srgbClr val="1F1D21"/>
                </a:solidFill>
                <a:effectLst/>
                <a:uLnTx/>
                <a:uFillTx/>
                <a:latin typeface="Imago"/>
                <a:ea typeface="+mn-ea"/>
                <a:cs typeface="+mn-cs"/>
              </a:rPr>
              <a:t>1.067</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33" name="Rectangle 132"/>
          <p:cNvSpPr/>
          <p:nvPr/>
        </p:nvSpPr>
        <p:spPr>
          <a:xfrm>
            <a:off x="5504181" y="3961739"/>
            <a:ext cx="485710" cy="215444"/>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F1D21"/>
                </a:solidFill>
                <a:effectLst/>
                <a:uLnTx/>
                <a:uFillTx/>
                <a:latin typeface="Imago"/>
                <a:ea typeface="+mn-ea"/>
                <a:cs typeface="+mn-cs"/>
              </a:rPr>
              <a:t>–</a:t>
            </a:r>
            <a:r>
              <a:rPr kumimoji="0" lang="ro-RO" sz="1400" b="0" i="0" u="none" strike="noStrike" kern="1200" cap="none" spc="0" normalizeH="0" baseline="0" noProof="0" dirty="0">
                <a:ln>
                  <a:noFill/>
                </a:ln>
                <a:solidFill>
                  <a:srgbClr val="1F1D21"/>
                </a:solidFill>
                <a:effectLst/>
                <a:uLnTx/>
                <a:uFillTx/>
                <a:latin typeface="Imago"/>
                <a:ea typeface="+mn-ea"/>
                <a:cs typeface="+mn-cs"/>
              </a:rPr>
              <a:t>1.427</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34" name="Rectangle 133"/>
          <p:cNvSpPr/>
          <p:nvPr/>
        </p:nvSpPr>
        <p:spPr>
          <a:xfrm>
            <a:off x="4206877" y="2477338"/>
            <a:ext cx="1632476"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0066CC"/>
                </a:solidFill>
                <a:effectLst/>
                <a:uLnTx/>
                <a:uFillTx/>
                <a:latin typeface="Imago"/>
                <a:ea typeface="+mn-ea"/>
                <a:cs typeface="+mn-cs"/>
              </a:rPr>
              <a:t>25.2%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6CC"/>
                </a:solidFill>
                <a:effectLst/>
                <a:uLnTx/>
                <a:uFillTx/>
                <a:latin typeface="Imago"/>
                <a:ea typeface="+mn-ea"/>
                <a:cs typeface="+mn-cs"/>
              </a:rPr>
              <a:t>r</a:t>
            </a:r>
            <a:r>
              <a:rPr kumimoji="0" lang="ro-RO" sz="1200" b="1" i="0" u="none" strike="noStrike" kern="1200" cap="none" spc="0" normalizeH="0" baseline="0" noProof="0" dirty="0">
                <a:ln>
                  <a:noFill/>
                </a:ln>
                <a:solidFill>
                  <a:srgbClr val="0066CC"/>
                </a:solidFill>
                <a:effectLst/>
                <a:uLnTx/>
                <a:uFillTx/>
                <a:latin typeface="Imago"/>
                <a:ea typeface="+mn-ea"/>
                <a:cs typeface="+mn-cs"/>
              </a:rPr>
              <a:t>eduction vs IFN</a:t>
            </a:r>
            <a:r>
              <a:rPr kumimoji="0" lang="en-GB" sz="1200" b="1" i="0" u="none" strike="noStrike" kern="1200" cap="none" spc="0" normalizeH="0" baseline="0" noProof="0" dirty="0">
                <a:ln>
                  <a:noFill/>
                </a:ln>
                <a:solidFill>
                  <a:srgbClr val="0066CC"/>
                </a:solidFill>
                <a:effectLst/>
                <a:uLnTx/>
                <a:uFillTx/>
                <a:latin typeface="Imago"/>
                <a:ea typeface="+mn-ea"/>
                <a:cs typeface="+mn-cs"/>
              </a:rPr>
              <a:t> </a:t>
            </a:r>
            <a:r>
              <a:rPr kumimoji="0" lang="el-GR" sz="1200" b="1" i="0" u="none" strike="noStrike" kern="1200" cap="none" spc="0" normalizeH="0" baseline="0" noProof="0" dirty="0">
                <a:ln>
                  <a:noFill/>
                </a:ln>
                <a:solidFill>
                  <a:srgbClr val="0066CC"/>
                </a:solidFill>
                <a:effectLst/>
                <a:uLnTx/>
                <a:uFillTx/>
                <a:latin typeface="Imago"/>
                <a:ea typeface="+mn-ea"/>
                <a:cs typeface="+mn-cs"/>
              </a:rPr>
              <a:t>β-1</a:t>
            </a:r>
            <a:r>
              <a:rPr kumimoji="0" lang="ro-RO" sz="1200" b="1" i="0" u="none" strike="noStrike" kern="1200" cap="none" spc="0" normalizeH="0" baseline="0" noProof="0" dirty="0">
                <a:ln>
                  <a:noFill/>
                </a:ln>
                <a:solidFill>
                  <a:srgbClr val="0066CC"/>
                </a:solidFill>
                <a:effectLst/>
                <a:uLnTx/>
                <a:uFillTx/>
                <a:latin typeface="Imago"/>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6CC"/>
                </a:solidFill>
                <a:effectLst/>
                <a:uLnTx/>
                <a:uFillTx/>
                <a:latin typeface="Imago"/>
                <a:ea typeface="+mn-ea"/>
                <a:cs typeface="+mn-cs"/>
              </a:rPr>
              <a:t>p</a:t>
            </a:r>
            <a:r>
              <a:rPr kumimoji="0" lang="ro-RO" sz="1200" b="1" i="0" u="none" strike="noStrike" kern="1200" cap="none" spc="0" normalizeH="0" baseline="0" noProof="0" dirty="0">
                <a:ln>
                  <a:noFill/>
                </a:ln>
                <a:solidFill>
                  <a:srgbClr val="0066CC"/>
                </a:solidFill>
                <a:effectLst/>
                <a:uLnTx/>
                <a:uFillTx/>
                <a:latin typeface="Imago"/>
                <a:ea typeface="+mn-ea"/>
                <a:cs typeface="+mn-cs"/>
              </a:rPr>
              <a:t>=0.001</a:t>
            </a:r>
            <a:endParaRPr kumimoji="0" lang="en-US" sz="1200" b="1" i="0" u="none" strike="noStrike" kern="1200" cap="none" spc="0" normalizeH="0" baseline="0" noProof="0" dirty="0">
              <a:ln>
                <a:noFill/>
              </a:ln>
              <a:solidFill>
                <a:srgbClr val="0066CC"/>
              </a:solidFill>
              <a:effectLst/>
              <a:uLnTx/>
              <a:uFillTx/>
              <a:latin typeface="Imago"/>
              <a:ea typeface="+mn-ea"/>
              <a:cs typeface="+mn-cs"/>
            </a:endParaRPr>
          </a:p>
        </p:txBody>
      </p:sp>
      <p:sp>
        <p:nvSpPr>
          <p:cNvPr id="135" name="Rectangle 134"/>
          <p:cNvSpPr/>
          <p:nvPr/>
        </p:nvSpPr>
        <p:spPr>
          <a:xfrm>
            <a:off x="8451575" y="2477338"/>
            <a:ext cx="1671322"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0066CC"/>
                </a:solidFill>
                <a:effectLst/>
                <a:uLnTx/>
                <a:uFillTx/>
                <a:latin typeface="Imago"/>
                <a:ea typeface="+mn-ea"/>
                <a:cs typeface="+mn-cs"/>
              </a:rPr>
              <a:t>25.8%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6CC"/>
                </a:solidFill>
                <a:effectLst/>
                <a:uLnTx/>
                <a:uFillTx/>
                <a:latin typeface="Imago"/>
                <a:ea typeface="+mn-ea"/>
                <a:cs typeface="+mn-cs"/>
              </a:rPr>
              <a:t>r</a:t>
            </a:r>
            <a:r>
              <a:rPr kumimoji="0" lang="ro-RO" sz="1200" b="1" i="0" u="none" strike="noStrike" kern="1200" cap="none" spc="0" normalizeH="0" baseline="0" noProof="0" dirty="0">
                <a:ln>
                  <a:noFill/>
                </a:ln>
                <a:solidFill>
                  <a:srgbClr val="0066CC"/>
                </a:solidFill>
                <a:effectLst/>
                <a:uLnTx/>
                <a:uFillTx/>
                <a:latin typeface="Imago"/>
                <a:ea typeface="+mn-ea"/>
                <a:cs typeface="+mn-cs"/>
              </a:rPr>
              <a:t>eduction vs IFN</a:t>
            </a:r>
            <a:r>
              <a:rPr kumimoji="0" lang="en-GB" sz="1200" b="1" i="0" u="none" strike="noStrike" kern="1200" cap="none" spc="0" normalizeH="0" baseline="0" noProof="0" dirty="0">
                <a:ln>
                  <a:noFill/>
                </a:ln>
                <a:solidFill>
                  <a:srgbClr val="0066CC"/>
                </a:solidFill>
                <a:effectLst/>
                <a:uLnTx/>
                <a:uFillTx/>
                <a:latin typeface="Imago"/>
                <a:ea typeface="+mn-ea"/>
                <a:cs typeface="+mn-cs"/>
              </a:rPr>
              <a:t> </a:t>
            </a:r>
            <a:r>
              <a:rPr kumimoji="0" lang="el-GR" sz="1200" b="1" i="0" u="none" strike="noStrike" kern="1200" cap="none" spc="0" normalizeH="0" baseline="0" noProof="0" dirty="0">
                <a:ln>
                  <a:noFill/>
                </a:ln>
                <a:solidFill>
                  <a:srgbClr val="0066CC"/>
                </a:solidFill>
                <a:effectLst/>
                <a:uLnTx/>
                <a:uFillTx/>
                <a:latin typeface="Imago"/>
                <a:ea typeface="+mn-ea"/>
                <a:cs typeface="+mn-cs"/>
              </a:rPr>
              <a:t>β-1</a:t>
            </a:r>
            <a:r>
              <a:rPr kumimoji="0" lang="ro-RO" sz="1200" b="1" i="0" u="none" strike="noStrike" kern="1200" cap="none" spc="0" normalizeH="0" baseline="0" noProof="0" dirty="0">
                <a:ln>
                  <a:noFill/>
                </a:ln>
                <a:solidFill>
                  <a:srgbClr val="0066CC"/>
                </a:solidFill>
                <a:effectLst/>
                <a:uLnTx/>
                <a:uFillTx/>
                <a:latin typeface="Imago"/>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6CC"/>
                </a:solidFill>
                <a:effectLst/>
                <a:uLnTx/>
                <a:uFillTx/>
                <a:latin typeface="Imago"/>
                <a:ea typeface="+mn-ea"/>
                <a:cs typeface="+mn-cs"/>
              </a:rPr>
              <a:t>p</a:t>
            </a:r>
            <a:r>
              <a:rPr kumimoji="0" lang="ro-RO" sz="1200" b="1" i="0" u="none" strike="noStrike" kern="1200" cap="none" spc="0" normalizeH="0" baseline="0" noProof="0" dirty="0">
                <a:ln>
                  <a:noFill/>
                </a:ln>
                <a:solidFill>
                  <a:srgbClr val="0066CC"/>
                </a:solidFill>
                <a:effectLst/>
                <a:uLnTx/>
                <a:uFillTx/>
                <a:latin typeface="Imago"/>
                <a:ea typeface="+mn-ea"/>
                <a:cs typeface="+mn-cs"/>
              </a:rPr>
              <a:t>=0.004</a:t>
            </a:r>
            <a:endParaRPr kumimoji="0" lang="en-US" sz="1200" b="1" i="0" u="none" strike="noStrike" kern="1200" cap="none" spc="0" normalizeH="0" baseline="0" noProof="0" dirty="0">
              <a:ln>
                <a:noFill/>
              </a:ln>
              <a:solidFill>
                <a:srgbClr val="0066CC"/>
              </a:solidFill>
              <a:effectLst/>
              <a:uLnTx/>
              <a:uFillTx/>
              <a:latin typeface="Imago"/>
              <a:ea typeface="+mn-ea"/>
              <a:cs typeface="+mn-cs"/>
            </a:endParaRPr>
          </a:p>
        </p:txBody>
      </p:sp>
      <p:sp>
        <p:nvSpPr>
          <p:cNvPr id="136" name="Rectangle 135"/>
          <p:cNvSpPr/>
          <p:nvPr/>
        </p:nvSpPr>
        <p:spPr>
          <a:xfrm>
            <a:off x="2777103" y="5105466"/>
            <a:ext cx="211596" cy="338554"/>
          </a:xfrm>
          <a:prstGeom prst="rect">
            <a:avLst/>
          </a:prstGeom>
        </p:spPr>
        <p:txBody>
          <a:bodyPr wrap="non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189</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
        <p:nvSpPr>
          <p:cNvPr id="137" name="Rectangle 136"/>
          <p:cNvSpPr/>
          <p:nvPr/>
        </p:nvSpPr>
        <p:spPr>
          <a:xfrm>
            <a:off x="3412103" y="5105466"/>
            <a:ext cx="211596" cy="338554"/>
          </a:xfrm>
          <a:prstGeom prst="rect">
            <a:avLst/>
          </a:prstGeom>
        </p:spPr>
        <p:txBody>
          <a:bodyPr wrap="non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182</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
        <p:nvSpPr>
          <p:cNvPr id="138" name="Rectangle 137"/>
          <p:cNvSpPr/>
          <p:nvPr/>
        </p:nvSpPr>
        <p:spPr>
          <a:xfrm>
            <a:off x="4047103" y="5105466"/>
            <a:ext cx="211596" cy="338554"/>
          </a:xfrm>
          <a:prstGeom prst="rect">
            <a:avLst/>
          </a:prstGeom>
        </p:spPr>
        <p:txBody>
          <a:bodyPr wrap="non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173</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
        <p:nvSpPr>
          <p:cNvPr id="139" name="Rectangle 138"/>
          <p:cNvSpPr/>
          <p:nvPr/>
        </p:nvSpPr>
        <p:spPr>
          <a:xfrm>
            <a:off x="5315515" y="5105466"/>
            <a:ext cx="211596" cy="338554"/>
          </a:xfrm>
          <a:prstGeom prst="rect">
            <a:avLst/>
          </a:prstGeom>
        </p:spPr>
        <p:txBody>
          <a:bodyPr wrap="non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155</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
        <p:nvSpPr>
          <p:cNvPr id="140" name="Rectangle 139"/>
          <p:cNvSpPr/>
          <p:nvPr/>
        </p:nvSpPr>
        <p:spPr>
          <a:xfrm>
            <a:off x="6952708" y="5105466"/>
            <a:ext cx="211596" cy="338554"/>
          </a:xfrm>
          <a:prstGeom prst="rect">
            <a:avLst/>
          </a:prstGeom>
        </p:spPr>
        <p:txBody>
          <a:bodyPr wrap="non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173</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
        <p:nvSpPr>
          <p:cNvPr id="141" name="Rectangle 140"/>
          <p:cNvSpPr/>
          <p:nvPr/>
        </p:nvSpPr>
        <p:spPr>
          <a:xfrm>
            <a:off x="7850438" y="5105466"/>
            <a:ext cx="211596" cy="338554"/>
          </a:xfrm>
          <a:prstGeom prst="rect">
            <a:avLst/>
          </a:prstGeom>
        </p:spPr>
        <p:txBody>
          <a:bodyPr wrap="non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168</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
        <p:nvSpPr>
          <p:cNvPr id="142" name="Rectangle 141"/>
          <p:cNvSpPr/>
          <p:nvPr/>
        </p:nvSpPr>
        <p:spPr>
          <a:xfrm>
            <a:off x="9611770" y="5105466"/>
            <a:ext cx="211596" cy="338554"/>
          </a:xfrm>
          <a:prstGeom prst="rect">
            <a:avLst/>
          </a:prstGeom>
        </p:spPr>
        <p:txBody>
          <a:bodyPr wrap="non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150</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
        <p:nvSpPr>
          <p:cNvPr id="143" name="Rectangle 142"/>
          <p:cNvSpPr/>
          <p:nvPr/>
        </p:nvSpPr>
        <p:spPr>
          <a:xfrm>
            <a:off x="6314045" y="4936190"/>
            <a:ext cx="509820" cy="507831"/>
          </a:xfrm>
          <a:prstGeom prst="rect">
            <a:avLst/>
          </a:prstGeom>
        </p:spPr>
        <p:txBody>
          <a:bodyPr wrap="none" lIns="0" tIns="0" rIns="0" b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IFN </a:t>
            </a:r>
            <a:r>
              <a:rPr kumimoji="0" lang="el-GR" sz="1100" b="0" i="0" u="none" strike="noStrike" kern="1200" cap="none" spc="0" normalizeH="0" baseline="0" noProof="0" dirty="0">
                <a:ln>
                  <a:noFill/>
                </a:ln>
                <a:solidFill>
                  <a:srgbClr val="1F1D21"/>
                </a:solidFill>
                <a:effectLst/>
                <a:uLnTx/>
                <a:uFillTx/>
                <a:latin typeface="Imago"/>
                <a:ea typeface="+mn-ea"/>
                <a:cs typeface="+mn-cs"/>
              </a:rPr>
              <a:t>β-1</a:t>
            </a:r>
            <a:r>
              <a:rPr kumimoji="0" lang="ro-RO" sz="1100" b="0" i="0" u="none" strike="noStrike" kern="1200" cap="none" spc="0" normalizeH="0" baseline="0" noProof="0" dirty="0">
                <a:ln>
                  <a:noFill/>
                </a:ln>
                <a:solidFill>
                  <a:srgbClr val="1F1D21"/>
                </a:solidFill>
                <a:effectLst/>
                <a:uLnTx/>
                <a:uFillTx/>
                <a:latin typeface="Imago"/>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OCR </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
        <p:nvSpPr>
          <p:cNvPr id="144" name="Rectangle 143"/>
          <p:cNvSpPr/>
          <p:nvPr/>
        </p:nvSpPr>
        <p:spPr>
          <a:xfrm>
            <a:off x="2141822" y="4936190"/>
            <a:ext cx="509820" cy="507831"/>
          </a:xfrm>
          <a:prstGeom prst="rect">
            <a:avLst/>
          </a:prstGeom>
        </p:spPr>
        <p:txBody>
          <a:bodyPr wrap="none" lIns="0" tIns="0" rIns="0" b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IFN </a:t>
            </a:r>
            <a:r>
              <a:rPr kumimoji="0" lang="el-GR" sz="1100" b="0" i="0" u="none" strike="noStrike" kern="1200" cap="none" spc="0" normalizeH="0" baseline="0" noProof="0" dirty="0">
                <a:ln>
                  <a:noFill/>
                </a:ln>
                <a:solidFill>
                  <a:srgbClr val="1F1D21"/>
                </a:solidFill>
                <a:effectLst/>
                <a:uLnTx/>
                <a:uFillTx/>
                <a:latin typeface="Imago"/>
                <a:ea typeface="+mn-ea"/>
                <a:cs typeface="+mn-cs"/>
              </a:rPr>
              <a:t>β-1</a:t>
            </a:r>
            <a:r>
              <a:rPr kumimoji="0" lang="ro-RO" sz="1100" b="0" i="0" u="none" strike="noStrike" kern="1200" cap="none" spc="0" normalizeH="0" baseline="0" noProof="0" dirty="0">
                <a:ln>
                  <a:noFill/>
                </a:ln>
                <a:solidFill>
                  <a:srgbClr val="1F1D21"/>
                </a:solidFill>
                <a:effectLst/>
                <a:uLnTx/>
                <a:uFillTx/>
                <a:latin typeface="Imago"/>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OCR </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grpSp>
        <p:nvGrpSpPr>
          <p:cNvPr id="159" name="Group 158"/>
          <p:cNvGrpSpPr/>
          <p:nvPr/>
        </p:nvGrpSpPr>
        <p:grpSpPr>
          <a:xfrm>
            <a:off x="7179950" y="4371121"/>
            <a:ext cx="2016966" cy="365561"/>
            <a:chOff x="5534030" y="4371120"/>
            <a:chExt cx="2016966" cy="365561"/>
          </a:xfrm>
        </p:grpSpPr>
        <p:sp>
          <p:nvSpPr>
            <p:cNvPr id="160" name="Freeform 75"/>
            <p:cNvSpPr>
              <a:spLocks/>
            </p:cNvSpPr>
            <p:nvPr/>
          </p:nvSpPr>
          <p:spPr bwMode="auto">
            <a:xfrm>
              <a:off x="5561017" y="4391465"/>
              <a:ext cx="130175"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1" name="Line 76"/>
            <p:cNvSpPr>
              <a:spLocks noChangeShapeType="1"/>
            </p:cNvSpPr>
            <p:nvPr/>
          </p:nvSpPr>
          <p:spPr bwMode="auto">
            <a:xfrm>
              <a:off x="5534030" y="4454965"/>
              <a:ext cx="182563" cy="0"/>
            </a:xfrm>
            <a:prstGeom prst="line">
              <a:avLst/>
            </a:prstGeom>
            <a:noFill/>
            <a:ln w="19050" cap="sq">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2" name="Freeform 75"/>
            <p:cNvSpPr>
              <a:spLocks/>
            </p:cNvSpPr>
            <p:nvPr/>
          </p:nvSpPr>
          <p:spPr bwMode="auto">
            <a:xfrm rot="2700000">
              <a:off x="5561017" y="4588543"/>
              <a:ext cx="130175"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3" name="Line 76"/>
            <p:cNvSpPr>
              <a:spLocks noChangeShapeType="1"/>
            </p:cNvSpPr>
            <p:nvPr/>
          </p:nvSpPr>
          <p:spPr bwMode="auto">
            <a:xfrm>
              <a:off x="5534030" y="4652043"/>
              <a:ext cx="182563" cy="0"/>
            </a:xfrm>
            <a:prstGeom prst="line">
              <a:avLst/>
            </a:prstGeom>
            <a:noFill/>
            <a:ln w="19050" cap="sq">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4" name="Rectangle 163"/>
            <p:cNvSpPr/>
            <p:nvPr/>
          </p:nvSpPr>
          <p:spPr>
            <a:xfrm>
              <a:off x="5816547" y="4371120"/>
              <a:ext cx="1407437" cy="16927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IFN </a:t>
              </a:r>
              <a:r>
                <a:rPr kumimoji="0" lang="el-GR" sz="1100" b="0" i="0" u="none" strike="noStrike" kern="1200" cap="none" spc="0" normalizeH="0" baseline="0" noProof="0" dirty="0">
                  <a:ln>
                    <a:noFill/>
                  </a:ln>
                  <a:solidFill>
                    <a:srgbClr val="1F1D21"/>
                  </a:solidFill>
                  <a:effectLst/>
                  <a:uLnTx/>
                  <a:uFillTx/>
                  <a:latin typeface="Imago"/>
                  <a:ea typeface="+mn-ea"/>
                  <a:cs typeface="+mn-cs"/>
                </a:rPr>
                <a:t>β-1</a:t>
              </a:r>
              <a:r>
                <a:rPr kumimoji="0" lang="ro-RO" sz="1100" b="0" i="0" u="none" strike="noStrike" kern="1200" cap="none" spc="0" normalizeH="0" baseline="0" noProof="0" dirty="0">
                  <a:ln>
                    <a:noFill/>
                  </a:ln>
                  <a:solidFill>
                    <a:srgbClr val="1F1D21"/>
                  </a:solidFill>
                  <a:effectLst/>
                  <a:uLnTx/>
                  <a:uFillTx/>
                  <a:latin typeface="Imago"/>
                  <a:ea typeface="+mn-ea"/>
                  <a:cs typeface="+mn-cs"/>
                </a:rPr>
                <a:t>a 44</a:t>
              </a:r>
              <a:r>
                <a:rPr kumimoji="0" lang="en-GB" sz="1100" b="0" i="0" u="none" strike="noStrike" kern="1200" cap="none" spc="0" normalizeH="0" baseline="0" noProof="0" dirty="0">
                  <a:ln>
                    <a:noFill/>
                  </a:ln>
                  <a:solidFill>
                    <a:srgbClr val="1F1D21"/>
                  </a:solidFill>
                  <a:effectLst/>
                  <a:uLnTx/>
                  <a:uFillTx/>
                  <a:latin typeface="Imago"/>
                  <a:ea typeface="+mn-ea"/>
                  <a:cs typeface="+mn-cs"/>
                </a:rPr>
                <a:t> </a:t>
              </a:r>
              <a:r>
                <a:rPr kumimoji="0" lang="ro-RO" sz="1100" b="0" i="0" u="none" strike="noStrike" kern="1200" cap="none" spc="0" normalizeH="0" baseline="0" noProof="0" dirty="0">
                  <a:ln>
                    <a:noFill/>
                  </a:ln>
                  <a:solidFill>
                    <a:srgbClr val="1F1D21"/>
                  </a:solidFill>
                  <a:effectLst/>
                  <a:uLnTx/>
                  <a:uFillTx/>
                  <a:latin typeface="Imago"/>
                  <a:ea typeface="+mn-ea"/>
                  <a:cs typeface="+mn-cs"/>
                </a:rPr>
                <a:t>µg (n=206)</a:t>
              </a:r>
            </a:p>
          </p:txBody>
        </p:sp>
        <p:sp>
          <p:nvSpPr>
            <p:cNvPr id="165" name="Rectangle 164"/>
            <p:cNvSpPr/>
            <p:nvPr/>
          </p:nvSpPr>
          <p:spPr>
            <a:xfrm>
              <a:off x="5816547" y="4567404"/>
              <a:ext cx="1734449" cy="16927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Ocrelizumab 600 mg (n=221)</a:t>
              </a:r>
            </a:p>
          </p:txBody>
        </p:sp>
      </p:grpSp>
      <p:grpSp>
        <p:nvGrpSpPr>
          <p:cNvPr id="166" name="Group 165"/>
          <p:cNvGrpSpPr/>
          <p:nvPr/>
        </p:nvGrpSpPr>
        <p:grpSpPr>
          <a:xfrm>
            <a:off x="2986978" y="4371121"/>
            <a:ext cx="2016966" cy="365561"/>
            <a:chOff x="5534030" y="4371120"/>
            <a:chExt cx="2016966" cy="365561"/>
          </a:xfrm>
        </p:grpSpPr>
        <p:sp>
          <p:nvSpPr>
            <p:cNvPr id="167" name="Freeform 75"/>
            <p:cNvSpPr>
              <a:spLocks/>
            </p:cNvSpPr>
            <p:nvPr/>
          </p:nvSpPr>
          <p:spPr bwMode="auto">
            <a:xfrm>
              <a:off x="5561017" y="4391465"/>
              <a:ext cx="130175"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8" name="Line 76"/>
            <p:cNvSpPr>
              <a:spLocks noChangeShapeType="1"/>
            </p:cNvSpPr>
            <p:nvPr/>
          </p:nvSpPr>
          <p:spPr bwMode="auto">
            <a:xfrm>
              <a:off x="5534030" y="4454965"/>
              <a:ext cx="182563" cy="0"/>
            </a:xfrm>
            <a:prstGeom prst="line">
              <a:avLst/>
            </a:prstGeom>
            <a:noFill/>
            <a:ln w="19050" cap="sq">
              <a:solidFill>
                <a:srgbClr val="66003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9" name="Freeform 75"/>
            <p:cNvSpPr>
              <a:spLocks/>
            </p:cNvSpPr>
            <p:nvPr/>
          </p:nvSpPr>
          <p:spPr bwMode="auto">
            <a:xfrm rot="2700000">
              <a:off x="5561017" y="4588543"/>
              <a:ext cx="130175"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70" name="Line 76"/>
            <p:cNvSpPr>
              <a:spLocks noChangeShapeType="1"/>
            </p:cNvSpPr>
            <p:nvPr/>
          </p:nvSpPr>
          <p:spPr bwMode="auto">
            <a:xfrm>
              <a:off x="5534030" y="4652043"/>
              <a:ext cx="182563" cy="0"/>
            </a:xfrm>
            <a:prstGeom prst="line">
              <a:avLst/>
            </a:prstGeom>
            <a:noFill/>
            <a:ln w="19050" cap="sq">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71" name="Rectangle 170"/>
            <p:cNvSpPr/>
            <p:nvPr/>
          </p:nvSpPr>
          <p:spPr>
            <a:xfrm>
              <a:off x="5816547" y="4371120"/>
              <a:ext cx="1407437" cy="16927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IFN </a:t>
              </a:r>
              <a:r>
                <a:rPr kumimoji="0" lang="el-GR" sz="1100" b="0" i="0" u="none" strike="noStrike" kern="1200" cap="none" spc="0" normalizeH="0" baseline="0" noProof="0" dirty="0">
                  <a:ln>
                    <a:noFill/>
                  </a:ln>
                  <a:solidFill>
                    <a:srgbClr val="1F1D21"/>
                  </a:solidFill>
                  <a:effectLst/>
                  <a:uLnTx/>
                  <a:uFillTx/>
                  <a:latin typeface="Imago"/>
                  <a:ea typeface="+mn-ea"/>
                  <a:cs typeface="+mn-cs"/>
                </a:rPr>
                <a:t>β-1</a:t>
              </a:r>
              <a:r>
                <a:rPr kumimoji="0" lang="ro-RO" sz="1100" b="0" i="0" u="none" strike="noStrike" kern="1200" cap="none" spc="0" normalizeH="0" baseline="0" noProof="0" dirty="0">
                  <a:ln>
                    <a:noFill/>
                  </a:ln>
                  <a:solidFill>
                    <a:srgbClr val="1F1D21"/>
                  </a:solidFill>
                  <a:effectLst/>
                  <a:uLnTx/>
                  <a:uFillTx/>
                  <a:latin typeface="Imago"/>
                  <a:ea typeface="+mn-ea"/>
                  <a:cs typeface="+mn-cs"/>
                </a:rPr>
                <a:t>a 44</a:t>
              </a:r>
              <a:r>
                <a:rPr kumimoji="0" lang="en-GB" sz="1100" b="0" i="0" u="none" strike="noStrike" kern="1200" cap="none" spc="0" normalizeH="0" baseline="0" noProof="0" dirty="0">
                  <a:ln>
                    <a:noFill/>
                  </a:ln>
                  <a:solidFill>
                    <a:srgbClr val="1F1D21"/>
                  </a:solidFill>
                  <a:effectLst/>
                  <a:uLnTx/>
                  <a:uFillTx/>
                  <a:latin typeface="Imago"/>
                  <a:ea typeface="+mn-ea"/>
                  <a:cs typeface="+mn-cs"/>
                </a:rPr>
                <a:t> </a:t>
              </a:r>
              <a:r>
                <a:rPr kumimoji="0" lang="ro-RO" sz="1100" b="0" i="0" u="none" strike="noStrike" kern="1200" cap="none" spc="0" normalizeH="0" baseline="0" noProof="0" dirty="0">
                  <a:ln>
                    <a:noFill/>
                  </a:ln>
                  <a:solidFill>
                    <a:srgbClr val="1F1D21"/>
                  </a:solidFill>
                  <a:effectLst/>
                  <a:uLnTx/>
                  <a:uFillTx/>
                  <a:latin typeface="Imago"/>
                  <a:ea typeface="+mn-ea"/>
                  <a:cs typeface="+mn-cs"/>
                </a:rPr>
                <a:t>µg (n=206)</a:t>
              </a:r>
            </a:p>
          </p:txBody>
        </p:sp>
        <p:sp>
          <p:nvSpPr>
            <p:cNvPr id="172" name="Rectangle 171"/>
            <p:cNvSpPr/>
            <p:nvPr/>
          </p:nvSpPr>
          <p:spPr>
            <a:xfrm>
              <a:off x="5816547" y="4567404"/>
              <a:ext cx="1734449" cy="16927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Ocrelizumab 600 mg (n=221)</a:t>
              </a:r>
            </a:p>
          </p:txBody>
        </p:sp>
      </p:grpSp>
      <p:grpSp>
        <p:nvGrpSpPr>
          <p:cNvPr id="107" name="Group 106"/>
          <p:cNvGrpSpPr/>
          <p:nvPr/>
        </p:nvGrpSpPr>
        <p:grpSpPr>
          <a:xfrm>
            <a:off x="3462339" y="2821429"/>
            <a:ext cx="2011363" cy="1471613"/>
            <a:chOff x="1938338" y="2821428"/>
            <a:chExt cx="2011363" cy="1471613"/>
          </a:xfrm>
        </p:grpSpPr>
        <p:sp>
          <p:nvSpPr>
            <p:cNvPr id="37" name="Line 30"/>
            <p:cNvSpPr>
              <a:spLocks noChangeShapeType="1"/>
            </p:cNvSpPr>
            <p:nvPr/>
          </p:nvSpPr>
          <p:spPr bwMode="auto">
            <a:xfrm>
              <a:off x="1938338" y="2821428"/>
              <a:ext cx="90488"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8" name="Line 31"/>
            <p:cNvSpPr>
              <a:spLocks noChangeShapeType="1"/>
            </p:cNvSpPr>
            <p:nvPr/>
          </p:nvSpPr>
          <p:spPr bwMode="auto">
            <a:xfrm>
              <a:off x="1938338" y="3180203"/>
              <a:ext cx="90488"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9" name="Line 32"/>
            <p:cNvSpPr>
              <a:spLocks noChangeShapeType="1"/>
            </p:cNvSpPr>
            <p:nvPr/>
          </p:nvSpPr>
          <p:spPr bwMode="auto">
            <a:xfrm>
              <a:off x="1982788" y="2821428"/>
              <a:ext cx="0" cy="358775"/>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42" name="Line 35"/>
            <p:cNvSpPr>
              <a:spLocks noChangeShapeType="1"/>
            </p:cNvSpPr>
            <p:nvPr/>
          </p:nvSpPr>
          <p:spPr bwMode="auto">
            <a:xfrm>
              <a:off x="2571751" y="3227828"/>
              <a:ext cx="92075"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43" name="Line 36"/>
            <p:cNvSpPr>
              <a:spLocks noChangeShapeType="1"/>
            </p:cNvSpPr>
            <p:nvPr/>
          </p:nvSpPr>
          <p:spPr bwMode="auto">
            <a:xfrm>
              <a:off x="2571751" y="3588190"/>
              <a:ext cx="92075"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44" name="Line 37"/>
            <p:cNvSpPr>
              <a:spLocks noChangeShapeType="1"/>
            </p:cNvSpPr>
            <p:nvPr/>
          </p:nvSpPr>
          <p:spPr bwMode="auto">
            <a:xfrm>
              <a:off x="2617788" y="3227828"/>
              <a:ext cx="0" cy="360363"/>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46" name="Line 39"/>
            <p:cNvSpPr>
              <a:spLocks noChangeShapeType="1"/>
            </p:cNvSpPr>
            <p:nvPr/>
          </p:nvSpPr>
          <p:spPr bwMode="auto">
            <a:xfrm>
              <a:off x="3859213" y="3831078"/>
              <a:ext cx="90488"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47" name="Line 40"/>
            <p:cNvSpPr>
              <a:spLocks noChangeShapeType="1"/>
            </p:cNvSpPr>
            <p:nvPr/>
          </p:nvSpPr>
          <p:spPr bwMode="auto">
            <a:xfrm>
              <a:off x="3859213" y="4293040"/>
              <a:ext cx="90488"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48" name="Line 41"/>
            <p:cNvSpPr>
              <a:spLocks noChangeShapeType="1"/>
            </p:cNvSpPr>
            <p:nvPr/>
          </p:nvSpPr>
          <p:spPr bwMode="auto">
            <a:xfrm>
              <a:off x="3903663" y="3831078"/>
              <a:ext cx="0" cy="461963"/>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grpSp>
        <p:nvGrpSpPr>
          <p:cNvPr id="105" name="Group 104"/>
          <p:cNvGrpSpPr/>
          <p:nvPr/>
        </p:nvGrpSpPr>
        <p:grpSpPr>
          <a:xfrm>
            <a:off x="2838451" y="2275328"/>
            <a:ext cx="2635250" cy="1570038"/>
            <a:chOff x="1314451" y="2275328"/>
            <a:chExt cx="2635250" cy="1570038"/>
          </a:xfrm>
        </p:grpSpPr>
        <p:grpSp>
          <p:nvGrpSpPr>
            <p:cNvPr id="103" name="Group 102"/>
            <p:cNvGrpSpPr/>
            <p:nvPr/>
          </p:nvGrpSpPr>
          <p:grpSpPr>
            <a:xfrm>
              <a:off x="1938338" y="2713478"/>
              <a:ext cx="2011363" cy="1131888"/>
              <a:chOff x="1938338" y="2713478"/>
              <a:chExt cx="2011363" cy="1131888"/>
            </a:xfrm>
          </p:grpSpPr>
          <p:sp>
            <p:nvSpPr>
              <p:cNvPr id="24" name="Line 17"/>
              <p:cNvSpPr>
                <a:spLocks noChangeShapeType="1"/>
              </p:cNvSpPr>
              <p:nvPr/>
            </p:nvSpPr>
            <p:spPr bwMode="auto">
              <a:xfrm>
                <a:off x="1938338" y="2713478"/>
                <a:ext cx="90488"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5" name="Line 18"/>
              <p:cNvSpPr>
                <a:spLocks noChangeShapeType="1"/>
              </p:cNvSpPr>
              <p:nvPr/>
            </p:nvSpPr>
            <p:spPr bwMode="auto">
              <a:xfrm>
                <a:off x="1938338" y="3056378"/>
                <a:ext cx="90488"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6" name="Line 19"/>
              <p:cNvSpPr>
                <a:spLocks noChangeShapeType="1"/>
              </p:cNvSpPr>
              <p:nvPr/>
            </p:nvSpPr>
            <p:spPr bwMode="auto">
              <a:xfrm>
                <a:off x="1982788" y="2713478"/>
                <a:ext cx="0" cy="34290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8" name="Line 21"/>
              <p:cNvSpPr>
                <a:spLocks noChangeShapeType="1"/>
              </p:cNvSpPr>
              <p:nvPr/>
            </p:nvSpPr>
            <p:spPr bwMode="auto">
              <a:xfrm>
                <a:off x="2571751" y="2961128"/>
                <a:ext cx="92075"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9" name="Line 22"/>
              <p:cNvSpPr>
                <a:spLocks noChangeShapeType="1"/>
              </p:cNvSpPr>
              <p:nvPr/>
            </p:nvSpPr>
            <p:spPr bwMode="auto">
              <a:xfrm>
                <a:off x="2571751" y="3334190"/>
                <a:ext cx="92075"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0" name="Line 23"/>
              <p:cNvSpPr>
                <a:spLocks noChangeShapeType="1"/>
              </p:cNvSpPr>
              <p:nvPr/>
            </p:nvSpPr>
            <p:spPr bwMode="auto">
              <a:xfrm>
                <a:off x="2617788" y="2961128"/>
                <a:ext cx="0" cy="373063"/>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2" name="Line 25"/>
              <p:cNvSpPr>
                <a:spLocks noChangeShapeType="1"/>
              </p:cNvSpPr>
              <p:nvPr/>
            </p:nvSpPr>
            <p:spPr bwMode="auto">
              <a:xfrm>
                <a:off x="3859213" y="3389753"/>
                <a:ext cx="90488"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3" name="Line 26"/>
              <p:cNvSpPr>
                <a:spLocks noChangeShapeType="1"/>
              </p:cNvSpPr>
              <p:nvPr/>
            </p:nvSpPr>
            <p:spPr bwMode="auto">
              <a:xfrm>
                <a:off x="3859213" y="3845365"/>
                <a:ext cx="90488"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4" name="Line 27"/>
              <p:cNvSpPr>
                <a:spLocks noChangeShapeType="1"/>
              </p:cNvSpPr>
              <p:nvPr/>
            </p:nvSpPr>
            <p:spPr bwMode="auto">
              <a:xfrm>
                <a:off x="3903663" y="3389753"/>
                <a:ext cx="0" cy="455613"/>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grpSp>
          <p:nvGrpSpPr>
            <p:cNvPr id="104" name="Group 103"/>
            <p:cNvGrpSpPr/>
            <p:nvPr/>
          </p:nvGrpSpPr>
          <p:grpSpPr>
            <a:xfrm>
              <a:off x="1314451" y="2275328"/>
              <a:ext cx="2635250" cy="1395412"/>
              <a:chOff x="1314451" y="2275328"/>
              <a:chExt cx="2635250" cy="1395412"/>
            </a:xfrm>
            <a:solidFill>
              <a:schemeClr val="tx2"/>
            </a:solidFill>
          </p:grpSpPr>
          <p:sp>
            <p:nvSpPr>
              <p:cNvPr id="23" name="Rectangle 16"/>
              <p:cNvSpPr>
                <a:spLocks noChangeArrowheads="1"/>
              </p:cNvSpPr>
              <p:nvPr/>
            </p:nvSpPr>
            <p:spPr bwMode="auto">
              <a:xfrm>
                <a:off x="1314451" y="2275328"/>
                <a:ext cx="90488" cy="90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7" name="Rectangle 20"/>
              <p:cNvSpPr>
                <a:spLocks noChangeArrowheads="1"/>
              </p:cNvSpPr>
              <p:nvPr/>
            </p:nvSpPr>
            <p:spPr bwMode="auto">
              <a:xfrm>
                <a:off x="1938338" y="2821428"/>
                <a:ext cx="90488" cy="920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1" name="Rectangle 24"/>
              <p:cNvSpPr>
                <a:spLocks noChangeArrowheads="1"/>
              </p:cNvSpPr>
              <p:nvPr/>
            </p:nvSpPr>
            <p:spPr bwMode="auto">
              <a:xfrm>
                <a:off x="2571751" y="3115115"/>
                <a:ext cx="92075" cy="920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5" name="Rectangle 28"/>
              <p:cNvSpPr>
                <a:spLocks noChangeArrowheads="1"/>
              </p:cNvSpPr>
              <p:nvPr/>
            </p:nvSpPr>
            <p:spPr bwMode="auto">
              <a:xfrm>
                <a:off x="3859213" y="3578665"/>
                <a:ext cx="90488" cy="920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sp>
          <p:nvSpPr>
            <p:cNvPr id="36" name="Freeform 29"/>
            <p:cNvSpPr>
              <a:spLocks/>
            </p:cNvSpPr>
            <p:nvPr/>
          </p:nvSpPr>
          <p:spPr bwMode="auto">
            <a:xfrm>
              <a:off x="1358901" y="2321365"/>
              <a:ext cx="2546350" cy="1303338"/>
            </a:xfrm>
            <a:custGeom>
              <a:avLst/>
              <a:gdLst>
                <a:gd name="T0" fmla="*/ 0 w 3350"/>
                <a:gd name="T1" fmla="*/ 0 h 1716"/>
                <a:gd name="T2" fmla="*/ 821 w 3350"/>
                <a:gd name="T3" fmla="*/ 719 h 1716"/>
                <a:gd name="T4" fmla="*/ 1656 w 3350"/>
                <a:gd name="T5" fmla="*/ 1106 h 1716"/>
                <a:gd name="T6" fmla="*/ 3350 w 3350"/>
                <a:gd name="T7" fmla="*/ 1716 h 1716"/>
              </a:gdLst>
              <a:ahLst/>
              <a:cxnLst>
                <a:cxn ang="0">
                  <a:pos x="T0" y="T1"/>
                </a:cxn>
                <a:cxn ang="0">
                  <a:pos x="T2" y="T3"/>
                </a:cxn>
                <a:cxn ang="0">
                  <a:pos x="T4" y="T5"/>
                </a:cxn>
                <a:cxn ang="0">
                  <a:pos x="T6" y="T7"/>
                </a:cxn>
              </a:cxnLst>
              <a:rect l="0" t="0" r="r" b="b"/>
              <a:pathLst>
                <a:path w="3350" h="1716">
                  <a:moveTo>
                    <a:pt x="0" y="0"/>
                  </a:moveTo>
                  <a:lnTo>
                    <a:pt x="821" y="719"/>
                  </a:lnTo>
                  <a:lnTo>
                    <a:pt x="1656" y="1106"/>
                  </a:lnTo>
                  <a:lnTo>
                    <a:pt x="3350" y="1716"/>
                  </a:lnTo>
                </a:path>
              </a:pathLst>
            </a:custGeom>
            <a:noFill/>
            <a:ln w="19050"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grpSp>
        <p:nvGrpSpPr>
          <p:cNvPr id="111" name="Group 110"/>
          <p:cNvGrpSpPr/>
          <p:nvPr/>
        </p:nvGrpSpPr>
        <p:grpSpPr>
          <a:xfrm>
            <a:off x="7013262" y="2275328"/>
            <a:ext cx="2778126" cy="1498600"/>
            <a:chOff x="5265738" y="2275328"/>
            <a:chExt cx="2778126" cy="1498600"/>
          </a:xfrm>
          <a:solidFill>
            <a:schemeClr val="tx2"/>
          </a:solidFill>
        </p:grpSpPr>
        <p:sp>
          <p:nvSpPr>
            <p:cNvPr id="62" name="Rectangle 55"/>
            <p:cNvSpPr>
              <a:spLocks noChangeArrowheads="1"/>
            </p:cNvSpPr>
            <p:nvPr/>
          </p:nvSpPr>
          <p:spPr bwMode="auto">
            <a:xfrm>
              <a:off x="5265738" y="2275328"/>
              <a:ext cx="90488" cy="90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66" name="Rectangle 59"/>
            <p:cNvSpPr>
              <a:spLocks noChangeArrowheads="1"/>
            </p:cNvSpPr>
            <p:nvPr/>
          </p:nvSpPr>
          <p:spPr bwMode="auto">
            <a:xfrm>
              <a:off x="6162676" y="2908740"/>
              <a:ext cx="92075" cy="90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70" name="Rectangle 63"/>
            <p:cNvSpPr>
              <a:spLocks noChangeArrowheads="1"/>
            </p:cNvSpPr>
            <p:nvPr/>
          </p:nvSpPr>
          <p:spPr bwMode="auto">
            <a:xfrm>
              <a:off x="7953376" y="3683440"/>
              <a:ext cx="90488" cy="90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pic>
        <p:nvPicPr>
          <p:cNvPr id="145" name="Picture 144"/>
          <p:cNvPicPr>
            <a:picLocks noChangeAspect="1"/>
          </p:cNvPicPr>
          <p:nvPr/>
        </p:nvPicPr>
        <p:blipFill>
          <a:blip r:embed="rId3" cstate="print"/>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15664752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tretch>
            <a:fillRect/>
          </a:stretch>
        </p:blipFill>
        <p:spPr>
          <a:xfrm>
            <a:off x="9843101" y="43285"/>
            <a:ext cx="2348899" cy="1634017"/>
          </a:xfrm>
          <a:prstGeom prst="rect">
            <a:avLst/>
          </a:prstGeom>
        </p:spPr>
      </p:pic>
      <p:sp>
        <p:nvSpPr>
          <p:cNvPr id="2" name="Title 1"/>
          <p:cNvSpPr>
            <a:spLocks noGrp="1"/>
          </p:cNvSpPr>
          <p:nvPr>
            <p:ph type="title"/>
          </p:nvPr>
        </p:nvSpPr>
        <p:spPr>
          <a:xfrm>
            <a:off x="372836" y="279400"/>
            <a:ext cx="10972800" cy="914400"/>
          </a:xfrm>
        </p:spPr>
        <p:txBody>
          <a:bodyPr>
            <a:noAutofit/>
          </a:bodyPr>
          <a:lstStyle/>
          <a:p>
            <a:r>
              <a:rPr lang="en-GB" sz="2800" dirty="0" smtClean="0"/>
              <a:t/>
            </a:r>
            <a:br>
              <a:rPr lang="en-GB" sz="2800" dirty="0" smtClean="0"/>
            </a:br>
            <a:r>
              <a:rPr lang="en-GB" sz="2800" dirty="0" smtClean="0"/>
              <a:t>OPERA</a:t>
            </a:r>
            <a:r>
              <a:rPr lang="bs-Latn-BA" sz="2800" dirty="0" smtClean="0"/>
              <a:t> I i </a:t>
            </a:r>
            <a:r>
              <a:rPr lang="en-GB" sz="2800" dirty="0" smtClean="0"/>
              <a:t>OPERA II: </a:t>
            </a:r>
            <a:r>
              <a:rPr lang="bs-Latn-BA" sz="2800" dirty="0" smtClean="0"/>
              <a:t>Dizajn studije</a:t>
            </a:r>
            <a:r>
              <a:rPr lang="en-US" sz="2800" dirty="0" smtClean="0"/>
              <a:t/>
            </a:r>
            <a:br>
              <a:rPr lang="en-US" sz="2800" dirty="0" smtClean="0"/>
            </a:br>
            <a:endParaRPr lang="en-GB" sz="2800" dirty="0"/>
          </a:p>
        </p:txBody>
      </p:sp>
      <p:sp>
        <p:nvSpPr>
          <p:cNvPr id="4" name="Text Placeholder 3"/>
          <p:cNvSpPr>
            <a:spLocks noGrp="1"/>
          </p:cNvSpPr>
          <p:nvPr>
            <p:ph type="body" sz="quarter" idx="13"/>
          </p:nvPr>
        </p:nvSpPr>
        <p:spPr>
          <a:xfrm>
            <a:off x="36576" y="6513512"/>
            <a:ext cx="6364224" cy="344488"/>
          </a:xfrm>
        </p:spPr>
        <p:txBody>
          <a:bodyPr/>
          <a:lstStyle/>
          <a:p>
            <a:r>
              <a:rPr lang="en-US" dirty="0"/>
              <a:t/>
            </a:r>
            <a:br>
              <a:rPr lang="en-US" dirty="0"/>
            </a:br>
            <a:r>
              <a:rPr lang="en-US" dirty="0"/>
              <a:t>BL, baseline; CDP, confirmed disability progression; IFN, interferon; OLE, open-label extension; SC, </a:t>
            </a:r>
            <a:r>
              <a:rPr lang="en-US" dirty="0" smtClean="0"/>
              <a:t>subcutaneous</a:t>
            </a:r>
            <a:endParaRPr lang="en-GB" dirty="0"/>
          </a:p>
        </p:txBody>
      </p:sp>
      <p:sp>
        <p:nvSpPr>
          <p:cNvPr id="6" name="Text Placeholder 4"/>
          <p:cNvSpPr>
            <a:spLocks noGrp="1"/>
          </p:cNvSpPr>
          <p:nvPr>
            <p:ph type="body" sz="quarter" idx="14"/>
          </p:nvPr>
        </p:nvSpPr>
        <p:spPr>
          <a:xfrm>
            <a:off x="6869891" y="6513512"/>
            <a:ext cx="5322109" cy="344488"/>
          </a:xfrm>
        </p:spPr>
        <p:txBody>
          <a:bodyPr/>
          <a:lstStyle/>
          <a:p>
            <a:r>
              <a:rPr lang="en-GB" sz="800" dirty="0"/>
              <a:t>Hauser SL, </a:t>
            </a:r>
            <a:r>
              <a:rPr lang="en-GB" sz="800" i="1" dirty="0"/>
              <a:t>et al.</a:t>
            </a:r>
            <a:r>
              <a:rPr lang="en-GB" sz="800" dirty="0"/>
              <a:t> Presented at ECTRIMS 2018 (Poster number P590).</a:t>
            </a:r>
          </a:p>
        </p:txBody>
      </p:sp>
      <p:pic>
        <p:nvPicPr>
          <p:cNvPr id="7" name="Content Placeholder 6"/>
          <p:cNvPicPr>
            <a:picLocks noGrp="1" noChangeAspect="1"/>
          </p:cNvPicPr>
          <p:nvPr>
            <p:ph idx="1"/>
          </p:nvPr>
        </p:nvPicPr>
        <p:blipFill>
          <a:blip r:embed="rId4" cstate="print"/>
          <a:stretch>
            <a:fillRect/>
          </a:stretch>
        </p:blipFill>
        <p:spPr>
          <a:xfrm>
            <a:off x="605367" y="1118938"/>
            <a:ext cx="10972800" cy="4748463"/>
          </a:xfrm>
          <a:prstGeom prst="rect">
            <a:avLst/>
          </a:prstGeom>
        </p:spPr>
      </p:pic>
    </p:spTree>
    <p:extLst>
      <p:ext uri="{BB962C8B-B14F-4D97-AF65-F5344CB8AC3E}">
        <p14:creationId xmlns="" xmlns:p14="http://schemas.microsoft.com/office/powerpoint/2010/main" val="15057607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43"/>
          <p:cNvPicPr>
            <a:picLocks noChangeAspect="1"/>
          </p:cNvPicPr>
          <p:nvPr/>
        </p:nvPicPr>
        <p:blipFill>
          <a:blip r:embed="rId3" cstate="print"/>
          <a:stretch>
            <a:fillRect/>
          </a:stretch>
        </p:blipFill>
        <p:spPr>
          <a:xfrm>
            <a:off x="9843101" y="0"/>
            <a:ext cx="2348899" cy="1634017"/>
          </a:xfrm>
          <a:prstGeom prst="rect">
            <a:avLst/>
          </a:prstGeom>
        </p:spPr>
      </p:pic>
      <p:grpSp>
        <p:nvGrpSpPr>
          <p:cNvPr id="214" name="Group 213"/>
          <p:cNvGrpSpPr/>
          <p:nvPr/>
        </p:nvGrpSpPr>
        <p:grpSpPr>
          <a:xfrm>
            <a:off x="7911796" y="2454196"/>
            <a:ext cx="1881188" cy="1577975"/>
            <a:chOff x="6156327" y="2439909"/>
            <a:chExt cx="1881188" cy="1577975"/>
          </a:xfrm>
        </p:grpSpPr>
        <p:sp>
          <p:nvSpPr>
            <p:cNvPr id="186" name="Line 55"/>
            <p:cNvSpPr>
              <a:spLocks noChangeShapeType="1"/>
            </p:cNvSpPr>
            <p:nvPr/>
          </p:nvSpPr>
          <p:spPr bwMode="auto">
            <a:xfrm>
              <a:off x="6156327" y="2439909"/>
              <a:ext cx="92075"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87" name="Line 56"/>
            <p:cNvSpPr>
              <a:spLocks noChangeShapeType="1"/>
            </p:cNvSpPr>
            <p:nvPr/>
          </p:nvSpPr>
          <p:spPr bwMode="auto">
            <a:xfrm>
              <a:off x="6156327" y="3235246"/>
              <a:ext cx="92075"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88" name="Line 57"/>
            <p:cNvSpPr>
              <a:spLocks noChangeShapeType="1"/>
            </p:cNvSpPr>
            <p:nvPr/>
          </p:nvSpPr>
          <p:spPr bwMode="auto">
            <a:xfrm>
              <a:off x="6202364" y="2439909"/>
              <a:ext cx="0" cy="795338"/>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90" name="Line 59"/>
            <p:cNvSpPr>
              <a:spLocks noChangeShapeType="1"/>
            </p:cNvSpPr>
            <p:nvPr/>
          </p:nvSpPr>
          <p:spPr bwMode="auto">
            <a:xfrm>
              <a:off x="7947027" y="3144759"/>
              <a:ext cx="90488"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91" name="Line 60"/>
            <p:cNvSpPr>
              <a:spLocks noChangeShapeType="1"/>
            </p:cNvSpPr>
            <p:nvPr/>
          </p:nvSpPr>
          <p:spPr bwMode="auto">
            <a:xfrm>
              <a:off x="7947027" y="4017884"/>
              <a:ext cx="90488"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92" name="Line 61"/>
            <p:cNvSpPr>
              <a:spLocks noChangeShapeType="1"/>
            </p:cNvSpPr>
            <p:nvPr/>
          </p:nvSpPr>
          <p:spPr bwMode="auto">
            <a:xfrm>
              <a:off x="7991477" y="3144759"/>
              <a:ext cx="0" cy="873125"/>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sp>
        <p:nvSpPr>
          <p:cNvPr id="2" name="Title 1"/>
          <p:cNvSpPr>
            <a:spLocks noGrp="1"/>
          </p:cNvSpPr>
          <p:nvPr>
            <p:ph type="title"/>
          </p:nvPr>
        </p:nvSpPr>
        <p:spPr>
          <a:xfrm>
            <a:off x="691744" y="279384"/>
            <a:ext cx="8229600" cy="792162"/>
          </a:xfrm>
        </p:spPr>
        <p:txBody>
          <a:bodyPr>
            <a:normAutofit fontScale="90000"/>
          </a:bodyPr>
          <a:lstStyle/>
          <a:p>
            <a:r>
              <a:rPr lang="en-US" dirty="0"/>
              <a:t>Efficacy of ocrelizumab in early RMS</a:t>
            </a:r>
            <a:br>
              <a:rPr lang="en-US" dirty="0"/>
            </a:br>
            <a:r>
              <a:rPr lang="en-US" sz="2000" i="1" dirty="0">
                <a:latin typeface="Minion" pitchFamily="2" charset="0"/>
              </a:rPr>
              <a:t>OPERA studies early RMS subgroup*: Change in cortical grey matter volume </a:t>
            </a:r>
          </a:p>
        </p:txBody>
      </p:sp>
      <p:sp>
        <p:nvSpPr>
          <p:cNvPr id="4" name="Text Placeholder 3"/>
          <p:cNvSpPr>
            <a:spLocks noGrp="1"/>
          </p:cNvSpPr>
          <p:nvPr>
            <p:ph type="body" sz="quarter" idx="13"/>
          </p:nvPr>
        </p:nvSpPr>
        <p:spPr>
          <a:xfrm>
            <a:off x="442762" y="6324600"/>
            <a:ext cx="6650765" cy="311557"/>
          </a:xfrm>
        </p:spPr>
        <p:txBody>
          <a:bodyPr/>
          <a:lstStyle/>
          <a:p>
            <a:r>
              <a:rPr lang="en-GB" dirty="0" smtClean="0"/>
              <a:t>*Early </a:t>
            </a:r>
            <a:r>
              <a:rPr lang="en-GB" dirty="0"/>
              <a:t>RMS subgroup defined as MS symptom onset ≤2 </a:t>
            </a:r>
            <a:r>
              <a:rPr lang="en-GB" dirty="0" smtClean="0"/>
              <a:t>years</a:t>
            </a:r>
            <a:r>
              <a:rPr lang="en-GB" dirty="0"/>
              <a:t>.</a:t>
            </a:r>
            <a:br>
              <a:rPr lang="en-GB" dirty="0"/>
            </a:br>
            <a:r>
              <a:rPr lang="en-GB" dirty="0" smtClean="0"/>
              <a:t>Estimates </a:t>
            </a:r>
            <a:r>
              <a:rPr lang="en-GB" dirty="0"/>
              <a:t>are from analysis based on mixed-effect model of repeated measures (MMRM</a:t>
            </a:r>
            <a:r>
              <a:rPr lang="ro-RO" dirty="0" smtClean="0"/>
              <a:t>)</a:t>
            </a:r>
            <a:r>
              <a:rPr lang="en-GB" dirty="0" smtClean="0"/>
              <a:t>.</a:t>
            </a:r>
            <a:r>
              <a:rPr lang="ro-RO" dirty="0"/>
              <a:t/>
            </a:r>
            <a:br>
              <a:rPr lang="ro-RO" dirty="0"/>
            </a:br>
            <a:r>
              <a:rPr lang="en-GB" dirty="0"/>
              <a:t>CI, confidence interval; </a:t>
            </a:r>
            <a:r>
              <a:rPr lang="en-GB" dirty="0" smtClean="0"/>
              <a:t>IFN, interferon; </a:t>
            </a:r>
            <a:r>
              <a:rPr lang="en-GB" dirty="0"/>
              <a:t>MS, multiple sclerosis; OCR, ocrelizumab; </a:t>
            </a:r>
            <a:br>
              <a:rPr lang="en-GB" dirty="0"/>
            </a:br>
            <a:r>
              <a:rPr lang="en-GB" dirty="0"/>
              <a:t>RMS, relapsing multiple </a:t>
            </a:r>
            <a:r>
              <a:rPr lang="en-GB" dirty="0" smtClean="0"/>
              <a:t>sclerosis</a:t>
            </a:r>
            <a:endParaRPr lang="en-GB" dirty="0"/>
          </a:p>
        </p:txBody>
      </p:sp>
      <p:sp>
        <p:nvSpPr>
          <p:cNvPr id="5" name="Text Placeholder 4"/>
          <p:cNvSpPr>
            <a:spLocks noGrp="1"/>
          </p:cNvSpPr>
          <p:nvPr>
            <p:ph type="body" sz="quarter" idx="14"/>
          </p:nvPr>
        </p:nvSpPr>
        <p:spPr/>
        <p:txBody>
          <a:bodyPr/>
          <a:lstStyle/>
          <a:p>
            <a:r>
              <a:rPr lang="en-GB" dirty="0"/>
              <a:t>Traboulsee </a:t>
            </a:r>
            <a:r>
              <a:rPr lang="en-GB" dirty="0" smtClean="0"/>
              <a:t>A, </a:t>
            </a:r>
            <a:r>
              <a:rPr lang="en-GB" i="1" dirty="0" smtClean="0"/>
              <a:t>et </a:t>
            </a:r>
            <a:r>
              <a:rPr lang="en-GB" i="1" dirty="0"/>
              <a:t>al</a:t>
            </a:r>
            <a:r>
              <a:rPr lang="en-GB" dirty="0"/>
              <a:t>. Presented at AAN 2017 </a:t>
            </a:r>
            <a:r>
              <a:rPr lang="en-GB" dirty="0" smtClean="0"/>
              <a:t>(poster </a:t>
            </a:r>
            <a:r>
              <a:rPr lang="en-GB" dirty="0"/>
              <a:t>338</a:t>
            </a:r>
            <a:r>
              <a:rPr lang="en-GB" dirty="0" smtClean="0"/>
              <a:t>). </a:t>
            </a:r>
            <a:endParaRPr lang="en-GB" dirty="0"/>
          </a:p>
        </p:txBody>
      </p:sp>
      <p:pic>
        <p:nvPicPr>
          <p:cNvPr id="6" name="Picture 5" hidden="1"/>
          <p:cNvPicPr>
            <a:picLocks noChangeAspect="1"/>
          </p:cNvPicPr>
          <p:nvPr/>
        </p:nvPicPr>
        <p:blipFill>
          <a:blip r:embed="rId4"/>
          <a:stretch>
            <a:fillRect/>
          </a:stretch>
        </p:blipFill>
        <p:spPr>
          <a:xfrm>
            <a:off x="2089702" y="3109489"/>
            <a:ext cx="8578298" cy="3991954"/>
          </a:xfrm>
          <a:prstGeom prst="rect">
            <a:avLst/>
          </a:prstGeom>
        </p:spPr>
      </p:pic>
      <p:sp>
        <p:nvSpPr>
          <p:cNvPr id="99" name="TextBox 98">
            <a:extLst>
              <a:ext uri="{FF2B5EF4-FFF2-40B4-BE49-F238E27FC236}">
                <a16:creationId xmlns="" xmlns:a16="http://schemas.microsoft.com/office/drawing/2014/main" id="{F66D862D-981C-4C51-AADB-36F0D713FD25}"/>
              </a:ext>
            </a:extLst>
          </p:cNvPr>
          <p:cNvSpPr txBox="1"/>
          <p:nvPr/>
        </p:nvSpPr>
        <p:spPr>
          <a:xfrm>
            <a:off x="7057713" y="1416050"/>
            <a:ext cx="2668588"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61421"/>
                </a:solidFill>
                <a:effectLst/>
                <a:uLnTx/>
                <a:uFillTx/>
                <a:latin typeface="Imago"/>
                <a:ea typeface="+mn-ea"/>
                <a:cs typeface="+mn-cs"/>
              </a:rPr>
              <a:t>Week 24 to Week 96</a:t>
            </a:r>
          </a:p>
        </p:txBody>
      </p:sp>
      <p:sp>
        <p:nvSpPr>
          <p:cNvPr id="100" name="TextBox 99">
            <a:extLst>
              <a:ext uri="{FF2B5EF4-FFF2-40B4-BE49-F238E27FC236}">
                <a16:creationId xmlns="" xmlns:a16="http://schemas.microsoft.com/office/drawing/2014/main" id="{A601394C-4979-424C-8427-0C500807128C}"/>
              </a:ext>
            </a:extLst>
          </p:cNvPr>
          <p:cNvSpPr txBox="1"/>
          <p:nvPr/>
        </p:nvSpPr>
        <p:spPr>
          <a:xfrm>
            <a:off x="2873375" y="1416050"/>
            <a:ext cx="2547939"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61421"/>
                </a:solidFill>
                <a:effectLst/>
                <a:uLnTx/>
                <a:uFillTx/>
                <a:latin typeface="Imago"/>
                <a:ea typeface="+mn-ea"/>
                <a:cs typeface="+mn-cs"/>
              </a:rPr>
              <a:t> Baseline to Week 96 </a:t>
            </a:r>
          </a:p>
        </p:txBody>
      </p:sp>
      <p:grpSp>
        <p:nvGrpSpPr>
          <p:cNvPr id="209" name="Group 208"/>
          <p:cNvGrpSpPr/>
          <p:nvPr/>
        </p:nvGrpSpPr>
        <p:grpSpPr>
          <a:xfrm>
            <a:off x="6134244" y="1775348"/>
            <a:ext cx="4237150" cy="3668673"/>
            <a:chOff x="4488324" y="1775347"/>
            <a:chExt cx="4237150" cy="3668673"/>
          </a:xfrm>
        </p:grpSpPr>
        <p:grpSp>
          <p:nvGrpSpPr>
            <p:cNvPr id="52" name="Group 51"/>
            <p:cNvGrpSpPr/>
            <p:nvPr/>
          </p:nvGrpSpPr>
          <p:grpSpPr>
            <a:xfrm>
              <a:off x="5321305" y="2229290"/>
              <a:ext cx="2759075" cy="2530475"/>
              <a:chOff x="5219701" y="2229290"/>
              <a:chExt cx="2759075" cy="2530475"/>
            </a:xfrm>
          </p:grpSpPr>
          <p:sp>
            <p:nvSpPr>
              <p:cNvPr id="53" name="Freeform 44"/>
              <p:cNvSpPr>
                <a:spLocks/>
              </p:cNvSpPr>
              <p:nvPr/>
            </p:nvSpPr>
            <p:spPr bwMode="auto">
              <a:xfrm>
                <a:off x="5310188" y="2321365"/>
                <a:ext cx="2668588" cy="2438400"/>
              </a:xfrm>
              <a:custGeom>
                <a:avLst/>
                <a:gdLst>
                  <a:gd name="T0" fmla="*/ 0 w 3512"/>
                  <a:gd name="T1" fmla="*/ 3209 h 3209"/>
                  <a:gd name="T2" fmla="*/ 0 w 3512"/>
                  <a:gd name="T3" fmla="*/ 0 h 3209"/>
                  <a:gd name="T4" fmla="*/ 3512 w 3512"/>
                  <a:gd name="T5" fmla="*/ 0 h 3209"/>
                </a:gdLst>
                <a:ahLst/>
                <a:cxnLst>
                  <a:cxn ang="0">
                    <a:pos x="T0" y="T1"/>
                  </a:cxn>
                  <a:cxn ang="0">
                    <a:pos x="T2" y="T3"/>
                  </a:cxn>
                  <a:cxn ang="0">
                    <a:pos x="T4" y="T5"/>
                  </a:cxn>
                </a:cxnLst>
                <a:rect l="0" t="0" r="r" b="b"/>
                <a:pathLst>
                  <a:path w="3512" h="3209">
                    <a:moveTo>
                      <a:pt x="0" y="3209"/>
                    </a:moveTo>
                    <a:lnTo>
                      <a:pt x="0" y="0"/>
                    </a:lnTo>
                    <a:lnTo>
                      <a:pt x="3512" y="0"/>
                    </a:lnTo>
                  </a:path>
                </a:pathLst>
              </a:custGeom>
              <a:noFill/>
              <a:ln w="19050" cap="sq">
                <a:solidFill>
                  <a:srgbClr val="1F1D2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54" name="Line 45"/>
              <p:cNvSpPr>
                <a:spLocks noChangeShapeType="1"/>
              </p:cNvSpPr>
              <p:nvPr/>
            </p:nvSpPr>
            <p:spPr bwMode="auto">
              <a:xfrm>
                <a:off x="5219701" y="43533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55" name="Line 46"/>
              <p:cNvSpPr>
                <a:spLocks noChangeShapeType="1"/>
              </p:cNvSpPr>
              <p:nvPr/>
            </p:nvSpPr>
            <p:spPr bwMode="auto">
              <a:xfrm>
                <a:off x="5219701" y="39469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56" name="Line 47"/>
              <p:cNvSpPr>
                <a:spLocks noChangeShapeType="1"/>
              </p:cNvSpPr>
              <p:nvPr/>
            </p:nvSpPr>
            <p:spPr bwMode="auto">
              <a:xfrm>
                <a:off x="5219701" y="47597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57" name="Line 48"/>
              <p:cNvSpPr>
                <a:spLocks noChangeShapeType="1"/>
              </p:cNvSpPr>
              <p:nvPr/>
            </p:nvSpPr>
            <p:spPr bwMode="auto">
              <a:xfrm>
                <a:off x="5219701" y="35405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58" name="Line 49"/>
              <p:cNvSpPr>
                <a:spLocks noChangeShapeType="1"/>
              </p:cNvSpPr>
              <p:nvPr/>
            </p:nvSpPr>
            <p:spPr bwMode="auto">
              <a:xfrm>
                <a:off x="5219701" y="3132578"/>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59" name="Line 50"/>
              <p:cNvSpPr>
                <a:spLocks noChangeShapeType="1"/>
              </p:cNvSpPr>
              <p:nvPr/>
            </p:nvSpPr>
            <p:spPr bwMode="auto">
              <a:xfrm>
                <a:off x="5219701" y="27277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60" name="Line 51"/>
              <p:cNvSpPr>
                <a:spLocks noChangeShapeType="1"/>
              </p:cNvSpPr>
              <p:nvPr/>
            </p:nvSpPr>
            <p:spPr bwMode="auto">
              <a:xfrm>
                <a:off x="5219701" y="23213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61" name="Line 52"/>
              <p:cNvSpPr>
                <a:spLocks noChangeShapeType="1"/>
              </p:cNvSpPr>
              <p:nvPr/>
            </p:nvSpPr>
            <p:spPr bwMode="auto">
              <a:xfrm>
                <a:off x="5310188" y="2229290"/>
                <a:ext cx="0" cy="92075"/>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62" name="Line 53"/>
              <p:cNvSpPr>
                <a:spLocks noChangeShapeType="1"/>
              </p:cNvSpPr>
              <p:nvPr/>
            </p:nvSpPr>
            <p:spPr bwMode="auto">
              <a:xfrm>
                <a:off x="6200776" y="2229290"/>
                <a:ext cx="0" cy="92075"/>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63" name="Line 54"/>
              <p:cNvSpPr>
                <a:spLocks noChangeShapeType="1"/>
              </p:cNvSpPr>
              <p:nvPr/>
            </p:nvSpPr>
            <p:spPr bwMode="auto">
              <a:xfrm>
                <a:off x="7978776" y="2229290"/>
                <a:ext cx="0" cy="92075"/>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sp>
          <p:nvSpPr>
            <p:cNvPr id="104" name="Rectangle 103"/>
            <p:cNvSpPr/>
            <p:nvPr/>
          </p:nvSpPr>
          <p:spPr>
            <a:xfrm>
              <a:off x="5322818" y="1990791"/>
              <a:ext cx="179536"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24</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05" name="Rectangle 104"/>
            <p:cNvSpPr/>
            <p:nvPr/>
          </p:nvSpPr>
          <p:spPr>
            <a:xfrm>
              <a:off x="6218560" y="1990791"/>
              <a:ext cx="183513"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48</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06" name="Rectangle 105"/>
            <p:cNvSpPr/>
            <p:nvPr/>
          </p:nvSpPr>
          <p:spPr>
            <a:xfrm>
              <a:off x="7979892" y="1990791"/>
              <a:ext cx="183513"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96</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07" name="Rectangle 106"/>
            <p:cNvSpPr/>
            <p:nvPr/>
          </p:nvSpPr>
          <p:spPr>
            <a:xfrm>
              <a:off x="5411792" y="1775347"/>
              <a:ext cx="2659856"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Week</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08" name="Rectangle 107"/>
            <p:cNvSpPr/>
            <p:nvPr/>
          </p:nvSpPr>
          <p:spPr>
            <a:xfrm rot="16200000">
              <a:off x="3392887" y="3324727"/>
              <a:ext cx="2621762" cy="43088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Percentage change (95% CI) in cortical grey matter volume</a:t>
              </a:r>
              <a:endParaRPr kumimoji="0" lang="en-US" sz="1400" b="0" i="0" u="none" strike="noStrike" kern="1200" cap="none" spc="0" normalizeH="0" baseline="30000" noProof="0" dirty="0">
                <a:ln>
                  <a:noFill/>
                </a:ln>
                <a:solidFill>
                  <a:srgbClr val="1F1D21"/>
                </a:solidFill>
                <a:effectLst/>
                <a:uLnTx/>
                <a:uFillTx/>
                <a:latin typeface="Imago"/>
                <a:ea typeface="+mn-ea"/>
                <a:cs typeface="+mn-cs"/>
              </a:endParaRPr>
            </a:p>
          </p:txBody>
        </p:sp>
        <p:sp>
          <p:nvSpPr>
            <p:cNvPr id="109" name="Rectangle 108"/>
            <p:cNvSpPr/>
            <p:nvPr/>
          </p:nvSpPr>
          <p:spPr>
            <a:xfrm>
              <a:off x="5221237" y="2213644"/>
              <a:ext cx="8976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10" name="Rectangle 109"/>
            <p:cNvSpPr/>
            <p:nvPr/>
          </p:nvSpPr>
          <p:spPr>
            <a:xfrm>
              <a:off x="5024067" y="2620176"/>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-0.2</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11" name="Rectangle 110"/>
            <p:cNvSpPr/>
            <p:nvPr/>
          </p:nvSpPr>
          <p:spPr>
            <a:xfrm>
              <a:off x="5024067" y="3026708"/>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-0.4</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12" name="Rectangle 111"/>
            <p:cNvSpPr/>
            <p:nvPr/>
          </p:nvSpPr>
          <p:spPr>
            <a:xfrm>
              <a:off x="5024067" y="3433240"/>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-0.6</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13" name="Rectangle 112"/>
            <p:cNvSpPr/>
            <p:nvPr/>
          </p:nvSpPr>
          <p:spPr>
            <a:xfrm>
              <a:off x="5024067" y="3839772"/>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-0.8</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14" name="Rectangle 113"/>
            <p:cNvSpPr/>
            <p:nvPr/>
          </p:nvSpPr>
          <p:spPr>
            <a:xfrm>
              <a:off x="5024067" y="4246304"/>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-1.0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15" name="Rectangle 114"/>
            <p:cNvSpPr/>
            <p:nvPr/>
          </p:nvSpPr>
          <p:spPr>
            <a:xfrm>
              <a:off x="5024067" y="4652837"/>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-1.2</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18" name="Rectangle 117"/>
            <p:cNvSpPr/>
            <p:nvPr/>
          </p:nvSpPr>
          <p:spPr>
            <a:xfrm>
              <a:off x="8239764" y="3451587"/>
              <a:ext cx="485710" cy="215444"/>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F1D21"/>
                  </a:solidFill>
                  <a:effectLst/>
                  <a:uLnTx/>
                  <a:uFillTx/>
                  <a:latin typeface="Imago"/>
                  <a:ea typeface="+mn-ea"/>
                  <a:cs typeface="+mn-cs"/>
                </a:rPr>
                <a:t>–</a:t>
              </a:r>
              <a:r>
                <a:rPr kumimoji="0" lang="ro-RO" sz="1400" b="0" i="0" u="none" strike="noStrike" kern="1200" cap="none" spc="0" normalizeH="0" baseline="0" noProof="0" dirty="0">
                  <a:ln>
                    <a:noFill/>
                  </a:ln>
                  <a:solidFill>
                    <a:srgbClr val="1F1D21"/>
                  </a:solidFill>
                  <a:effectLst/>
                  <a:uLnTx/>
                  <a:uFillTx/>
                  <a:latin typeface="Imago"/>
                  <a:ea typeface="+mn-ea"/>
                  <a:cs typeface="+mn-cs"/>
                </a:rPr>
                <a:t>0.620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19" name="Rectangle 118"/>
            <p:cNvSpPr/>
            <p:nvPr/>
          </p:nvSpPr>
          <p:spPr>
            <a:xfrm>
              <a:off x="8239764" y="3915152"/>
              <a:ext cx="485710" cy="215444"/>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F1D21"/>
                  </a:solidFill>
                  <a:effectLst/>
                  <a:uLnTx/>
                  <a:uFillTx/>
                  <a:latin typeface="Imago"/>
                  <a:ea typeface="+mn-ea"/>
                  <a:cs typeface="+mn-cs"/>
                </a:rPr>
                <a:t>–</a:t>
              </a:r>
              <a:r>
                <a:rPr kumimoji="0" lang="ro-RO" sz="1400" b="0" i="0" u="none" strike="noStrike" kern="1200" cap="none" spc="0" normalizeH="0" baseline="0" noProof="0" dirty="0">
                  <a:ln>
                    <a:noFill/>
                  </a:ln>
                  <a:solidFill>
                    <a:srgbClr val="1F1D21"/>
                  </a:solidFill>
                  <a:effectLst/>
                  <a:uLnTx/>
                  <a:uFillTx/>
                  <a:latin typeface="Imago"/>
                  <a:ea typeface="+mn-ea"/>
                  <a:cs typeface="+mn-cs"/>
                </a:rPr>
                <a:t>0.841</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23" name="Rectangle 122"/>
            <p:cNvSpPr/>
            <p:nvPr/>
          </p:nvSpPr>
          <p:spPr>
            <a:xfrm>
              <a:off x="6893813" y="2477337"/>
              <a:ext cx="1583163"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0066CC"/>
                  </a:solidFill>
                  <a:effectLst/>
                  <a:uLnTx/>
                  <a:uFillTx/>
                  <a:latin typeface="Imago"/>
                  <a:ea typeface="+mn-ea"/>
                  <a:cs typeface="+mn-cs"/>
                </a:rPr>
                <a:t>26.3%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6CC"/>
                  </a:solidFill>
                  <a:effectLst/>
                  <a:uLnTx/>
                  <a:uFillTx/>
                  <a:latin typeface="Imago"/>
                  <a:ea typeface="+mn-ea"/>
                  <a:cs typeface="+mn-cs"/>
                </a:rPr>
                <a:t>r</a:t>
              </a:r>
              <a:r>
                <a:rPr kumimoji="0" lang="ro-RO" sz="1200" b="1" i="0" u="none" strike="noStrike" kern="1200" cap="none" spc="0" normalizeH="0" baseline="0" noProof="0" dirty="0">
                  <a:ln>
                    <a:noFill/>
                  </a:ln>
                  <a:solidFill>
                    <a:srgbClr val="0066CC"/>
                  </a:solidFill>
                  <a:effectLst/>
                  <a:uLnTx/>
                  <a:uFillTx/>
                  <a:latin typeface="Imago"/>
                  <a:ea typeface="+mn-ea"/>
                  <a:cs typeface="+mn-cs"/>
                </a:rPr>
                <a:t>eduction vs IFN</a:t>
              </a:r>
              <a:r>
                <a:rPr kumimoji="0" lang="en-GB" sz="1200" b="1" i="0" u="none" strike="noStrike" kern="1200" cap="none" spc="0" normalizeH="0" baseline="0" noProof="0" dirty="0">
                  <a:ln>
                    <a:noFill/>
                  </a:ln>
                  <a:solidFill>
                    <a:srgbClr val="0066CC"/>
                  </a:solidFill>
                  <a:effectLst/>
                  <a:uLnTx/>
                  <a:uFillTx/>
                  <a:latin typeface="Imago"/>
                  <a:ea typeface="+mn-ea"/>
                  <a:cs typeface="+mn-cs"/>
                </a:rPr>
                <a:t> </a:t>
              </a:r>
              <a:r>
                <a:rPr kumimoji="0" lang="el-GR" sz="1200" b="1" i="0" u="none" strike="noStrike" kern="1200" cap="none" spc="0" normalizeH="0" baseline="0" noProof="0" dirty="0">
                  <a:ln>
                    <a:noFill/>
                  </a:ln>
                  <a:solidFill>
                    <a:srgbClr val="0066CC"/>
                  </a:solidFill>
                  <a:effectLst/>
                  <a:uLnTx/>
                  <a:uFillTx/>
                  <a:latin typeface="Imago"/>
                  <a:ea typeface="+mn-ea"/>
                  <a:cs typeface="+mn-cs"/>
                </a:rPr>
                <a:t>β-1</a:t>
              </a:r>
              <a:r>
                <a:rPr kumimoji="0" lang="ro-RO" sz="1200" b="1" i="0" u="none" strike="noStrike" kern="1200" cap="none" spc="0" normalizeH="0" baseline="0" noProof="0" dirty="0">
                  <a:ln>
                    <a:noFill/>
                  </a:ln>
                  <a:solidFill>
                    <a:srgbClr val="0066CC"/>
                  </a:solidFill>
                  <a:effectLst/>
                  <a:uLnTx/>
                  <a:uFillTx/>
                  <a:latin typeface="Imago"/>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6CC"/>
                  </a:solidFill>
                  <a:effectLst/>
                  <a:uLnTx/>
                  <a:uFillTx/>
                  <a:latin typeface="Imago"/>
                  <a:ea typeface="+mn-ea"/>
                  <a:cs typeface="+mn-cs"/>
                </a:rPr>
                <a:t>p</a:t>
              </a:r>
              <a:r>
                <a:rPr kumimoji="0" lang="ro-RO" sz="1200" b="1" i="0" u="none" strike="noStrike" kern="1200" cap="none" spc="0" normalizeH="0" baseline="0" noProof="0" dirty="0">
                  <a:ln>
                    <a:noFill/>
                  </a:ln>
                  <a:solidFill>
                    <a:srgbClr val="0066CC"/>
                  </a:solidFill>
                  <a:effectLst/>
                  <a:uLnTx/>
                  <a:uFillTx/>
                  <a:latin typeface="Imago"/>
                  <a:ea typeface="+mn-ea"/>
                  <a:cs typeface="+mn-cs"/>
                </a:rPr>
                <a:t>=0.036</a:t>
              </a:r>
              <a:endParaRPr kumimoji="0" lang="en-US" sz="1200" b="1" i="0" u="none" strike="noStrike" kern="1200" cap="none" spc="0" normalizeH="0" baseline="0" noProof="0" dirty="0">
                <a:ln>
                  <a:noFill/>
                </a:ln>
                <a:solidFill>
                  <a:srgbClr val="0066CC"/>
                </a:solidFill>
                <a:effectLst/>
                <a:uLnTx/>
                <a:uFillTx/>
                <a:latin typeface="Imago"/>
                <a:ea typeface="+mn-ea"/>
                <a:cs typeface="+mn-cs"/>
              </a:endParaRPr>
            </a:p>
          </p:txBody>
        </p:sp>
        <p:sp>
          <p:nvSpPr>
            <p:cNvPr id="128" name="Rectangle 127"/>
            <p:cNvSpPr/>
            <p:nvPr/>
          </p:nvSpPr>
          <p:spPr>
            <a:xfrm>
              <a:off x="5306788" y="5105466"/>
              <a:ext cx="211596" cy="338554"/>
            </a:xfrm>
            <a:prstGeom prst="rect">
              <a:avLst/>
            </a:prstGeom>
          </p:spPr>
          <p:txBody>
            <a:bodyPr wrap="non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169</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
          <p:nvSpPr>
            <p:cNvPr id="129" name="Rectangle 128"/>
            <p:cNvSpPr/>
            <p:nvPr/>
          </p:nvSpPr>
          <p:spPr>
            <a:xfrm>
              <a:off x="6204518" y="5105466"/>
              <a:ext cx="211596" cy="338554"/>
            </a:xfrm>
            <a:prstGeom prst="rect">
              <a:avLst/>
            </a:prstGeom>
          </p:spPr>
          <p:txBody>
            <a:bodyPr wrap="non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162</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
          <p:nvSpPr>
            <p:cNvPr id="130" name="Rectangle 129"/>
            <p:cNvSpPr/>
            <p:nvPr/>
          </p:nvSpPr>
          <p:spPr>
            <a:xfrm>
              <a:off x="7965850" y="5105466"/>
              <a:ext cx="211596" cy="338554"/>
            </a:xfrm>
            <a:prstGeom prst="rect">
              <a:avLst/>
            </a:prstGeom>
          </p:spPr>
          <p:txBody>
            <a:bodyPr wrap="non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146</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
          <p:nvSpPr>
            <p:cNvPr id="131" name="Rectangle 130"/>
            <p:cNvSpPr/>
            <p:nvPr/>
          </p:nvSpPr>
          <p:spPr>
            <a:xfrm>
              <a:off x="4729085" y="4936189"/>
              <a:ext cx="509820" cy="507831"/>
            </a:xfrm>
            <a:prstGeom prst="rect">
              <a:avLst/>
            </a:prstGeom>
          </p:spPr>
          <p:txBody>
            <a:bodyPr wrap="none" lIns="0" tIns="0" rIns="0" b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IFN </a:t>
              </a:r>
              <a:r>
                <a:rPr kumimoji="0" lang="el-GR" sz="1100" b="0" i="0" u="none" strike="noStrike" kern="1200" cap="none" spc="0" normalizeH="0" baseline="0" noProof="0" dirty="0">
                  <a:ln>
                    <a:noFill/>
                  </a:ln>
                  <a:solidFill>
                    <a:srgbClr val="1F1D21"/>
                  </a:solidFill>
                  <a:effectLst/>
                  <a:uLnTx/>
                  <a:uFillTx/>
                  <a:latin typeface="Imago"/>
                  <a:ea typeface="+mn-ea"/>
                  <a:cs typeface="+mn-cs"/>
                </a:rPr>
                <a:t>β-1</a:t>
              </a:r>
              <a:r>
                <a:rPr kumimoji="0" lang="ro-RO" sz="1100" b="0" i="0" u="none" strike="noStrike" kern="1200" cap="none" spc="0" normalizeH="0" baseline="0" noProof="0" dirty="0">
                  <a:ln>
                    <a:noFill/>
                  </a:ln>
                  <a:solidFill>
                    <a:srgbClr val="1F1D21"/>
                  </a:solidFill>
                  <a:effectLst/>
                  <a:uLnTx/>
                  <a:uFillTx/>
                  <a:latin typeface="Imago"/>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OCR </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grpSp>
      <p:grpSp>
        <p:nvGrpSpPr>
          <p:cNvPr id="210" name="Group 209"/>
          <p:cNvGrpSpPr/>
          <p:nvPr/>
        </p:nvGrpSpPr>
        <p:grpSpPr>
          <a:xfrm>
            <a:off x="1934805" y="1775348"/>
            <a:ext cx="4024606" cy="3668673"/>
            <a:chOff x="410805" y="1775347"/>
            <a:chExt cx="4024606" cy="3668673"/>
          </a:xfrm>
        </p:grpSpPr>
        <p:grpSp>
          <p:nvGrpSpPr>
            <p:cNvPr id="7" name="Group 6"/>
            <p:cNvGrpSpPr/>
            <p:nvPr/>
          </p:nvGrpSpPr>
          <p:grpSpPr>
            <a:xfrm>
              <a:off x="1268413" y="2229290"/>
              <a:ext cx="2628901" cy="2530475"/>
              <a:chOff x="1268413" y="2229290"/>
              <a:chExt cx="2628901" cy="2530475"/>
            </a:xfrm>
          </p:grpSpPr>
          <p:sp>
            <p:nvSpPr>
              <p:cNvPr id="8" name="Freeform 5"/>
              <p:cNvSpPr>
                <a:spLocks/>
              </p:cNvSpPr>
              <p:nvPr/>
            </p:nvSpPr>
            <p:spPr bwMode="auto">
              <a:xfrm>
                <a:off x="1358901" y="2321365"/>
                <a:ext cx="2538413" cy="2438400"/>
              </a:xfrm>
              <a:custGeom>
                <a:avLst/>
                <a:gdLst>
                  <a:gd name="T0" fmla="*/ 0 w 3340"/>
                  <a:gd name="T1" fmla="*/ 3209 h 3209"/>
                  <a:gd name="T2" fmla="*/ 0 w 3340"/>
                  <a:gd name="T3" fmla="*/ 0 h 3209"/>
                  <a:gd name="T4" fmla="*/ 3340 w 3340"/>
                  <a:gd name="T5" fmla="*/ 0 h 3209"/>
                </a:gdLst>
                <a:ahLst/>
                <a:cxnLst>
                  <a:cxn ang="0">
                    <a:pos x="T0" y="T1"/>
                  </a:cxn>
                  <a:cxn ang="0">
                    <a:pos x="T2" y="T3"/>
                  </a:cxn>
                  <a:cxn ang="0">
                    <a:pos x="T4" y="T5"/>
                  </a:cxn>
                </a:cxnLst>
                <a:rect l="0" t="0" r="r" b="b"/>
                <a:pathLst>
                  <a:path w="3340" h="3209">
                    <a:moveTo>
                      <a:pt x="0" y="3209"/>
                    </a:moveTo>
                    <a:lnTo>
                      <a:pt x="0" y="0"/>
                    </a:lnTo>
                    <a:lnTo>
                      <a:pt x="3340" y="0"/>
                    </a:lnTo>
                  </a:path>
                </a:pathLst>
              </a:custGeom>
              <a:noFill/>
              <a:ln w="19050" cap="sq">
                <a:solidFill>
                  <a:srgbClr val="1F1D2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9" name="Line 6"/>
              <p:cNvSpPr>
                <a:spLocks noChangeShapeType="1"/>
              </p:cNvSpPr>
              <p:nvPr/>
            </p:nvSpPr>
            <p:spPr bwMode="auto">
              <a:xfrm>
                <a:off x="1268413" y="4272403"/>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0" name="Line 7"/>
              <p:cNvSpPr>
                <a:spLocks noChangeShapeType="1"/>
              </p:cNvSpPr>
              <p:nvPr/>
            </p:nvSpPr>
            <p:spPr bwMode="auto">
              <a:xfrm>
                <a:off x="1268413" y="47597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1" name="Line 8"/>
              <p:cNvSpPr>
                <a:spLocks noChangeShapeType="1"/>
              </p:cNvSpPr>
              <p:nvPr/>
            </p:nvSpPr>
            <p:spPr bwMode="auto">
              <a:xfrm>
                <a:off x="1268413" y="3783453"/>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2" name="Line 9"/>
              <p:cNvSpPr>
                <a:spLocks noChangeShapeType="1"/>
              </p:cNvSpPr>
              <p:nvPr/>
            </p:nvSpPr>
            <p:spPr bwMode="auto">
              <a:xfrm>
                <a:off x="1268413" y="3296090"/>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3" name="Line 10"/>
              <p:cNvSpPr>
                <a:spLocks noChangeShapeType="1"/>
              </p:cNvSpPr>
              <p:nvPr/>
            </p:nvSpPr>
            <p:spPr bwMode="auto">
              <a:xfrm>
                <a:off x="1268413" y="2808728"/>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4" name="Line 11"/>
              <p:cNvSpPr>
                <a:spLocks noChangeShapeType="1"/>
              </p:cNvSpPr>
              <p:nvPr/>
            </p:nvSpPr>
            <p:spPr bwMode="auto">
              <a:xfrm>
                <a:off x="1268413" y="2321365"/>
                <a:ext cx="90488"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5" name="Line 12"/>
              <p:cNvSpPr>
                <a:spLocks noChangeShapeType="1"/>
              </p:cNvSpPr>
              <p:nvPr/>
            </p:nvSpPr>
            <p:spPr bwMode="auto">
              <a:xfrm>
                <a:off x="1358901" y="2229290"/>
                <a:ext cx="0" cy="92075"/>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 name="Line 13"/>
              <p:cNvSpPr>
                <a:spLocks noChangeShapeType="1"/>
              </p:cNvSpPr>
              <p:nvPr/>
            </p:nvSpPr>
            <p:spPr bwMode="auto">
              <a:xfrm>
                <a:off x="1993901" y="2229290"/>
                <a:ext cx="0" cy="92075"/>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7" name="Line 14"/>
              <p:cNvSpPr>
                <a:spLocks noChangeShapeType="1"/>
              </p:cNvSpPr>
              <p:nvPr/>
            </p:nvSpPr>
            <p:spPr bwMode="auto">
              <a:xfrm>
                <a:off x="2628901" y="2229290"/>
                <a:ext cx="0" cy="92075"/>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8" name="Line 15"/>
              <p:cNvSpPr>
                <a:spLocks noChangeShapeType="1"/>
              </p:cNvSpPr>
              <p:nvPr/>
            </p:nvSpPr>
            <p:spPr bwMode="auto">
              <a:xfrm>
                <a:off x="3897313" y="2229290"/>
                <a:ext cx="0" cy="92075"/>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sp>
          <p:nvSpPr>
            <p:cNvPr id="88" name="Rectangle 87"/>
            <p:cNvSpPr/>
            <p:nvPr/>
          </p:nvSpPr>
          <p:spPr>
            <a:xfrm>
              <a:off x="946548" y="4652043"/>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-2.0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89" name="Rectangle 88"/>
            <p:cNvSpPr/>
            <p:nvPr/>
          </p:nvSpPr>
          <p:spPr>
            <a:xfrm rot="16200000">
              <a:off x="-701864" y="3324726"/>
              <a:ext cx="2656226" cy="43088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Percentage change (95% CI) in cortical grey matter volume</a:t>
              </a:r>
              <a:endParaRPr kumimoji="0" lang="en-US" sz="1400" b="0" i="0" u="none" strike="noStrike" kern="1200" cap="none" spc="0" normalizeH="0" baseline="30000" noProof="0" dirty="0">
                <a:ln>
                  <a:noFill/>
                </a:ln>
                <a:solidFill>
                  <a:srgbClr val="1F1D21"/>
                </a:solidFill>
                <a:effectLst/>
                <a:uLnTx/>
                <a:uFillTx/>
                <a:latin typeface="Imago"/>
                <a:ea typeface="+mn-ea"/>
                <a:cs typeface="+mn-cs"/>
              </a:endParaRPr>
            </a:p>
          </p:txBody>
        </p:sp>
        <p:sp>
          <p:nvSpPr>
            <p:cNvPr id="90" name="Rectangle 89"/>
            <p:cNvSpPr/>
            <p:nvPr/>
          </p:nvSpPr>
          <p:spPr>
            <a:xfrm>
              <a:off x="946548" y="4164363"/>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-1.6</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1" name="Rectangle 90"/>
            <p:cNvSpPr/>
            <p:nvPr/>
          </p:nvSpPr>
          <p:spPr>
            <a:xfrm>
              <a:off x="946548" y="3676683"/>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-1.2</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2" name="Rectangle 91"/>
            <p:cNvSpPr/>
            <p:nvPr/>
          </p:nvSpPr>
          <p:spPr>
            <a:xfrm>
              <a:off x="946548" y="3189003"/>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-0.8</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3" name="Rectangle 92"/>
            <p:cNvSpPr/>
            <p:nvPr/>
          </p:nvSpPr>
          <p:spPr>
            <a:xfrm>
              <a:off x="946548" y="2701323"/>
              <a:ext cx="28693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-0.4</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4" name="Rectangle 93"/>
            <p:cNvSpPr/>
            <p:nvPr/>
          </p:nvSpPr>
          <p:spPr>
            <a:xfrm>
              <a:off x="1143718" y="2213643"/>
              <a:ext cx="8976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5" name="Rectangle 94"/>
            <p:cNvSpPr/>
            <p:nvPr/>
          </p:nvSpPr>
          <p:spPr>
            <a:xfrm>
              <a:off x="1314017" y="1990791"/>
              <a:ext cx="89768"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6" name="Rectangle 95"/>
            <p:cNvSpPr/>
            <p:nvPr/>
          </p:nvSpPr>
          <p:spPr>
            <a:xfrm>
              <a:off x="1904133" y="1990791"/>
              <a:ext cx="179536"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24</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7" name="Rectangle 96"/>
            <p:cNvSpPr/>
            <p:nvPr/>
          </p:nvSpPr>
          <p:spPr>
            <a:xfrm>
              <a:off x="2537145" y="1990791"/>
              <a:ext cx="183513"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48</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98" name="Rectangle 97"/>
            <p:cNvSpPr/>
            <p:nvPr/>
          </p:nvSpPr>
          <p:spPr>
            <a:xfrm>
              <a:off x="3805557" y="1990791"/>
              <a:ext cx="183513"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96</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01" name="Rectangle 100"/>
            <p:cNvSpPr/>
            <p:nvPr/>
          </p:nvSpPr>
          <p:spPr>
            <a:xfrm>
              <a:off x="1359695" y="1775347"/>
              <a:ext cx="2537618"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rgbClr val="1F1D21"/>
                  </a:solidFill>
                  <a:effectLst/>
                  <a:uLnTx/>
                  <a:uFillTx/>
                  <a:latin typeface="Imago"/>
                  <a:ea typeface="+mn-ea"/>
                  <a:cs typeface="+mn-cs"/>
                </a:rPr>
                <a:t>Week</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20" name="Rectangle 119"/>
            <p:cNvSpPr/>
            <p:nvPr/>
          </p:nvSpPr>
          <p:spPr>
            <a:xfrm>
              <a:off x="3949701" y="3522497"/>
              <a:ext cx="485710" cy="215444"/>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F1D21"/>
                  </a:solidFill>
                  <a:effectLst/>
                  <a:uLnTx/>
                  <a:uFillTx/>
                  <a:latin typeface="Imago"/>
                  <a:ea typeface="+mn-ea"/>
                  <a:cs typeface="+mn-cs"/>
                </a:rPr>
                <a:t>–</a:t>
              </a:r>
              <a:r>
                <a:rPr kumimoji="0" lang="ro-RO" sz="1400" b="0" i="0" u="none" strike="noStrike" kern="1200" cap="none" spc="0" normalizeH="0" baseline="0" noProof="0" dirty="0">
                  <a:ln>
                    <a:noFill/>
                  </a:ln>
                  <a:solidFill>
                    <a:srgbClr val="1F1D21"/>
                  </a:solidFill>
                  <a:effectLst/>
                  <a:uLnTx/>
                  <a:uFillTx/>
                  <a:latin typeface="Imago"/>
                  <a:ea typeface="+mn-ea"/>
                  <a:cs typeface="+mn-cs"/>
                </a:rPr>
                <a:t>1.027</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21" name="Rectangle 120"/>
            <p:cNvSpPr/>
            <p:nvPr/>
          </p:nvSpPr>
          <p:spPr>
            <a:xfrm>
              <a:off x="3949701" y="3961739"/>
              <a:ext cx="485710" cy="215444"/>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F1D21"/>
                  </a:solidFill>
                  <a:effectLst/>
                  <a:uLnTx/>
                  <a:uFillTx/>
                  <a:latin typeface="Imago"/>
                  <a:ea typeface="+mn-ea"/>
                  <a:cs typeface="+mn-cs"/>
                </a:rPr>
                <a:t>–</a:t>
              </a:r>
              <a:r>
                <a:rPr kumimoji="0" lang="ro-RO" sz="1400" b="0" i="0" u="none" strike="noStrike" kern="1200" cap="none" spc="0" normalizeH="0" baseline="0" noProof="0" dirty="0">
                  <a:ln>
                    <a:noFill/>
                  </a:ln>
                  <a:solidFill>
                    <a:srgbClr val="1F1D21"/>
                  </a:solidFill>
                  <a:effectLst/>
                  <a:uLnTx/>
                  <a:uFillTx/>
                  <a:latin typeface="Imago"/>
                  <a:ea typeface="+mn-ea"/>
                  <a:cs typeface="+mn-cs"/>
                </a:rPr>
                <a:t>1.550</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22" name="Rectangle 121"/>
            <p:cNvSpPr/>
            <p:nvPr/>
          </p:nvSpPr>
          <p:spPr>
            <a:xfrm>
              <a:off x="2732189" y="2477337"/>
              <a:ext cx="1583163"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0066CC"/>
                  </a:solidFill>
                  <a:effectLst/>
                  <a:uLnTx/>
                  <a:uFillTx/>
                  <a:latin typeface="Imago"/>
                  <a:ea typeface="+mn-ea"/>
                  <a:cs typeface="+mn-cs"/>
                </a:rPr>
                <a:t>33.7%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6CC"/>
                  </a:solidFill>
                  <a:effectLst/>
                  <a:uLnTx/>
                  <a:uFillTx/>
                  <a:latin typeface="Imago"/>
                  <a:ea typeface="+mn-ea"/>
                  <a:cs typeface="+mn-cs"/>
                </a:rPr>
                <a:t>r</a:t>
              </a:r>
              <a:r>
                <a:rPr kumimoji="0" lang="ro-RO" sz="1200" b="1" i="0" u="none" strike="noStrike" kern="1200" cap="none" spc="0" normalizeH="0" baseline="0" noProof="0" dirty="0">
                  <a:ln>
                    <a:noFill/>
                  </a:ln>
                  <a:solidFill>
                    <a:srgbClr val="0066CC"/>
                  </a:solidFill>
                  <a:effectLst/>
                  <a:uLnTx/>
                  <a:uFillTx/>
                  <a:latin typeface="Imago"/>
                  <a:ea typeface="+mn-ea"/>
                  <a:cs typeface="+mn-cs"/>
                </a:rPr>
                <a:t>eduction vs IFN</a:t>
              </a:r>
              <a:r>
                <a:rPr kumimoji="0" lang="en-GB" sz="1200" b="1" i="0" u="none" strike="noStrike" kern="1200" cap="none" spc="0" normalizeH="0" baseline="0" noProof="0" dirty="0">
                  <a:ln>
                    <a:noFill/>
                  </a:ln>
                  <a:solidFill>
                    <a:srgbClr val="0066CC"/>
                  </a:solidFill>
                  <a:effectLst/>
                  <a:uLnTx/>
                  <a:uFillTx/>
                  <a:latin typeface="Imago"/>
                  <a:ea typeface="+mn-ea"/>
                  <a:cs typeface="+mn-cs"/>
                </a:rPr>
                <a:t> </a:t>
              </a:r>
              <a:r>
                <a:rPr kumimoji="0" lang="el-GR" sz="1200" b="1" i="0" u="none" strike="noStrike" kern="1200" cap="none" spc="0" normalizeH="0" baseline="0" noProof="0" dirty="0">
                  <a:ln>
                    <a:noFill/>
                  </a:ln>
                  <a:solidFill>
                    <a:srgbClr val="0066CC"/>
                  </a:solidFill>
                  <a:effectLst/>
                  <a:uLnTx/>
                  <a:uFillTx/>
                  <a:latin typeface="Imago"/>
                  <a:ea typeface="+mn-ea"/>
                  <a:cs typeface="+mn-cs"/>
                </a:rPr>
                <a:t>β-1</a:t>
              </a:r>
              <a:r>
                <a:rPr kumimoji="0" lang="ro-RO" sz="1200" b="1" i="0" u="none" strike="noStrike" kern="1200" cap="none" spc="0" normalizeH="0" baseline="0" noProof="0" dirty="0">
                  <a:ln>
                    <a:noFill/>
                  </a:ln>
                  <a:solidFill>
                    <a:srgbClr val="0066CC"/>
                  </a:solidFill>
                  <a:effectLst/>
                  <a:uLnTx/>
                  <a:uFillTx/>
                  <a:latin typeface="Imago"/>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6CC"/>
                  </a:solidFill>
                  <a:effectLst/>
                  <a:uLnTx/>
                  <a:uFillTx/>
                  <a:latin typeface="Imago"/>
                  <a:ea typeface="+mn-ea"/>
                  <a:cs typeface="+mn-cs"/>
                </a:rPr>
                <a:t>p</a:t>
              </a:r>
              <a:r>
                <a:rPr kumimoji="0" lang="ro-RO" sz="1200" b="1" i="0" u="none" strike="noStrike" kern="1200" cap="none" spc="0" normalizeH="0" baseline="0" noProof="0" dirty="0">
                  <a:ln>
                    <a:noFill/>
                  </a:ln>
                  <a:solidFill>
                    <a:srgbClr val="0066CC"/>
                  </a:solidFill>
                  <a:effectLst/>
                  <a:uLnTx/>
                  <a:uFillTx/>
                  <a:latin typeface="Imago"/>
                  <a:ea typeface="+mn-ea"/>
                  <a:cs typeface="+mn-cs"/>
                </a:rPr>
                <a:t>&lt;0.001</a:t>
              </a:r>
              <a:endParaRPr kumimoji="0" lang="en-US" sz="1200" b="1" i="0" u="none" strike="noStrike" kern="1200" cap="none" spc="0" normalizeH="0" baseline="0" noProof="0" dirty="0">
                <a:ln>
                  <a:noFill/>
                </a:ln>
                <a:solidFill>
                  <a:srgbClr val="0066CC"/>
                </a:solidFill>
                <a:effectLst/>
                <a:uLnTx/>
                <a:uFillTx/>
                <a:latin typeface="Imago"/>
                <a:ea typeface="+mn-ea"/>
                <a:cs typeface="+mn-cs"/>
              </a:endParaRPr>
            </a:p>
          </p:txBody>
        </p:sp>
        <p:sp>
          <p:nvSpPr>
            <p:cNvPr id="124" name="Rectangle 123"/>
            <p:cNvSpPr/>
            <p:nvPr/>
          </p:nvSpPr>
          <p:spPr>
            <a:xfrm>
              <a:off x="1253103" y="5105466"/>
              <a:ext cx="211596" cy="338554"/>
            </a:xfrm>
            <a:prstGeom prst="rect">
              <a:avLst/>
            </a:prstGeom>
          </p:spPr>
          <p:txBody>
            <a:bodyPr wrap="non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188</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
          <p:nvSpPr>
            <p:cNvPr id="125" name="Rectangle 124"/>
            <p:cNvSpPr/>
            <p:nvPr/>
          </p:nvSpPr>
          <p:spPr>
            <a:xfrm>
              <a:off x="1888103" y="5105466"/>
              <a:ext cx="211596" cy="338554"/>
            </a:xfrm>
            <a:prstGeom prst="rect">
              <a:avLst/>
            </a:prstGeom>
          </p:spPr>
          <p:txBody>
            <a:bodyPr wrap="non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180</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
          <p:nvSpPr>
            <p:cNvPr id="126" name="Rectangle 125"/>
            <p:cNvSpPr/>
            <p:nvPr/>
          </p:nvSpPr>
          <p:spPr>
            <a:xfrm>
              <a:off x="2523103" y="5105466"/>
              <a:ext cx="211596" cy="338554"/>
            </a:xfrm>
            <a:prstGeom prst="rect">
              <a:avLst/>
            </a:prstGeom>
          </p:spPr>
          <p:txBody>
            <a:bodyPr wrap="non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169</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
          <p:nvSpPr>
            <p:cNvPr id="127" name="Rectangle 126"/>
            <p:cNvSpPr/>
            <p:nvPr/>
          </p:nvSpPr>
          <p:spPr>
            <a:xfrm>
              <a:off x="3791514" y="5105466"/>
              <a:ext cx="211596" cy="338554"/>
            </a:xfrm>
            <a:prstGeom prst="rect">
              <a:avLst/>
            </a:prstGeom>
          </p:spPr>
          <p:txBody>
            <a:bodyPr wrap="non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148</a:t>
              </a:r>
            </a:p>
          </p:txBody>
        </p:sp>
      </p:grpSp>
      <p:grpSp>
        <p:nvGrpSpPr>
          <p:cNvPr id="221" name="Group 220"/>
          <p:cNvGrpSpPr/>
          <p:nvPr/>
        </p:nvGrpSpPr>
        <p:grpSpPr>
          <a:xfrm>
            <a:off x="3463133" y="2693115"/>
            <a:ext cx="2011363" cy="1120775"/>
            <a:chOff x="1931989" y="2681209"/>
            <a:chExt cx="2011363" cy="1120775"/>
          </a:xfrm>
        </p:grpSpPr>
        <p:sp>
          <p:nvSpPr>
            <p:cNvPr id="147" name="Line 16"/>
            <p:cNvSpPr>
              <a:spLocks noChangeShapeType="1"/>
            </p:cNvSpPr>
            <p:nvPr/>
          </p:nvSpPr>
          <p:spPr bwMode="auto">
            <a:xfrm>
              <a:off x="1931989" y="2681209"/>
              <a:ext cx="90488"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48" name="Line 17"/>
            <p:cNvSpPr>
              <a:spLocks noChangeShapeType="1"/>
            </p:cNvSpPr>
            <p:nvPr/>
          </p:nvSpPr>
          <p:spPr bwMode="auto">
            <a:xfrm>
              <a:off x="1931989" y="3135234"/>
              <a:ext cx="90488"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49" name="Line 18"/>
            <p:cNvSpPr>
              <a:spLocks noChangeShapeType="1"/>
            </p:cNvSpPr>
            <p:nvPr/>
          </p:nvSpPr>
          <p:spPr bwMode="auto">
            <a:xfrm>
              <a:off x="1976439" y="2681209"/>
              <a:ext cx="0" cy="454025"/>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51" name="Line 20"/>
            <p:cNvSpPr>
              <a:spLocks noChangeShapeType="1"/>
            </p:cNvSpPr>
            <p:nvPr/>
          </p:nvSpPr>
          <p:spPr bwMode="auto">
            <a:xfrm>
              <a:off x="2565402" y="2900284"/>
              <a:ext cx="92075"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52" name="Line 21"/>
            <p:cNvSpPr>
              <a:spLocks noChangeShapeType="1"/>
            </p:cNvSpPr>
            <p:nvPr/>
          </p:nvSpPr>
          <p:spPr bwMode="auto">
            <a:xfrm>
              <a:off x="2565402" y="3355896"/>
              <a:ext cx="92075"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53" name="Line 22"/>
            <p:cNvSpPr>
              <a:spLocks noChangeShapeType="1"/>
            </p:cNvSpPr>
            <p:nvPr/>
          </p:nvSpPr>
          <p:spPr bwMode="auto">
            <a:xfrm>
              <a:off x="2611439" y="2900284"/>
              <a:ext cx="0" cy="455613"/>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55" name="Line 24"/>
            <p:cNvSpPr>
              <a:spLocks noChangeShapeType="1"/>
            </p:cNvSpPr>
            <p:nvPr/>
          </p:nvSpPr>
          <p:spPr bwMode="auto">
            <a:xfrm>
              <a:off x="3852864" y="3306684"/>
              <a:ext cx="90488"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56" name="Line 25"/>
            <p:cNvSpPr>
              <a:spLocks noChangeShapeType="1"/>
            </p:cNvSpPr>
            <p:nvPr/>
          </p:nvSpPr>
          <p:spPr bwMode="auto">
            <a:xfrm>
              <a:off x="3852864" y="3801984"/>
              <a:ext cx="90488" cy="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57" name="Line 26"/>
            <p:cNvSpPr>
              <a:spLocks noChangeShapeType="1"/>
            </p:cNvSpPr>
            <p:nvPr/>
          </p:nvSpPr>
          <p:spPr bwMode="auto">
            <a:xfrm>
              <a:off x="3897314" y="3306684"/>
              <a:ext cx="0" cy="495300"/>
            </a:xfrm>
            <a:prstGeom prst="line">
              <a:avLst/>
            </a:prstGeom>
            <a:noFill/>
            <a:ln w="19050" cap="flat">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grpSp>
        <p:nvGrpSpPr>
          <p:cNvPr id="218" name="Group 217"/>
          <p:cNvGrpSpPr/>
          <p:nvPr/>
        </p:nvGrpSpPr>
        <p:grpSpPr>
          <a:xfrm>
            <a:off x="3463133" y="3066177"/>
            <a:ext cx="2011363" cy="1397001"/>
            <a:chOff x="1931989" y="3054271"/>
            <a:chExt cx="2011363" cy="1397001"/>
          </a:xfrm>
        </p:grpSpPr>
        <p:sp>
          <p:nvSpPr>
            <p:cNvPr id="160" name="Line 29"/>
            <p:cNvSpPr>
              <a:spLocks noChangeShapeType="1"/>
            </p:cNvSpPr>
            <p:nvPr/>
          </p:nvSpPr>
          <p:spPr bwMode="auto">
            <a:xfrm>
              <a:off x="1931989" y="3054271"/>
              <a:ext cx="90488"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1" name="Line 30"/>
            <p:cNvSpPr>
              <a:spLocks noChangeShapeType="1"/>
            </p:cNvSpPr>
            <p:nvPr/>
          </p:nvSpPr>
          <p:spPr bwMode="auto">
            <a:xfrm>
              <a:off x="1931989" y="3527346"/>
              <a:ext cx="90488"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2" name="Line 31"/>
            <p:cNvSpPr>
              <a:spLocks noChangeShapeType="1"/>
            </p:cNvSpPr>
            <p:nvPr/>
          </p:nvSpPr>
          <p:spPr bwMode="auto">
            <a:xfrm>
              <a:off x="1976439" y="3054271"/>
              <a:ext cx="0" cy="473075"/>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5" name="Line 34"/>
            <p:cNvSpPr>
              <a:spLocks noChangeShapeType="1"/>
            </p:cNvSpPr>
            <p:nvPr/>
          </p:nvSpPr>
          <p:spPr bwMode="auto">
            <a:xfrm>
              <a:off x="2565402" y="3455909"/>
              <a:ext cx="92075"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6" name="Line 35"/>
            <p:cNvSpPr>
              <a:spLocks noChangeShapeType="1"/>
            </p:cNvSpPr>
            <p:nvPr/>
          </p:nvSpPr>
          <p:spPr bwMode="auto">
            <a:xfrm>
              <a:off x="2565402" y="3954384"/>
              <a:ext cx="92075"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7" name="Line 36"/>
            <p:cNvSpPr>
              <a:spLocks noChangeShapeType="1"/>
            </p:cNvSpPr>
            <p:nvPr/>
          </p:nvSpPr>
          <p:spPr bwMode="auto">
            <a:xfrm>
              <a:off x="2611439" y="3455909"/>
              <a:ext cx="0" cy="498475"/>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9" name="Line 38"/>
            <p:cNvSpPr>
              <a:spLocks noChangeShapeType="1"/>
            </p:cNvSpPr>
            <p:nvPr/>
          </p:nvSpPr>
          <p:spPr bwMode="auto">
            <a:xfrm>
              <a:off x="3852864" y="3957559"/>
              <a:ext cx="90488"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70" name="Line 39"/>
            <p:cNvSpPr>
              <a:spLocks noChangeShapeType="1"/>
            </p:cNvSpPr>
            <p:nvPr/>
          </p:nvSpPr>
          <p:spPr bwMode="auto">
            <a:xfrm>
              <a:off x="3852864" y="4451271"/>
              <a:ext cx="90488"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71" name="Line 40"/>
            <p:cNvSpPr>
              <a:spLocks noChangeShapeType="1"/>
            </p:cNvSpPr>
            <p:nvPr/>
          </p:nvSpPr>
          <p:spPr bwMode="auto">
            <a:xfrm>
              <a:off x="3897314" y="3957559"/>
              <a:ext cx="0" cy="493713"/>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grpSp>
        <p:nvGrpSpPr>
          <p:cNvPr id="219" name="Group 218"/>
          <p:cNvGrpSpPr/>
          <p:nvPr/>
        </p:nvGrpSpPr>
        <p:grpSpPr>
          <a:xfrm>
            <a:off x="2820195" y="2254965"/>
            <a:ext cx="2673350" cy="2016125"/>
            <a:chOff x="1289052" y="2243059"/>
            <a:chExt cx="2673350" cy="2016125"/>
          </a:xfrm>
          <a:solidFill>
            <a:schemeClr val="bg2"/>
          </a:solidFill>
        </p:grpSpPr>
        <p:sp>
          <p:nvSpPr>
            <p:cNvPr id="163" name="Freeform 32"/>
            <p:cNvSpPr>
              <a:spLocks/>
            </p:cNvSpPr>
            <p:nvPr/>
          </p:nvSpPr>
          <p:spPr bwMode="auto">
            <a:xfrm>
              <a:off x="1912939" y="3232071"/>
              <a:ext cx="128588"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4" name="Freeform 33"/>
            <p:cNvSpPr>
              <a:spLocks/>
            </p:cNvSpPr>
            <p:nvPr/>
          </p:nvSpPr>
          <p:spPr bwMode="auto">
            <a:xfrm>
              <a:off x="1289052" y="2243059"/>
              <a:ext cx="128588"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68" name="Freeform 37"/>
            <p:cNvSpPr>
              <a:spLocks/>
            </p:cNvSpPr>
            <p:nvPr/>
          </p:nvSpPr>
          <p:spPr bwMode="auto">
            <a:xfrm>
              <a:off x="2546352" y="3652759"/>
              <a:ext cx="130175"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72" name="Freeform 41"/>
            <p:cNvSpPr>
              <a:spLocks/>
            </p:cNvSpPr>
            <p:nvPr/>
          </p:nvSpPr>
          <p:spPr bwMode="auto">
            <a:xfrm>
              <a:off x="3833814" y="4130596"/>
              <a:ext cx="128588" cy="128588"/>
            </a:xfrm>
            <a:custGeom>
              <a:avLst/>
              <a:gdLst>
                <a:gd name="T0" fmla="*/ 84 w 169"/>
                <a:gd name="T1" fmla="*/ 170 h 170"/>
                <a:gd name="T2" fmla="*/ 0 w 169"/>
                <a:gd name="T3" fmla="*/ 85 h 170"/>
                <a:gd name="T4" fmla="*/ 84 w 169"/>
                <a:gd name="T5" fmla="*/ 0 h 170"/>
                <a:gd name="T6" fmla="*/ 169 w 169"/>
                <a:gd name="T7" fmla="*/ 85 h 170"/>
                <a:gd name="T8" fmla="*/ 84 w 169"/>
                <a:gd name="T9" fmla="*/ 170 h 170"/>
              </a:gdLst>
              <a:ahLst/>
              <a:cxnLst>
                <a:cxn ang="0">
                  <a:pos x="T0" y="T1"/>
                </a:cxn>
                <a:cxn ang="0">
                  <a:pos x="T2" y="T3"/>
                </a:cxn>
                <a:cxn ang="0">
                  <a:pos x="T4" y="T5"/>
                </a:cxn>
                <a:cxn ang="0">
                  <a:pos x="T6" y="T7"/>
                </a:cxn>
                <a:cxn ang="0">
                  <a:pos x="T8" y="T9"/>
                </a:cxn>
              </a:cxnLst>
              <a:rect l="0" t="0" r="r" b="b"/>
              <a:pathLst>
                <a:path w="169" h="170">
                  <a:moveTo>
                    <a:pt x="84" y="170"/>
                  </a:moveTo>
                  <a:lnTo>
                    <a:pt x="0" y="85"/>
                  </a:lnTo>
                  <a:lnTo>
                    <a:pt x="84" y="0"/>
                  </a:lnTo>
                  <a:lnTo>
                    <a:pt x="169" y="85"/>
                  </a:lnTo>
                  <a:lnTo>
                    <a:pt x="84"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sp>
        <p:nvSpPr>
          <p:cNvPr id="173" name="Freeform 42"/>
          <p:cNvSpPr>
            <a:spLocks/>
          </p:cNvSpPr>
          <p:nvPr/>
        </p:nvSpPr>
        <p:spPr bwMode="auto">
          <a:xfrm>
            <a:off x="2883695" y="2320051"/>
            <a:ext cx="2546350" cy="1885950"/>
          </a:xfrm>
          <a:custGeom>
            <a:avLst/>
            <a:gdLst>
              <a:gd name="T0" fmla="*/ 0 w 3350"/>
              <a:gd name="T1" fmla="*/ 0 h 2483"/>
              <a:gd name="T2" fmla="*/ 821 w 3350"/>
              <a:gd name="T3" fmla="*/ 1301 h 2483"/>
              <a:gd name="T4" fmla="*/ 1656 w 3350"/>
              <a:gd name="T5" fmla="*/ 1855 h 2483"/>
              <a:gd name="T6" fmla="*/ 3350 w 3350"/>
              <a:gd name="T7" fmla="*/ 2483 h 2483"/>
            </a:gdLst>
            <a:ahLst/>
            <a:cxnLst>
              <a:cxn ang="0">
                <a:pos x="T0" y="T1"/>
              </a:cxn>
              <a:cxn ang="0">
                <a:pos x="T2" y="T3"/>
              </a:cxn>
              <a:cxn ang="0">
                <a:pos x="T4" y="T5"/>
              </a:cxn>
              <a:cxn ang="0">
                <a:pos x="T6" y="T7"/>
              </a:cxn>
            </a:cxnLst>
            <a:rect l="0" t="0" r="r" b="b"/>
            <a:pathLst>
              <a:path w="3350" h="2483">
                <a:moveTo>
                  <a:pt x="0" y="0"/>
                </a:moveTo>
                <a:lnTo>
                  <a:pt x="821" y="1301"/>
                </a:lnTo>
                <a:lnTo>
                  <a:pt x="1656" y="1855"/>
                </a:lnTo>
                <a:lnTo>
                  <a:pt x="3350" y="2483"/>
                </a:lnTo>
              </a:path>
            </a:pathLst>
          </a:custGeom>
          <a:noFill/>
          <a:ln w="19050" cap="flat">
            <a:solidFill>
              <a:schemeClr val="bg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94" name="Freeform 63"/>
          <p:cNvSpPr>
            <a:spLocks/>
          </p:cNvSpPr>
          <p:nvPr/>
        </p:nvSpPr>
        <p:spPr bwMode="auto">
          <a:xfrm>
            <a:off x="7059308" y="2322432"/>
            <a:ext cx="2687638" cy="1263650"/>
          </a:xfrm>
          <a:custGeom>
            <a:avLst/>
            <a:gdLst>
              <a:gd name="T0" fmla="*/ 0 w 3537"/>
              <a:gd name="T1" fmla="*/ 0 h 1664"/>
              <a:gd name="T2" fmla="*/ 1182 w 3537"/>
              <a:gd name="T3" fmla="*/ 705 h 1664"/>
              <a:gd name="T4" fmla="*/ 3537 w 3537"/>
              <a:gd name="T5" fmla="*/ 1664 h 1664"/>
            </a:gdLst>
            <a:ahLst/>
            <a:cxnLst>
              <a:cxn ang="0">
                <a:pos x="T0" y="T1"/>
              </a:cxn>
              <a:cxn ang="0">
                <a:pos x="T2" y="T3"/>
              </a:cxn>
              <a:cxn ang="0">
                <a:pos x="T4" y="T5"/>
              </a:cxn>
            </a:cxnLst>
            <a:rect l="0" t="0" r="r" b="b"/>
            <a:pathLst>
              <a:path w="3537" h="1664">
                <a:moveTo>
                  <a:pt x="0" y="0"/>
                </a:moveTo>
                <a:lnTo>
                  <a:pt x="1182" y="705"/>
                </a:lnTo>
                <a:lnTo>
                  <a:pt x="3537" y="1664"/>
                </a:lnTo>
              </a:path>
            </a:pathLst>
          </a:custGeom>
          <a:noFill/>
          <a:ln w="19050"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nvGrpSpPr>
          <p:cNvPr id="211" name="Group 210"/>
          <p:cNvGrpSpPr/>
          <p:nvPr/>
        </p:nvGrpSpPr>
        <p:grpSpPr>
          <a:xfrm>
            <a:off x="7911796" y="2781220"/>
            <a:ext cx="1881188" cy="1706562"/>
            <a:chOff x="6156327" y="2766934"/>
            <a:chExt cx="1881188" cy="1706562"/>
          </a:xfrm>
        </p:grpSpPr>
        <p:sp>
          <p:nvSpPr>
            <p:cNvPr id="195" name="Line 64"/>
            <p:cNvSpPr>
              <a:spLocks noChangeShapeType="1"/>
            </p:cNvSpPr>
            <p:nvPr/>
          </p:nvSpPr>
          <p:spPr bwMode="auto">
            <a:xfrm>
              <a:off x="6156327" y="2766934"/>
              <a:ext cx="92075"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96" name="Line 65"/>
            <p:cNvSpPr>
              <a:spLocks noChangeShapeType="1"/>
            </p:cNvSpPr>
            <p:nvPr/>
          </p:nvSpPr>
          <p:spPr bwMode="auto">
            <a:xfrm>
              <a:off x="6156327" y="3601959"/>
              <a:ext cx="92075"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97" name="Line 66"/>
            <p:cNvSpPr>
              <a:spLocks noChangeShapeType="1"/>
            </p:cNvSpPr>
            <p:nvPr/>
          </p:nvSpPr>
          <p:spPr bwMode="auto">
            <a:xfrm>
              <a:off x="6202364" y="2766934"/>
              <a:ext cx="0" cy="835025"/>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00" name="Line 69"/>
            <p:cNvSpPr>
              <a:spLocks noChangeShapeType="1"/>
            </p:cNvSpPr>
            <p:nvPr/>
          </p:nvSpPr>
          <p:spPr bwMode="auto">
            <a:xfrm>
              <a:off x="7947027" y="3571796"/>
              <a:ext cx="90488"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01" name="Line 70"/>
            <p:cNvSpPr>
              <a:spLocks noChangeShapeType="1"/>
            </p:cNvSpPr>
            <p:nvPr/>
          </p:nvSpPr>
          <p:spPr bwMode="auto">
            <a:xfrm>
              <a:off x="7947027" y="4473496"/>
              <a:ext cx="90488" cy="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02" name="Line 71"/>
            <p:cNvSpPr>
              <a:spLocks noChangeShapeType="1"/>
            </p:cNvSpPr>
            <p:nvPr/>
          </p:nvSpPr>
          <p:spPr bwMode="auto">
            <a:xfrm>
              <a:off x="7991477" y="3571796"/>
              <a:ext cx="0" cy="901700"/>
            </a:xfrm>
            <a:prstGeom prst="line">
              <a:avLst/>
            </a:prstGeom>
            <a:noFill/>
            <a:ln w="19050" cap="flat">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grpSp>
        <p:nvGrpSpPr>
          <p:cNvPr id="212" name="Group 211"/>
          <p:cNvGrpSpPr/>
          <p:nvPr/>
        </p:nvGrpSpPr>
        <p:grpSpPr>
          <a:xfrm>
            <a:off x="6995808" y="2257345"/>
            <a:ext cx="2816226" cy="1839912"/>
            <a:chOff x="5240339" y="2243059"/>
            <a:chExt cx="2816226" cy="1839912"/>
          </a:xfrm>
          <a:solidFill>
            <a:schemeClr val="bg2"/>
          </a:solidFill>
        </p:grpSpPr>
        <p:sp>
          <p:nvSpPr>
            <p:cNvPr id="198" name="Freeform 67"/>
            <p:cNvSpPr>
              <a:spLocks/>
            </p:cNvSpPr>
            <p:nvPr/>
          </p:nvSpPr>
          <p:spPr bwMode="auto">
            <a:xfrm>
              <a:off x="6137277" y="3119359"/>
              <a:ext cx="130175" cy="128588"/>
            </a:xfrm>
            <a:custGeom>
              <a:avLst/>
              <a:gdLst>
                <a:gd name="T0" fmla="*/ 85 w 170"/>
                <a:gd name="T1" fmla="*/ 169 h 169"/>
                <a:gd name="T2" fmla="*/ 0 w 170"/>
                <a:gd name="T3" fmla="*/ 85 h 169"/>
                <a:gd name="T4" fmla="*/ 85 w 170"/>
                <a:gd name="T5" fmla="*/ 0 h 169"/>
                <a:gd name="T6" fmla="*/ 170 w 170"/>
                <a:gd name="T7" fmla="*/ 85 h 169"/>
                <a:gd name="T8" fmla="*/ 85 w 170"/>
                <a:gd name="T9" fmla="*/ 169 h 169"/>
              </a:gdLst>
              <a:ahLst/>
              <a:cxnLst>
                <a:cxn ang="0">
                  <a:pos x="T0" y="T1"/>
                </a:cxn>
                <a:cxn ang="0">
                  <a:pos x="T2" y="T3"/>
                </a:cxn>
                <a:cxn ang="0">
                  <a:pos x="T4" y="T5"/>
                </a:cxn>
                <a:cxn ang="0">
                  <a:pos x="T6" y="T7"/>
                </a:cxn>
                <a:cxn ang="0">
                  <a:pos x="T8" y="T9"/>
                </a:cxn>
              </a:cxnLst>
              <a:rect l="0" t="0" r="r" b="b"/>
              <a:pathLst>
                <a:path w="170" h="169">
                  <a:moveTo>
                    <a:pt x="85" y="169"/>
                  </a:moveTo>
                  <a:lnTo>
                    <a:pt x="0" y="85"/>
                  </a:lnTo>
                  <a:lnTo>
                    <a:pt x="85" y="0"/>
                  </a:lnTo>
                  <a:lnTo>
                    <a:pt x="170" y="85"/>
                  </a:lnTo>
                  <a:lnTo>
                    <a:pt x="85" y="16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99" name="Freeform 68"/>
            <p:cNvSpPr>
              <a:spLocks/>
            </p:cNvSpPr>
            <p:nvPr/>
          </p:nvSpPr>
          <p:spPr bwMode="auto">
            <a:xfrm>
              <a:off x="5240339" y="2243059"/>
              <a:ext cx="128588"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03" name="Freeform 72"/>
            <p:cNvSpPr>
              <a:spLocks/>
            </p:cNvSpPr>
            <p:nvPr/>
          </p:nvSpPr>
          <p:spPr bwMode="auto">
            <a:xfrm>
              <a:off x="7927977" y="3955971"/>
              <a:ext cx="128588" cy="127000"/>
            </a:xfrm>
            <a:custGeom>
              <a:avLst/>
              <a:gdLst>
                <a:gd name="T0" fmla="*/ 85 w 170"/>
                <a:gd name="T1" fmla="*/ 169 h 169"/>
                <a:gd name="T2" fmla="*/ 0 w 170"/>
                <a:gd name="T3" fmla="*/ 84 h 169"/>
                <a:gd name="T4" fmla="*/ 85 w 170"/>
                <a:gd name="T5" fmla="*/ 0 h 169"/>
                <a:gd name="T6" fmla="*/ 170 w 170"/>
                <a:gd name="T7" fmla="*/ 84 h 169"/>
                <a:gd name="T8" fmla="*/ 85 w 170"/>
                <a:gd name="T9" fmla="*/ 169 h 169"/>
              </a:gdLst>
              <a:ahLst/>
              <a:cxnLst>
                <a:cxn ang="0">
                  <a:pos x="T0" y="T1"/>
                </a:cxn>
                <a:cxn ang="0">
                  <a:pos x="T2" y="T3"/>
                </a:cxn>
                <a:cxn ang="0">
                  <a:pos x="T4" y="T5"/>
                </a:cxn>
                <a:cxn ang="0">
                  <a:pos x="T6" y="T7"/>
                </a:cxn>
                <a:cxn ang="0">
                  <a:pos x="T8" y="T9"/>
                </a:cxn>
              </a:cxnLst>
              <a:rect l="0" t="0" r="r" b="b"/>
              <a:pathLst>
                <a:path w="170" h="169">
                  <a:moveTo>
                    <a:pt x="85" y="169"/>
                  </a:moveTo>
                  <a:lnTo>
                    <a:pt x="0" y="84"/>
                  </a:lnTo>
                  <a:lnTo>
                    <a:pt x="85" y="0"/>
                  </a:lnTo>
                  <a:lnTo>
                    <a:pt x="170" y="84"/>
                  </a:lnTo>
                  <a:lnTo>
                    <a:pt x="85" y="16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sp>
        <p:nvSpPr>
          <p:cNvPr id="204" name="Freeform 73"/>
          <p:cNvSpPr>
            <a:spLocks/>
          </p:cNvSpPr>
          <p:nvPr/>
        </p:nvSpPr>
        <p:spPr bwMode="auto">
          <a:xfrm>
            <a:off x="7059308" y="2322433"/>
            <a:ext cx="2687638" cy="1711325"/>
          </a:xfrm>
          <a:custGeom>
            <a:avLst/>
            <a:gdLst>
              <a:gd name="T0" fmla="*/ 0 w 3537"/>
              <a:gd name="T1" fmla="*/ 0 h 2252"/>
              <a:gd name="T2" fmla="*/ 1182 w 3537"/>
              <a:gd name="T3" fmla="*/ 1154 h 2252"/>
              <a:gd name="T4" fmla="*/ 3537 w 3537"/>
              <a:gd name="T5" fmla="*/ 2252 h 2252"/>
            </a:gdLst>
            <a:ahLst/>
            <a:cxnLst>
              <a:cxn ang="0">
                <a:pos x="T0" y="T1"/>
              </a:cxn>
              <a:cxn ang="0">
                <a:pos x="T2" y="T3"/>
              </a:cxn>
              <a:cxn ang="0">
                <a:pos x="T4" y="T5"/>
              </a:cxn>
            </a:cxnLst>
            <a:rect l="0" t="0" r="r" b="b"/>
            <a:pathLst>
              <a:path w="3537" h="2252">
                <a:moveTo>
                  <a:pt x="0" y="0"/>
                </a:moveTo>
                <a:lnTo>
                  <a:pt x="1182" y="1154"/>
                </a:lnTo>
                <a:lnTo>
                  <a:pt x="3537" y="2252"/>
                </a:lnTo>
              </a:path>
            </a:pathLst>
          </a:custGeom>
          <a:noFill/>
          <a:ln w="19050" cap="flat">
            <a:solidFill>
              <a:schemeClr val="bg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nvGrpSpPr>
          <p:cNvPr id="231" name="Group 230"/>
          <p:cNvGrpSpPr/>
          <p:nvPr/>
        </p:nvGrpSpPr>
        <p:grpSpPr>
          <a:xfrm>
            <a:off x="7179950" y="4371121"/>
            <a:ext cx="2016966" cy="365561"/>
            <a:chOff x="5534030" y="4371120"/>
            <a:chExt cx="2016966" cy="365561"/>
          </a:xfrm>
        </p:grpSpPr>
        <p:sp>
          <p:nvSpPr>
            <p:cNvPr id="225" name="Freeform 75"/>
            <p:cNvSpPr>
              <a:spLocks/>
            </p:cNvSpPr>
            <p:nvPr/>
          </p:nvSpPr>
          <p:spPr bwMode="auto">
            <a:xfrm>
              <a:off x="5561017" y="4391465"/>
              <a:ext cx="130175"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26" name="Line 76"/>
            <p:cNvSpPr>
              <a:spLocks noChangeShapeType="1"/>
            </p:cNvSpPr>
            <p:nvPr/>
          </p:nvSpPr>
          <p:spPr bwMode="auto">
            <a:xfrm>
              <a:off x="5534030" y="4454965"/>
              <a:ext cx="182563" cy="0"/>
            </a:xfrm>
            <a:prstGeom prst="line">
              <a:avLst/>
            </a:prstGeom>
            <a:noFill/>
            <a:ln w="19050" cap="sq">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27" name="Freeform 75"/>
            <p:cNvSpPr>
              <a:spLocks/>
            </p:cNvSpPr>
            <p:nvPr/>
          </p:nvSpPr>
          <p:spPr bwMode="auto">
            <a:xfrm rot="2700000">
              <a:off x="5561017" y="4588543"/>
              <a:ext cx="130175"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28" name="Line 76"/>
            <p:cNvSpPr>
              <a:spLocks noChangeShapeType="1"/>
            </p:cNvSpPr>
            <p:nvPr/>
          </p:nvSpPr>
          <p:spPr bwMode="auto">
            <a:xfrm>
              <a:off x="5534030" y="4652043"/>
              <a:ext cx="182563" cy="0"/>
            </a:xfrm>
            <a:prstGeom prst="line">
              <a:avLst/>
            </a:prstGeom>
            <a:noFill/>
            <a:ln w="19050" cap="sq">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29" name="Rectangle 228"/>
            <p:cNvSpPr/>
            <p:nvPr/>
          </p:nvSpPr>
          <p:spPr>
            <a:xfrm>
              <a:off x="5816547" y="4371120"/>
              <a:ext cx="1407437" cy="16927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IFN </a:t>
              </a:r>
              <a:r>
                <a:rPr kumimoji="0" lang="el-GR" sz="1100" b="0" i="0" u="none" strike="noStrike" kern="1200" cap="none" spc="0" normalizeH="0" baseline="0" noProof="0" dirty="0">
                  <a:ln>
                    <a:noFill/>
                  </a:ln>
                  <a:solidFill>
                    <a:srgbClr val="1F1D21"/>
                  </a:solidFill>
                  <a:effectLst/>
                  <a:uLnTx/>
                  <a:uFillTx/>
                  <a:latin typeface="Imago"/>
                  <a:ea typeface="+mn-ea"/>
                  <a:cs typeface="+mn-cs"/>
                </a:rPr>
                <a:t>β-1</a:t>
              </a:r>
              <a:r>
                <a:rPr kumimoji="0" lang="ro-RO" sz="1100" b="0" i="0" u="none" strike="noStrike" kern="1200" cap="none" spc="0" normalizeH="0" baseline="0" noProof="0" dirty="0">
                  <a:ln>
                    <a:noFill/>
                  </a:ln>
                  <a:solidFill>
                    <a:srgbClr val="1F1D21"/>
                  </a:solidFill>
                  <a:effectLst/>
                  <a:uLnTx/>
                  <a:uFillTx/>
                  <a:latin typeface="Imago"/>
                  <a:ea typeface="+mn-ea"/>
                  <a:cs typeface="+mn-cs"/>
                </a:rPr>
                <a:t>a 44</a:t>
              </a:r>
              <a:r>
                <a:rPr kumimoji="0" lang="en-GB" sz="1100" b="0" i="0" u="none" strike="noStrike" kern="1200" cap="none" spc="0" normalizeH="0" baseline="0" noProof="0" dirty="0">
                  <a:ln>
                    <a:noFill/>
                  </a:ln>
                  <a:solidFill>
                    <a:srgbClr val="1F1D21"/>
                  </a:solidFill>
                  <a:effectLst/>
                  <a:uLnTx/>
                  <a:uFillTx/>
                  <a:latin typeface="Imago"/>
                  <a:ea typeface="+mn-ea"/>
                  <a:cs typeface="+mn-cs"/>
                </a:rPr>
                <a:t> </a:t>
              </a:r>
              <a:r>
                <a:rPr kumimoji="0" lang="ro-RO" sz="1100" b="0" i="0" u="none" strike="noStrike" kern="1200" cap="none" spc="0" normalizeH="0" baseline="0" noProof="0" dirty="0">
                  <a:ln>
                    <a:noFill/>
                  </a:ln>
                  <a:solidFill>
                    <a:srgbClr val="1F1D21"/>
                  </a:solidFill>
                  <a:effectLst/>
                  <a:uLnTx/>
                  <a:uFillTx/>
                  <a:latin typeface="Imago"/>
                  <a:ea typeface="+mn-ea"/>
                  <a:cs typeface="+mn-cs"/>
                </a:rPr>
                <a:t>µg (n=206)</a:t>
              </a:r>
            </a:p>
          </p:txBody>
        </p:sp>
        <p:sp>
          <p:nvSpPr>
            <p:cNvPr id="230" name="Rectangle 229"/>
            <p:cNvSpPr/>
            <p:nvPr/>
          </p:nvSpPr>
          <p:spPr>
            <a:xfrm>
              <a:off x="5816547" y="4567404"/>
              <a:ext cx="1734449" cy="16927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Ocrelizumab 600 mg (n=221)</a:t>
              </a:r>
            </a:p>
          </p:txBody>
        </p:sp>
      </p:grpSp>
      <p:grpSp>
        <p:nvGrpSpPr>
          <p:cNvPr id="232" name="Group 231"/>
          <p:cNvGrpSpPr/>
          <p:nvPr/>
        </p:nvGrpSpPr>
        <p:grpSpPr>
          <a:xfrm>
            <a:off x="2986978" y="4371121"/>
            <a:ext cx="2016966" cy="365561"/>
            <a:chOff x="5534030" y="4371120"/>
            <a:chExt cx="2016966" cy="365561"/>
          </a:xfrm>
        </p:grpSpPr>
        <p:sp>
          <p:nvSpPr>
            <p:cNvPr id="233" name="Freeform 75"/>
            <p:cNvSpPr>
              <a:spLocks/>
            </p:cNvSpPr>
            <p:nvPr/>
          </p:nvSpPr>
          <p:spPr bwMode="auto">
            <a:xfrm>
              <a:off x="5561017" y="4391465"/>
              <a:ext cx="130175"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34" name="Line 76"/>
            <p:cNvSpPr>
              <a:spLocks noChangeShapeType="1"/>
            </p:cNvSpPr>
            <p:nvPr/>
          </p:nvSpPr>
          <p:spPr bwMode="auto">
            <a:xfrm>
              <a:off x="5534030" y="4454965"/>
              <a:ext cx="182563" cy="0"/>
            </a:xfrm>
            <a:prstGeom prst="line">
              <a:avLst/>
            </a:prstGeom>
            <a:noFill/>
            <a:ln w="19050" cap="sq">
              <a:solidFill>
                <a:schemeClr val="bg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35" name="Freeform 75"/>
            <p:cNvSpPr>
              <a:spLocks/>
            </p:cNvSpPr>
            <p:nvPr/>
          </p:nvSpPr>
          <p:spPr bwMode="auto">
            <a:xfrm rot="2700000">
              <a:off x="5561017" y="4588543"/>
              <a:ext cx="130175" cy="128588"/>
            </a:xfrm>
            <a:custGeom>
              <a:avLst/>
              <a:gdLst>
                <a:gd name="T0" fmla="*/ 85 w 170"/>
                <a:gd name="T1" fmla="*/ 170 h 170"/>
                <a:gd name="T2" fmla="*/ 0 w 170"/>
                <a:gd name="T3" fmla="*/ 85 h 170"/>
                <a:gd name="T4" fmla="*/ 85 w 170"/>
                <a:gd name="T5" fmla="*/ 0 h 170"/>
                <a:gd name="T6" fmla="*/ 170 w 170"/>
                <a:gd name="T7" fmla="*/ 85 h 170"/>
                <a:gd name="T8" fmla="*/ 85 w 170"/>
                <a:gd name="T9" fmla="*/ 170 h 170"/>
              </a:gdLst>
              <a:ahLst/>
              <a:cxnLst>
                <a:cxn ang="0">
                  <a:pos x="T0" y="T1"/>
                </a:cxn>
                <a:cxn ang="0">
                  <a:pos x="T2" y="T3"/>
                </a:cxn>
                <a:cxn ang="0">
                  <a:pos x="T4" y="T5"/>
                </a:cxn>
                <a:cxn ang="0">
                  <a:pos x="T6" y="T7"/>
                </a:cxn>
                <a:cxn ang="0">
                  <a:pos x="T8" y="T9"/>
                </a:cxn>
              </a:cxnLst>
              <a:rect l="0" t="0" r="r" b="b"/>
              <a:pathLst>
                <a:path w="170" h="170">
                  <a:moveTo>
                    <a:pt x="85" y="170"/>
                  </a:moveTo>
                  <a:lnTo>
                    <a:pt x="0" y="85"/>
                  </a:lnTo>
                  <a:lnTo>
                    <a:pt x="85" y="0"/>
                  </a:lnTo>
                  <a:lnTo>
                    <a:pt x="170" y="85"/>
                  </a:lnTo>
                  <a:lnTo>
                    <a:pt x="85"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36" name="Line 76"/>
            <p:cNvSpPr>
              <a:spLocks noChangeShapeType="1"/>
            </p:cNvSpPr>
            <p:nvPr/>
          </p:nvSpPr>
          <p:spPr bwMode="auto">
            <a:xfrm>
              <a:off x="5534030" y="4652043"/>
              <a:ext cx="182563" cy="0"/>
            </a:xfrm>
            <a:prstGeom prst="line">
              <a:avLst/>
            </a:prstGeom>
            <a:noFill/>
            <a:ln w="19050" cap="sq">
              <a:solidFill>
                <a:schemeClr val="tx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37" name="Rectangle 236"/>
            <p:cNvSpPr/>
            <p:nvPr/>
          </p:nvSpPr>
          <p:spPr>
            <a:xfrm>
              <a:off x="5816547" y="4371120"/>
              <a:ext cx="1407437" cy="16927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IFN </a:t>
              </a:r>
              <a:r>
                <a:rPr kumimoji="0" lang="el-GR" sz="1100" b="0" i="0" u="none" strike="noStrike" kern="1200" cap="none" spc="0" normalizeH="0" baseline="0" noProof="0" dirty="0">
                  <a:ln>
                    <a:noFill/>
                  </a:ln>
                  <a:solidFill>
                    <a:srgbClr val="1F1D21"/>
                  </a:solidFill>
                  <a:effectLst/>
                  <a:uLnTx/>
                  <a:uFillTx/>
                  <a:latin typeface="Imago"/>
                  <a:ea typeface="+mn-ea"/>
                  <a:cs typeface="+mn-cs"/>
                </a:rPr>
                <a:t>β-1</a:t>
              </a:r>
              <a:r>
                <a:rPr kumimoji="0" lang="ro-RO" sz="1100" b="0" i="0" u="none" strike="noStrike" kern="1200" cap="none" spc="0" normalizeH="0" baseline="0" noProof="0" dirty="0">
                  <a:ln>
                    <a:noFill/>
                  </a:ln>
                  <a:solidFill>
                    <a:srgbClr val="1F1D21"/>
                  </a:solidFill>
                  <a:effectLst/>
                  <a:uLnTx/>
                  <a:uFillTx/>
                  <a:latin typeface="Imago"/>
                  <a:ea typeface="+mn-ea"/>
                  <a:cs typeface="+mn-cs"/>
                </a:rPr>
                <a:t>a 44</a:t>
              </a:r>
              <a:r>
                <a:rPr kumimoji="0" lang="en-GB" sz="1100" b="0" i="0" u="none" strike="noStrike" kern="1200" cap="none" spc="0" normalizeH="0" baseline="0" noProof="0" dirty="0">
                  <a:ln>
                    <a:noFill/>
                  </a:ln>
                  <a:solidFill>
                    <a:srgbClr val="1F1D21"/>
                  </a:solidFill>
                  <a:effectLst/>
                  <a:uLnTx/>
                  <a:uFillTx/>
                  <a:latin typeface="Imago"/>
                  <a:ea typeface="+mn-ea"/>
                  <a:cs typeface="+mn-cs"/>
                </a:rPr>
                <a:t> </a:t>
              </a:r>
              <a:r>
                <a:rPr kumimoji="0" lang="ro-RO" sz="1100" b="0" i="0" u="none" strike="noStrike" kern="1200" cap="none" spc="0" normalizeH="0" baseline="0" noProof="0" dirty="0">
                  <a:ln>
                    <a:noFill/>
                  </a:ln>
                  <a:solidFill>
                    <a:srgbClr val="1F1D21"/>
                  </a:solidFill>
                  <a:effectLst/>
                  <a:uLnTx/>
                  <a:uFillTx/>
                  <a:latin typeface="Imago"/>
                  <a:ea typeface="+mn-ea"/>
                  <a:cs typeface="+mn-cs"/>
                </a:rPr>
                <a:t>µg (n=206)</a:t>
              </a:r>
            </a:p>
          </p:txBody>
        </p:sp>
        <p:sp>
          <p:nvSpPr>
            <p:cNvPr id="238" name="Rectangle 237"/>
            <p:cNvSpPr/>
            <p:nvPr/>
          </p:nvSpPr>
          <p:spPr>
            <a:xfrm>
              <a:off x="5816547" y="4567404"/>
              <a:ext cx="1734449" cy="16927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Ocrelizumab 600 mg (n=221)</a:t>
              </a:r>
            </a:p>
          </p:txBody>
        </p:sp>
      </p:grpSp>
      <p:sp>
        <p:nvSpPr>
          <p:cNvPr id="159" name="Freeform 28"/>
          <p:cNvSpPr>
            <a:spLocks/>
          </p:cNvSpPr>
          <p:nvPr/>
        </p:nvSpPr>
        <p:spPr bwMode="auto">
          <a:xfrm>
            <a:off x="2883695" y="2320052"/>
            <a:ext cx="2546350" cy="1247775"/>
          </a:xfrm>
          <a:custGeom>
            <a:avLst/>
            <a:gdLst>
              <a:gd name="T0" fmla="*/ 0 w 3350"/>
              <a:gd name="T1" fmla="*/ 0 h 1643"/>
              <a:gd name="T2" fmla="*/ 821 w 3350"/>
              <a:gd name="T3" fmla="*/ 779 h 1643"/>
              <a:gd name="T4" fmla="*/ 1656 w 3350"/>
              <a:gd name="T5" fmla="*/ 1106 h 1643"/>
              <a:gd name="T6" fmla="*/ 3350 w 3350"/>
              <a:gd name="T7" fmla="*/ 1643 h 1643"/>
            </a:gdLst>
            <a:ahLst/>
            <a:cxnLst>
              <a:cxn ang="0">
                <a:pos x="T0" y="T1"/>
              </a:cxn>
              <a:cxn ang="0">
                <a:pos x="T2" y="T3"/>
              </a:cxn>
              <a:cxn ang="0">
                <a:pos x="T4" y="T5"/>
              </a:cxn>
              <a:cxn ang="0">
                <a:pos x="T6" y="T7"/>
              </a:cxn>
            </a:cxnLst>
            <a:rect l="0" t="0" r="r" b="b"/>
            <a:pathLst>
              <a:path w="3350" h="1643">
                <a:moveTo>
                  <a:pt x="0" y="0"/>
                </a:moveTo>
                <a:lnTo>
                  <a:pt x="821" y="779"/>
                </a:lnTo>
                <a:lnTo>
                  <a:pt x="1656" y="1106"/>
                </a:lnTo>
                <a:lnTo>
                  <a:pt x="3350" y="1643"/>
                </a:lnTo>
              </a:path>
            </a:pathLst>
          </a:custGeom>
          <a:noFill/>
          <a:ln w="19050"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nvGrpSpPr>
          <p:cNvPr id="222" name="Group 221"/>
          <p:cNvGrpSpPr/>
          <p:nvPr/>
        </p:nvGrpSpPr>
        <p:grpSpPr>
          <a:xfrm>
            <a:off x="2839245" y="2274014"/>
            <a:ext cx="2635250" cy="1339850"/>
            <a:chOff x="1308102" y="2262109"/>
            <a:chExt cx="2635250" cy="1339850"/>
          </a:xfrm>
          <a:solidFill>
            <a:schemeClr val="tx2"/>
          </a:solidFill>
        </p:grpSpPr>
        <p:sp>
          <p:nvSpPr>
            <p:cNvPr id="146" name="Rectangle 15"/>
            <p:cNvSpPr>
              <a:spLocks noChangeArrowheads="1"/>
            </p:cNvSpPr>
            <p:nvPr/>
          </p:nvSpPr>
          <p:spPr bwMode="auto">
            <a:xfrm>
              <a:off x="1308102" y="2262109"/>
              <a:ext cx="90488" cy="90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50" name="Rectangle 19"/>
            <p:cNvSpPr>
              <a:spLocks noChangeArrowheads="1"/>
            </p:cNvSpPr>
            <p:nvPr/>
          </p:nvSpPr>
          <p:spPr bwMode="auto">
            <a:xfrm>
              <a:off x="1931989" y="2854246"/>
              <a:ext cx="90488" cy="90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54" name="Rectangle 23"/>
            <p:cNvSpPr>
              <a:spLocks noChangeArrowheads="1"/>
            </p:cNvSpPr>
            <p:nvPr/>
          </p:nvSpPr>
          <p:spPr bwMode="auto">
            <a:xfrm>
              <a:off x="2565402" y="3101896"/>
              <a:ext cx="92075" cy="920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58" name="Rectangle 27"/>
            <p:cNvSpPr>
              <a:spLocks noChangeArrowheads="1"/>
            </p:cNvSpPr>
            <p:nvPr/>
          </p:nvSpPr>
          <p:spPr bwMode="auto">
            <a:xfrm>
              <a:off x="3852864" y="3509884"/>
              <a:ext cx="90488" cy="920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grpSp>
        <p:nvGrpSpPr>
          <p:cNvPr id="215" name="Group 214"/>
          <p:cNvGrpSpPr/>
          <p:nvPr/>
        </p:nvGrpSpPr>
        <p:grpSpPr>
          <a:xfrm>
            <a:off x="7014858" y="2276396"/>
            <a:ext cx="2778126" cy="1355725"/>
            <a:chOff x="5259389" y="2262109"/>
            <a:chExt cx="2778126" cy="1355725"/>
          </a:xfrm>
          <a:solidFill>
            <a:schemeClr val="tx2"/>
          </a:solidFill>
        </p:grpSpPr>
        <p:sp>
          <p:nvSpPr>
            <p:cNvPr id="185" name="Rectangle 54"/>
            <p:cNvSpPr>
              <a:spLocks noChangeArrowheads="1"/>
            </p:cNvSpPr>
            <p:nvPr/>
          </p:nvSpPr>
          <p:spPr bwMode="auto">
            <a:xfrm>
              <a:off x="5259389" y="2262109"/>
              <a:ext cx="90488" cy="90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89" name="Rectangle 58"/>
            <p:cNvSpPr>
              <a:spLocks noChangeArrowheads="1"/>
            </p:cNvSpPr>
            <p:nvPr/>
          </p:nvSpPr>
          <p:spPr bwMode="auto">
            <a:xfrm>
              <a:off x="6156327" y="2797096"/>
              <a:ext cx="92075" cy="920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93" name="Rectangle 62"/>
            <p:cNvSpPr>
              <a:spLocks noChangeArrowheads="1"/>
            </p:cNvSpPr>
            <p:nvPr/>
          </p:nvSpPr>
          <p:spPr bwMode="auto">
            <a:xfrm>
              <a:off x="7947027" y="3527346"/>
              <a:ext cx="90488" cy="90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sp>
        <p:nvSpPr>
          <p:cNvPr id="143" name="Rectangle 142"/>
          <p:cNvSpPr/>
          <p:nvPr/>
        </p:nvSpPr>
        <p:spPr>
          <a:xfrm>
            <a:off x="2141822" y="4936190"/>
            <a:ext cx="509820" cy="507831"/>
          </a:xfrm>
          <a:prstGeom prst="rect">
            <a:avLst/>
          </a:prstGeom>
        </p:spPr>
        <p:txBody>
          <a:bodyPr wrap="none" lIns="0" tIns="0" rIns="0" b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IFN </a:t>
            </a:r>
            <a:r>
              <a:rPr kumimoji="0" lang="el-GR" sz="1100" b="0" i="0" u="none" strike="noStrike" kern="1200" cap="none" spc="0" normalizeH="0" baseline="0" noProof="0" dirty="0">
                <a:ln>
                  <a:noFill/>
                </a:ln>
                <a:solidFill>
                  <a:srgbClr val="1F1D21"/>
                </a:solidFill>
                <a:effectLst/>
                <a:uLnTx/>
                <a:uFillTx/>
                <a:latin typeface="Imago"/>
                <a:ea typeface="+mn-ea"/>
                <a:cs typeface="+mn-cs"/>
              </a:rPr>
              <a:t>β-1</a:t>
            </a:r>
            <a:r>
              <a:rPr kumimoji="0" lang="ro-RO" sz="1100" b="0" i="0" u="none" strike="noStrike" kern="1200" cap="none" spc="0" normalizeH="0" baseline="0" noProof="0" dirty="0">
                <a:ln>
                  <a:noFill/>
                </a:ln>
                <a:solidFill>
                  <a:srgbClr val="1F1D21"/>
                </a:solidFill>
                <a:effectLst/>
                <a:uLnTx/>
                <a:uFillTx/>
                <a:latin typeface="Imago"/>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1F1D21"/>
                </a:solidFill>
                <a:effectLst/>
                <a:uLnTx/>
                <a:uFillTx/>
                <a:latin typeface="Imago"/>
                <a:ea typeface="+mn-ea"/>
                <a:cs typeface="+mn-cs"/>
              </a:rPr>
              <a:t>OCR </a:t>
            </a:r>
            <a:endParaRPr kumimoji="0" lang="en-US" sz="1100" b="0" i="0" u="none" strike="noStrike" kern="1200" cap="none" spc="0" normalizeH="0" baseline="0" noProof="0" dirty="0">
              <a:ln>
                <a:noFill/>
              </a:ln>
              <a:solidFill>
                <a:srgbClr val="1F1D21"/>
              </a:solidFill>
              <a:effectLst/>
              <a:uLnTx/>
              <a:uFillTx/>
              <a:latin typeface="Imago"/>
              <a:ea typeface="+mn-ea"/>
              <a:cs typeface="+mn-cs"/>
            </a:endParaRPr>
          </a:p>
        </p:txBody>
      </p:sp>
    </p:spTree>
    <p:extLst>
      <p:ext uri="{BB962C8B-B14F-4D97-AF65-F5344CB8AC3E}">
        <p14:creationId xmlns="" xmlns:p14="http://schemas.microsoft.com/office/powerpoint/2010/main" val="39081860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088" y="660083"/>
            <a:ext cx="8389620" cy="792162"/>
          </a:xfrm>
        </p:spPr>
        <p:txBody>
          <a:bodyPr>
            <a:normAutofit fontScale="90000"/>
          </a:bodyPr>
          <a:lstStyle/>
          <a:p>
            <a:r>
              <a:rPr lang="en-US" dirty="0" smtClean="0"/>
              <a:t>Post hoc subgroup analysis: Patients with NEDA during the 96-week double-blind treatment period </a:t>
            </a:r>
            <a:r>
              <a:rPr lang="en-US" sz="2000" dirty="0"/>
              <a:t/>
            </a:r>
            <a:br>
              <a:rPr lang="en-US" sz="2000" dirty="0"/>
            </a:br>
            <a:r>
              <a:rPr lang="en-US" sz="2000" i="1" dirty="0">
                <a:latin typeface="Minion" pitchFamily="2" charset="0"/>
              </a:rPr>
              <a:t>Early RMS subgroup</a:t>
            </a:r>
            <a:r>
              <a:rPr lang="en-US" sz="2000" i="1" baseline="30000" dirty="0">
                <a:latin typeface="Minion" pitchFamily="2" charset="0"/>
              </a:rPr>
              <a:t>1</a:t>
            </a:r>
          </a:p>
        </p:txBody>
      </p:sp>
      <p:sp>
        <p:nvSpPr>
          <p:cNvPr id="3" name="Content Placeholder 2"/>
          <p:cNvSpPr>
            <a:spLocks noGrp="1"/>
          </p:cNvSpPr>
          <p:nvPr>
            <p:ph idx="1"/>
          </p:nvPr>
        </p:nvSpPr>
        <p:spPr>
          <a:xfrm>
            <a:off x="1978025" y="5080000"/>
            <a:ext cx="8229600" cy="1120774"/>
          </a:xfrm>
        </p:spPr>
        <p:txBody>
          <a:bodyPr>
            <a:normAutofit/>
          </a:bodyPr>
          <a:lstStyle/>
          <a:p>
            <a:r>
              <a:rPr lang="en-US" dirty="0" smtClean="0"/>
              <a:t>For the overall OPERA population, NEDA at Week 96 was as follows:</a:t>
            </a:r>
          </a:p>
          <a:p>
            <a:pPr lvl="1"/>
            <a:r>
              <a:rPr lang="en-US" dirty="0" smtClean="0"/>
              <a:t>Ocrelizumab 47.7% versus IFN β-1a 27.1%; 75% improvement; p&lt;0.001)</a:t>
            </a:r>
            <a:r>
              <a:rPr lang="en-US" baseline="30000" dirty="0" smtClean="0"/>
              <a:t>2</a:t>
            </a:r>
            <a:endParaRPr lang="en-US" baseline="30000" dirty="0"/>
          </a:p>
        </p:txBody>
      </p:sp>
      <p:sp>
        <p:nvSpPr>
          <p:cNvPr id="4" name="Text Placeholder 3"/>
          <p:cNvSpPr>
            <a:spLocks noGrp="1"/>
          </p:cNvSpPr>
          <p:nvPr>
            <p:ph type="body" sz="quarter" idx="13"/>
          </p:nvPr>
        </p:nvSpPr>
        <p:spPr/>
        <p:txBody>
          <a:bodyPr/>
          <a:lstStyle/>
          <a:p>
            <a:r>
              <a:rPr lang="en-GB" dirty="0" smtClean="0"/>
              <a:t>Comparison using the Cochran–Mantel–Haenszel test stratified by study, geographic region (USA vs rest of the world)</a:t>
            </a:r>
            <a:r>
              <a:rPr lang="ro-RO" dirty="0" smtClean="0"/>
              <a:t> </a:t>
            </a:r>
            <a:r>
              <a:rPr lang="en-GB" dirty="0" smtClean="0"/>
              <a:t/>
            </a:r>
            <a:br>
              <a:rPr lang="en-GB" dirty="0" smtClean="0"/>
            </a:br>
            <a:r>
              <a:rPr lang="en-GB" dirty="0" smtClean="0"/>
              <a:t>IFN, interferon; MS, multiple sclerosis; NEDA, no evidence of disease </a:t>
            </a:r>
            <a:r>
              <a:rPr lang="en-GB" dirty="0"/>
              <a:t>activity; RMS, relapsing multiple </a:t>
            </a:r>
            <a:r>
              <a:rPr lang="en-GB" dirty="0" smtClean="0"/>
              <a:t>sclerosis</a:t>
            </a:r>
            <a:endParaRPr lang="en-GB" dirty="0"/>
          </a:p>
        </p:txBody>
      </p:sp>
      <p:sp>
        <p:nvSpPr>
          <p:cNvPr id="5" name="Text Placeholder 4"/>
          <p:cNvSpPr>
            <a:spLocks noGrp="1"/>
          </p:cNvSpPr>
          <p:nvPr>
            <p:ph type="body" sz="quarter" idx="14"/>
          </p:nvPr>
        </p:nvSpPr>
        <p:spPr/>
        <p:txBody>
          <a:bodyPr/>
          <a:lstStyle/>
          <a:p>
            <a:pPr>
              <a:spcBef>
                <a:spcPts val="0"/>
              </a:spcBef>
            </a:pPr>
            <a:r>
              <a:rPr lang="en-US" dirty="0">
                <a:cs typeface="Arial" panose="020B0604020202020204" pitchFamily="34" charset="0"/>
              </a:rPr>
              <a:t>1. Havrdová </a:t>
            </a:r>
            <a:r>
              <a:rPr lang="en-US" dirty="0" smtClean="0">
                <a:cs typeface="Arial" panose="020B0604020202020204" pitchFamily="34" charset="0"/>
              </a:rPr>
              <a:t>E, </a:t>
            </a:r>
            <a:r>
              <a:rPr lang="en-US" i="1" dirty="0">
                <a:cs typeface="Arial" panose="020B0604020202020204" pitchFamily="34" charset="0"/>
              </a:rPr>
              <a:t>at al. </a:t>
            </a:r>
            <a:r>
              <a:rPr lang="en-US" dirty="0">
                <a:cs typeface="Arial" panose="020B0604020202020204" pitchFamily="34" charset="0"/>
              </a:rPr>
              <a:t>Presented </a:t>
            </a:r>
            <a:r>
              <a:rPr lang="en-US" dirty="0" smtClean="0">
                <a:cs typeface="Arial" panose="020B0604020202020204" pitchFamily="34" charset="0"/>
              </a:rPr>
              <a:t>at </a:t>
            </a:r>
            <a:r>
              <a:rPr lang="en-US" dirty="0">
                <a:cs typeface="Arial" panose="020B0604020202020204" pitchFamily="34" charset="0"/>
              </a:rPr>
              <a:t>AAN 2017 </a:t>
            </a:r>
            <a:r>
              <a:rPr lang="en-US" dirty="0" smtClean="0">
                <a:cs typeface="Arial" panose="020B0604020202020204" pitchFamily="34" charset="0"/>
              </a:rPr>
              <a:t>(poster </a:t>
            </a:r>
            <a:r>
              <a:rPr lang="en-US" dirty="0">
                <a:cs typeface="Arial" panose="020B0604020202020204" pitchFamily="34" charset="0"/>
              </a:rPr>
              <a:t>391); </a:t>
            </a:r>
          </a:p>
          <a:p>
            <a:pPr>
              <a:spcBef>
                <a:spcPts val="0"/>
              </a:spcBef>
            </a:pPr>
            <a:r>
              <a:rPr lang="en-US" dirty="0">
                <a:cs typeface="Arial" panose="020B0604020202020204" pitchFamily="34" charset="0"/>
              </a:rPr>
              <a:t>2. Hauser SL, </a:t>
            </a:r>
            <a:r>
              <a:rPr lang="en-US" i="1" dirty="0">
                <a:cs typeface="Arial" panose="020B0604020202020204" pitchFamily="34" charset="0"/>
              </a:rPr>
              <a:t>et al. N Engl J </a:t>
            </a:r>
            <a:r>
              <a:rPr lang="en-US" i="1" dirty="0" smtClean="0">
                <a:cs typeface="Arial" panose="020B0604020202020204" pitchFamily="34" charset="0"/>
              </a:rPr>
              <a:t>Med </a:t>
            </a:r>
            <a:r>
              <a:rPr lang="en-US" dirty="0" smtClean="0">
                <a:cs typeface="Arial" panose="020B0604020202020204" pitchFamily="34" charset="0"/>
              </a:rPr>
              <a:t>2017;376:221–34 (Suppl appendix).</a:t>
            </a:r>
            <a:endParaRPr lang="en-US" dirty="0"/>
          </a:p>
        </p:txBody>
      </p:sp>
      <p:grpSp>
        <p:nvGrpSpPr>
          <p:cNvPr id="6" name="Group 5"/>
          <p:cNvGrpSpPr/>
          <p:nvPr/>
        </p:nvGrpSpPr>
        <p:grpSpPr>
          <a:xfrm>
            <a:off x="3315688" y="1797062"/>
            <a:ext cx="5585600" cy="3164267"/>
            <a:chOff x="945375" y="3066649"/>
            <a:chExt cx="5585600" cy="3164267"/>
          </a:xfrm>
        </p:grpSpPr>
        <p:grpSp>
          <p:nvGrpSpPr>
            <p:cNvPr id="7" name="Group 6"/>
            <p:cNvGrpSpPr/>
            <p:nvPr/>
          </p:nvGrpSpPr>
          <p:grpSpPr>
            <a:xfrm>
              <a:off x="1778000" y="5551487"/>
              <a:ext cx="4749800" cy="91440"/>
              <a:chOff x="1778000" y="5551487"/>
              <a:chExt cx="4749800" cy="91440"/>
            </a:xfrm>
          </p:grpSpPr>
          <p:sp>
            <p:nvSpPr>
              <p:cNvPr id="36" name="Line 17"/>
              <p:cNvSpPr>
                <a:spLocks noChangeShapeType="1"/>
              </p:cNvSpPr>
              <p:nvPr/>
            </p:nvSpPr>
            <p:spPr bwMode="auto">
              <a:xfrm>
                <a:off x="4156075" y="5551487"/>
                <a:ext cx="0" cy="9144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7" name="Line 17"/>
              <p:cNvSpPr>
                <a:spLocks noChangeShapeType="1"/>
              </p:cNvSpPr>
              <p:nvPr/>
            </p:nvSpPr>
            <p:spPr bwMode="auto">
              <a:xfrm>
                <a:off x="6527800" y="5551487"/>
                <a:ext cx="0" cy="9144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38" name="Line 17"/>
              <p:cNvSpPr>
                <a:spLocks noChangeShapeType="1"/>
              </p:cNvSpPr>
              <p:nvPr/>
            </p:nvSpPr>
            <p:spPr bwMode="auto">
              <a:xfrm>
                <a:off x="1778000" y="5551487"/>
                <a:ext cx="0" cy="9144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grpSp>
          <p:nvGrpSpPr>
            <p:cNvPr id="8" name="Group 7"/>
            <p:cNvGrpSpPr/>
            <p:nvPr/>
          </p:nvGrpSpPr>
          <p:grpSpPr>
            <a:xfrm>
              <a:off x="1372561" y="3093085"/>
              <a:ext cx="275845" cy="2606477"/>
              <a:chOff x="1480511" y="3093085"/>
              <a:chExt cx="275845" cy="2606477"/>
            </a:xfrm>
          </p:grpSpPr>
          <p:sp>
            <p:nvSpPr>
              <p:cNvPr id="29" name="TextBox 28"/>
              <p:cNvSpPr txBox="1"/>
              <p:nvPr/>
            </p:nvSpPr>
            <p:spPr>
              <a:xfrm>
                <a:off x="1480511" y="3093085"/>
                <a:ext cx="275845" cy="307777"/>
              </a:xfrm>
              <a:prstGeom prst="rect">
                <a:avLst/>
              </a:prstGeom>
              <a:noFill/>
            </p:spPr>
            <p:txBody>
              <a:bodyPr wrap="non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D21"/>
                    </a:solidFill>
                    <a:effectLst/>
                    <a:uLnTx/>
                    <a:uFillTx/>
                    <a:latin typeface="Imago"/>
                    <a:ea typeface="+mn-ea"/>
                    <a:cs typeface="+mn-cs"/>
                  </a:rPr>
                  <a:t>60</a:t>
                </a:r>
              </a:p>
            </p:txBody>
          </p:sp>
          <p:sp>
            <p:nvSpPr>
              <p:cNvPr id="30" name="TextBox 29"/>
              <p:cNvSpPr txBox="1"/>
              <p:nvPr/>
            </p:nvSpPr>
            <p:spPr>
              <a:xfrm>
                <a:off x="1480511" y="3467735"/>
                <a:ext cx="275845" cy="307777"/>
              </a:xfrm>
              <a:prstGeom prst="rect">
                <a:avLst/>
              </a:prstGeom>
              <a:noFill/>
            </p:spPr>
            <p:txBody>
              <a:bodyPr wrap="non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D21"/>
                    </a:solidFill>
                    <a:effectLst/>
                    <a:uLnTx/>
                    <a:uFillTx/>
                    <a:latin typeface="Imago"/>
                    <a:ea typeface="+mn-ea"/>
                    <a:cs typeface="+mn-cs"/>
                  </a:rPr>
                  <a:t>50</a:t>
                </a:r>
              </a:p>
            </p:txBody>
          </p:sp>
          <p:sp>
            <p:nvSpPr>
              <p:cNvPr id="31" name="TextBox 30"/>
              <p:cNvSpPr txBox="1"/>
              <p:nvPr/>
            </p:nvSpPr>
            <p:spPr>
              <a:xfrm>
                <a:off x="1480511" y="3839210"/>
                <a:ext cx="275845" cy="307777"/>
              </a:xfrm>
              <a:prstGeom prst="rect">
                <a:avLst/>
              </a:prstGeom>
              <a:noFill/>
            </p:spPr>
            <p:txBody>
              <a:bodyPr wrap="non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D21"/>
                    </a:solidFill>
                    <a:effectLst/>
                    <a:uLnTx/>
                    <a:uFillTx/>
                    <a:latin typeface="Imago"/>
                    <a:ea typeface="+mn-ea"/>
                    <a:cs typeface="+mn-cs"/>
                  </a:rPr>
                  <a:t>40</a:t>
                </a:r>
              </a:p>
            </p:txBody>
          </p:sp>
          <p:sp>
            <p:nvSpPr>
              <p:cNvPr id="32" name="TextBox 31"/>
              <p:cNvSpPr txBox="1"/>
              <p:nvPr/>
            </p:nvSpPr>
            <p:spPr>
              <a:xfrm>
                <a:off x="1480511" y="4248785"/>
                <a:ext cx="275845" cy="307777"/>
              </a:xfrm>
              <a:prstGeom prst="rect">
                <a:avLst/>
              </a:prstGeom>
              <a:noFill/>
            </p:spPr>
            <p:txBody>
              <a:bodyPr wrap="non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D21"/>
                    </a:solidFill>
                    <a:effectLst/>
                    <a:uLnTx/>
                    <a:uFillTx/>
                    <a:latin typeface="Imago"/>
                    <a:ea typeface="+mn-ea"/>
                    <a:cs typeface="+mn-cs"/>
                  </a:rPr>
                  <a:t>30</a:t>
                </a:r>
              </a:p>
            </p:txBody>
          </p:sp>
          <p:sp>
            <p:nvSpPr>
              <p:cNvPr id="33" name="TextBox 32"/>
              <p:cNvSpPr txBox="1"/>
              <p:nvPr/>
            </p:nvSpPr>
            <p:spPr>
              <a:xfrm>
                <a:off x="1484487" y="4629785"/>
                <a:ext cx="271869" cy="307777"/>
              </a:xfrm>
              <a:prstGeom prst="rect">
                <a:avLst/>
              </a:prstGeom>
              <a:noFill/>
            </p:spPr>
            <p:txBody>
              <a:bodyPr wrap="non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D21"/>
                    </a:solidFill>
                    <a:effectLst/>
                    <a:uLnTx/>
                    <a:uFillTx/>
                    <a:latin typeface="Imago"/>
                    <a:ea typeface="+mn-ea"/>
                    <a:cs typeface="+mn-cs"/>
                  </a:rPr>
                  <a:t>20</a:t>
                </a:r>
              </a:p>
            </p:txBody>
          </p:sp>
          <p:sp>
            <p:nvSpPr>
              <p:cNvPr id="34" name="TextBox 33"/>
              <p:cNvSpPr txBox="1"/>
              <p:nvPr/>
            </p:nvSpPr>
            <p:spPr>
              <a:xfrm>
                <a:off x="1484487" y="5001260"/>
                <a:ext cx="271869" cy="307777"/>
              </a:xfrm>
              <a:prstGeom prst="rect">
                <a:avLst/>
              </a:prstGeom>
              <a:noFill/>
            </p:spPr>
            <p:txBody>
              <a:bodyPr wrap="non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D21"/>
                    </a:solidFill>
                    <a:effectLst/>
                    <a:uLnTx/>
                    <a:uFillTx/>
                    <a:latin typeface="Imago"/>
                    <a:ea typeface="+mn-ea"/>
                    <a:cs typeface="+mn-cs"/>
                  </a:rPr>
                  <a:t>10</a:t>
                </a:r>
              </a:p>
            </p:txBody>
          </p:sp>
          <p:sp>
            <p:nvSpPr>
              <p:cNvPr id="35" name="TextBox 34"/>
              <p:cNvSpPr txBox="1"/>
              <p:nvPr/>
            </p:nvSpPr>
            <p:spPr>
              <a:xfrm>
                <a:off x="1574255" y="5391785"/>
                <a:ext cx="182101" cy="307777"/>
              </a:xfrm>
              <a:prstGeom prst="rect">
                <a:avLst/>
              </a:prstGeom>
              <a:noFill/>
            </p:spPr>
            <p:txBody>
              <a:bodyPr wrap="non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D21"/>
                    </a:solidFill>
                    <a:effectLst/>
                    <a:uLnTx/>
                    <a:uFillTx/>
                    <a:latin typeface="Imago"/>
                    <a:ea typeface="+mn-ea"/>
                    <a:cs typeface="+mn-cs"/>
                  </a:rPr>
                  <a:t>0</a:t>
                </a:r>
              </a:p>
            </p:txBody>
          </p:sp>
        </p:grpSp>
        <p:sp>
          <p:nvSpPr>
            <p:cNvPr id="9" name="Rectangle 5"/>
            <p:cNvSpPr>
              <a:spLocks noChangeArrowheads="1"/>
            </p:cNvSpPr>
            <p:nvPr/>
          </p:nvSpPr>
          <p:spPr bwMode="auto">
            <a:xfrm>
              <a:off x="4984409" y="3703638"/>
              <a:ext cx="773113" cy="1843088"/>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0" name="Rectangle 6"/>
            <p:cNvSpPr>
              <a:spLocks noChangeArrowheads="1"/>
            </p:cNvSpPr>
            <p:nvPr/>
          </p:nvSpPr>
          <p:spPr bwMode="auto">
            <a:xfrm>
              <a:off x="2523865" y="4460875"/>
              <a:ext cx="771525" cy="108585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1" name="Freeform 10"/>
            <p:cNvSpPr>
              <a:spLocks/>
            </p:cNvSpPr>
            <p:nvPr/>
          </p:nvSpPr>
          <p:spPr bwMode="auto">
            <a:xfrm>
              <a:off x="1778000" y="3240088"/>
              <a:ext cx="4752975" cy="2305050"/>
            </a:xfrm>
            <a:custGeom>
              <a:avLst/>
              <a:gdLst>
                <a:gd name="T0" fmla="*/ 0 w 2994"/>
                <a:gd name="T1" fmla="*/ 0 h 1452"/>
                <a:gd name="T2" fmla="*/ 0 w 2994"/>
                <a:gd name="T3" fmla="*/ 1452 h 1452"/>
                <a:gd name="T4" fmla="*/ 2994 w 2994"/>
                <a:gd name="T5" fmla="*/ 1452 h 1452"/>
              </a:gdLst>
              <a:ahLst/>
              <a:cxnLst>
                <a:cxn ang="0">
                  <a:pos x="T0" y="T1"/>
                </a:cxn>
                <a:cxn ang="0">
                  <a:pos x="T2" y="T3"/>
                </a:cxn>
                <a:cxn ang="0">
                  <a:pos x="T4" y="T5"/>
                </a:cxn>
              </a:cxnLst>
              <a:rect l="0" t="0" r="r" b="b"/>
              <a:pathLst>
                <a:path w="2994" h="1452">
                  <a:moveTo>
                    <a:pt x="0" y="0"/>
                  </a:moveTo>
                  <a:lnTo>
                    <a:pt x="0" y="1452"/>
                  </a:lnTo>
                  <a:lnTo>
                    <a:pt x="2994" y="1452"/>
                  </a:lnTo>
                </a:path>
              </a:pathLst>
            </a:custGeom>
            <a:noFill/>
            <a:ln w="19050" cap="flat">
              <a:solidFill>
                <a:srgbClr val="1F1D2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nvGrpSpPr>
            <p:cNvPr id="12" name="Group 11"/>
            <p:cNvGrpSpPr/>
            <p:nvPr/>
          </p:nvGrpSpPr>
          <p:grpSpPr>
            <a:xfrm>
              <a:off x="1696244" y="3244850"/>
              <a:ext cx="76200" cy="2300288"/>
              <a:chOff x="1693863" y="3244850"/>
              <a:chExt cx="76200" cy="2300288"/>
            </a:xfrm>
          </p:grpSpPr>
          <p:sp>
            <p:nvSpPr>
              <p:cNvPr id="22" name="Line 7"/>
              <p:cNvSpPr>
                <a:spLocks noChangeShapeType="1"/>
              </p:cNvSpPr>
              <p:nvPr/>
            </p:nvSpPr>
            <p:spPr bwMode="auto">
              <a:xfrm flipH="1">
                <a:off x="1693863" y="5160963"/>
                <a:ext cx="76200"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3" name="Line 8"/>
              <p:cNvSpPr>
                <a:spLocks noChangeShapeType="1"/>
              </p:cNvSpPr>
              <p:nvPr/>
            </p:nvSpPr>
            <p:spPr bwMode="auto">
              <a:xfrm flipH="1">
                <a:off x="1693863" y="4395788"/>
                <a:ext cx="76200"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4" name="Line 9"/>
              <p:cNvSpPr>
                <a:spLocks noChangeShapeType="1"/>
              </p:cNvSpPr>
              <p:nvPr/>
            </p:nvSpPr>
            <p:spPr bwMode="auto">
              <a:xfrm flipH="1">
                <a:off x="1693863" y="3244850"/>
                <a:ext cx="76200"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5" name="Line 13"/>
              <p:cNvSpPr>
                <a:spLocks noChangeShapeType="1"/>
              </p:cNvSpPr>
              <p:nvPr/>
            </p:nvSpPr>
            <p:spPr bwMode="auto">
              <a:xfrm flipH="1">
                <a:off x="1693863" y="5545138"/>
                <a:ext cx="76200"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6" name="Line 14"/>
              <p:cNvSpPr>
                <a:spLocks noChangeShapeType="1"/>
              </p:cNvSpPr>
              <p:nvPr/>
            </p:nvSpPr>
            <p:spPr bwMode="auto">
              <a:xfrm flipH="1">
                <a:off x="1693863" y="3627438"/>
                <a:ext cx="76200"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7" name="Line 15"/>
              <p:cNvSpPr>
                <a:spLocks noChangeShapeType="1"/>
              </p:cNvSpPr>
              <p:nvPr/>
            </p:nvSpPr>
            <p:spPr bwMode="auto">
              <a:xfrm flipH="1">
                <a:off x="1693863" y="4011613"/>
                <a:ext cx="76200"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8" name="Line 16"/>
              <p:cNvSpPr>
                <a:spLocks noChangeShapeType="1"/>
              </p:cNvSpPr>
              <p:nvPr/>
            </p:nvSpPr>
            <p:spPr bwMode="auto">
              <a:xfrm flipH="1">
                <a:off x="1693863" y="4776788"/>
                <a:ext cx="76200" cy="0"/>
              </a:xfrm>
              <a:prstGeom prst="line">
                <a:avLst/>
              </a:prstGeom>
              <a:noFill/>
              <a:ln w="19050" cap="flat">
                <a:solidFill>
                  <a:srgbClr val="1F1D2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sp>
          <p:nvSpPr>
            <p:cNvPr id="13" name="Freeform 18"/>
            <p:cNvSpPr>
              <a:spLocks/>
            </p:cNvSpPr>
            <p:nvPr/>
          </p:nvSpPr>
          <p:spPr bwMode="auto">
            <a:xfrm>
              <a:off x="5243171" y="3717925"/>
              <a:ext cx="255588" cy="729797"/>
            </a:xfrm>
            <a:prstGeom prst="upArrow">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14" name="TextBox 13"/>
            <p:cNvSpPr txBox="1"/>
            <p:nvPr/>
          </p:nvSpPr>
          <p:spPr>
            <a:xfrm>
              <a:off x="3421153" y="3248025"/>
              <a:ext cx="1281120" cy="923330"/>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66CC"/>
                  </a:solidFill>
                  <a:effectLst/>
                  <a:uLnTx/>
                  <a:uFillTx/>
                  <a:latin typeface="Imago"/>
                  <a:ea typeface="+mn-ea"/>
                  <a:cs typeface="+mn-cs"/>
                </a:rPr>
                <a:t>76%</a:t>
              </a:r>
              <a:r>
                <a:rPr kumimoji="0" lang="en-US" sz="1400" b="1" i="0" u="none" strike="noStrike" kern="1200" cap="none" spc="0" normalizeH="0" baseline="0" noProof="0" dirty="0">
                  <a:ln>
                    <a:noFill/>
                  </a:ln>
                  <a:solidFill>
                    <a:srgbClr val="0066CC"/>
                  </a:solidFill>
                  <a:effectLst/>
                  <a:uLnTx/>
                  <a:uFillTx/>
                  <a:latin typeface="Imago"/>
                  <a:ea typeface="+mn-ea"/>
                  <a:cs typeface="+mn-cs"/>
                </a:rPr>
                <a:t/>
              </a:r>
              <a:br>
                <a:rPr kumimoji="0" lang="en-US" sz="1400" b="1" i="0" u="none" strike="noStrike" kern="1200" cap="none" spc="0" normalizeH="0" baseline="0" noProof="0" dirty="0">
                  <a:ln>
                    <a:noFill/>
                  </a:ln>
                  <a:solidFill>
                    <a:srgbClr val="0066CC"/>
                  </a:solidFill>
                  <a:effectLst/>
                  <a:uLnTx/>
                  <a:uFillTx/>
                  <a:latin typeface="Imago"/>
                  <a:ea typeface="+mn-ea"/>
                  <a:cs typeface="+mn-cs"/>
                </a:rPr>
              </a:br>
              <a:r>
                <a:rPr kumimoji="0" lang="en-US" sz="1400" b="1" i="0" u="none" strike="noStrike" kern="1200" cap="none" spc="0" normalizeH="0" baseline="0" noProof="0" dirty="0">
                  <a:ln>
                    <a:noFill/>
                  </a:ln>
                  <a:solidFill>
                    <a:srgbClr val="0066CC"/>
                  </a:solidFill>
                  <a:effectLst/>
                  <a:uLnTx/>
                  <a:uFillTx/>
                  <a:latin typeface="Imago"/>
                  <a:ea typeface="+mn-ea"/>
                  <a:cs typeface="+mn-cs"/>
                </a:rPr>
                <a:t>improvement</a:t>
              </a:r>
              <a:br>
                <a:rPr kumimoji="0" lang="en-US" sz="1400" b="1" i="0" u="none" strike="noStrike" kern="1200" cap="none" spc="0" normalizeH="0" baseline="0" noProof="0" dirty="0">
                  <a:ln>
                    <a:noFill/>
                  </a:ln>
                  <a:solidFill>
                    <a:srgbClr val="0066CC"/>
                  </a:solidFill>
                  <a:effectLst/>
                  <a:uLnTx/>
                  <a:uFillTx/>
                  <a:latin typeface="Imago"/>
                  <a:ea typeface="+mn-ea"/>
                  <a:cs typeface="+mn-cs"/>
                </a:rPr>
              </a:br>
              <a:r>
                <a:rPr kumimoji="0" lang="en-US" sz="1400" b="1" i="0" u="none" strike="noStrike" kern="1200" cap="none" spc="0" normalizeH="0" baseline="0" noProof="0" dirty="0">
                  <a:ln>
                    <a:noFill/>
                  </a:ln>
                  <a:solidFill>
                    <a:srgbClr val="0066CC"/>
                  </a:solidFill>
                  <a:effectLst/>
                  <a:uLnTx/>
                  <a:uFillTx/>
                  <a:latin typeface="Imago"/>
                  <a:ea typeface="+mn-ea"/>
                  <a:cs typeface="+mn-cs"/>
                </a:rPr>
                <a:t>vs IFN </a:t>
              </a:r>
              <a:r>
                <a:rPr kumimoji="0" lang="en-US" sz="1400" b="1" i="0" u="none" strike="noStrike" kern="1200" cap="none" spc="0" normalizeH="0" baseline="0" noProof="0" dirty="0">
                  <a:ln>
                    <a:noFill/>
                  </a:ln>
                  <a:solidFill>
                    <a:srgbClr val="0066CC"/>
                  </a:solidFill>
                  <a:effectLst/>
                  <a:uLnTx/>
                  <a:uFillTx/>
                  <a:latin typeface="Imago"/>
                  <a:ea typeface="+mn-ea"/>
                  <a:cs typeface="+mn-cs"/>
                  <a:sym typeface="Symbol" panose="05050102010706020507" pitchFamily="18" charset="2"/>
                </a:rPr>
                <a:t>-1a</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66CC"/>
                  </a:solidFill>
                  <a:effectLst/>
                  <a:uLnTx/>
                  <a:uFillTx/>
                  <a:latin typeface="Imago"/>
                  <a:ea typeface="+mn-ea"/>
                  <a:cs typeface="+mn-cs"/>
                  <a:sym typeface="Symbol" panose="05050102010706020507" pitchFamily="18" charset="2"/>
                </a:rPr>
                <a:t>p&lt;0.001</a:t>
              </a:r>
              <a:endParaRPr kumimoji="0" lang="en-US" sz="1400" b="1" i="0" u="none" strike="noStrike" kern="1200" cap="none" spc="0" normalizeH="0" baseline="0" noProof="0" dirty="0">
                <a:ln>
                  <a:noFill/>
                </a:ln>
                <a:solidFill>
                  <a:srgbClr val="0066CC"/>
                </a:solidFill>
                <a:effectLst/>
                <a:uLnTx/>
                <a:uFillTx/>
                <a:latin typeface="Imago"/>
                <a:ea typeface="+mn-ea"/>
                <a:cs typeface="+mn-cs"/>
              </a:endParaRPr>
            </a:p>
          </p:txBody>
        </p:sp>
        <p:sp>
          <p:nvSpPr>
            <p:cNvPr id="15" name="TextBox 14"/>
            <p:cNvSpPr txBox="1"/>
            <p:nvPr/>
          </p:nvSpPr>
          <p:spPr>
            <a:xfrm>
              <a:off x="2638559" y="4139565"/>
              <a:ext cx="54213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D21"/>
                  </a:solidFill>
                  <a:effectLst/>
                  <a:uLnTx/>
                  <a:uFillTx/>
                  <a:latin typeface="Imago"/>
                  <a:ea typeface="+mn-ea"/>
                  <a:cs typeface="+mn-cs"/>
                  <a:sym typeface="Symbol" panose="05050102010706020507" pitchFamily="18" charset="2"/>
                </a:rPr>
                <a:t>28.0</a:t>
              </a:r>
              <a:endParaRPr kumimoji="0" lang="en-US" sz="1400" b="1" i="0" u="none" strike="noStrike" kern="1200" cap="none" spc="0" normalizeH="0" baseline="0" noProof="0" dirty="0">
                <a:ln>
                  <a:noFill/>
                </a:ln>
                <a:solidFill>
                  <a:srgbClr val="1F1D21"/>
                </a:solidFill>
                <a:effectLst/>
                <a:uLnTx/>
                <a:uFillTx/>
                <a:latin typeface="Imago"/>
                <a:ea typeface="+mn-ea"/>
                <a:cs typeface="+mn-cs"/>
              </a:endParaRPr>
            </a:p>
          </p:txBody>
        </p:sp>
        <p:sp>
          <p:nvSpPr>
            <p:cNvPr id="16" name="TextBox 15"/>
            <p:cNvSpPr txBox="1"/>
            <p:nvPr/>
          </p:nvSpPr>
          <p:spPr>
            <a:xfrm>
              <a:off x="5084657" y="3377565"/>
              <a:ext cx="54213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D21"/>
                  </a:solidFill>
                  <a:effectLst/>
                  <a:uLnTx/>
                  <a:uFillTx/>
                  <a:latin typeface="Imago"/>
                  <a:ea typeface="+mn-ea"/>
                  <a:cs typeface="+mn-cs"/>
                  <a:sym typeface="Symbol" panose="05050102010706020507" pitchFamily="18" charset="2"/>
                </a:rPr>
                <a:t>47.6</a:t>
              </a:r>
              <a:endParaRPr kumimoji="0" lang="en-US" sz="1400" b="1" i="0" u="none" strike="noStrike" kern="1200" cap="none" spc="0" normalizeH="0" baseline="0" noProof="0" dirty="0">
                <a:ln>
                  <a:noFill/>
                </a:ln>
                <a:solidFill>
                  <a:srgbClr val="1F1D21"/>
                </a:solidFill>
                <a:effectLst/>
                <a:uLnTx/>
                <a:uFillTx/>
                <a:latin typeface="Imago"/>
                <a:ea typeface="+mn-ea"/>
                <a:cs typeface="+mn-cs"/>
              </a:endParaRPr>
            </a:p>
          </p:txBody>
        </p:sp>
        <p:sp>
          <p:nvSpPr>
            <p:cNvPr id="17" name="TextBox 16"/>
            <p:cNvSpPr txBox="1"/>
            <p:nvPr/>
          </p:nvSpPr>
          <p:spPr>
            <a:xfrm>
              <a:off x="2463608" y="5556885"/>
              <a:ext cx="892039" cy="674031"/>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D21"/>
                  </a:solidFill>
                  <a:effectLst/>
                  <a:uLnTx/>
                  <a:uFillTx/>
                  <a:latin typeface="Imago"/>
                  <a:ea typeface="+mn-ea"/>
                  <a:cs typeface="+mn-cs"/>
                </a:rPr>
                <a:t>IFN </a:t>
              </a:r>
              <a:r>
                <a:rPr kumimoji="0" lang="el-GR" sz="1400" b="0" i="0" u="none" strike="noStrike" kern="1200" cap="none" spc="0" normalizeH="0" baseline="0" noProof="0" dirty="0">
                  <a:ln>
                    <a:noFill/>
                  </a:ln>
                  <a:solidFill>
                    <a:srgbClr val="1F1D21"/>
                  </a:solidFill>
                  <a:effectLst/>
                  <a:uLnTx/>
                  <a:uFillTx/>
                  <a:latin typeface="Imago"/>
                  <a:ea typeface="+mn-ea"/>
                  <a:cs typeface="+mn-cs"/>
                </a:rPr>
                <a:t>β-1</a:t>
              </a:r>
              <a:r>
                <a:rPr kumimoji="0" lang="en-US" sz="1400" b="0" i="0" u="none" strike="noStrike" kern="1200" cap="none" spc="0" normalizeH="0" baseline="0" noProof="0" dirty="0">
                  <a:ln>
                    <a:noFill/>
                  </a:ln>
                  <a:solidFill>
                    <a:srgbClr val="1F1D21"/>
                  </a:solidFill>
                  <a:effectLst/>
                  <a:uLnTx/>
                  <a:uFillTx/>
                  <a:latin typeface="Imago"/>
                  <a:ea typeface="+mn-ea"/>
                  <a:cs typeface="+mn-cs"/>
                </a:rPr>
                <a:t>a </a:t>
              </a:r>
              <a:r>
                <a:rPr kumimoji="0" lang="en-US" sz="1400" b="0" i="0" u="none" strike="noStrike" kern="1200" cap="none" spc="0" normalizeH="0" baseline="0" noProof="0" dirty="0">
                  <a:ln>
                    <a:noFill/>
                  </a:ln>
                  <a:solidFill>
                    <a:srgbClr val="1F1D21"/>
                  </a:solidFill>
                  <a:effectLst/>
                  <a:uLnTx/>
                  <a:uFillTx/>
                  <a:latin typeface="Imago"/>
                  <a:ea typeface="+mn-ea"/>
                  <a:cs typeface="+mn-cs"/>
                  <a:sym typeface="Symbol" panose="05050102010706020507" pitchFamily="18" charset="2"/>
                </a:rPr>
                <a:t/>
              </a:r>
              <a:br>
                <a:rPr kumimoji="0" lang="en-US" sz="1400" b="0" i="0" u="none" strike="noStrike" kern="1200" cap="none" spc="0" normalizeH="0" baseline="0" noProof="0" dirty="0">
                  <a:ln>
                    <a:noFill/>
                  </a:ln>
                  <a:solidFill>
                    <a:srgbClr val="1F1D21"/>
                  </a:solidFill>
                  <a:effectLst/>
                  <a:uLnTx/>
                  <a:uFillTx/>
                  <a:latin typeface="Imago"/>
                  <a:ea typeface="+mn-ea"/>
                  <a:cs typeface="+mn-cs"/>
                  <a:sym typeface="Symbol" panose="05050102010706020507" pitchFamily="18" charset="2"/>
                </a:rPr>
              </a:br>
              <a:r>
                <a:rPr kumimoji="0" lang="en-US" sz="1400" b="0" i="0" u="none" strike="noStrike" kern="1200" cap="none" spc="0" normalizeH="0" baseline="0" noProof="0" dirty="0">
                  <a:ln>
                    <a:noFill/>
                  </a:ln>
                  <a:solidFill>
                    <a:srgbClr val="1F1D21"/>
                  </a:solidFill>
                  <a:effectLst/>
                  <a:uLnTx/>
                  <a:uFillTx/>
                  <a:latin typeface="Imago"/>
                  <a:ea typeface="+mn-ea"/>
                  <a:cs typeface="+mn-cs"/>
                  <a:sym typeface="Symbol" panose="05050102010706020507" pitchFamily="18" charset="2"/>
                </a:rPr>
                <a:t>44 µg</a:t>
              </a:r>
              <a:br>
                <a:rPr kumimoji="0" lang="en-US" sz="1400" b="0" i="0" u="none" strike="noStrike" kern="1200" cap="none" spc="0" normalizeH="0" baseline="0" noProof="0" dirty="0">
                  <a:ln>
                    <a:noFill/>
                  </a:ln>
                  <a:solidFill>
                    <a:srgbClr val="1F1D21"/>
                  </a:solidFill>
                  <a:effectLst/>
                  <a:uLnTx/>
                  <a:uFillTx/>
                  <a:latin typeface="Imago"/>
                  <a:ea typeface="+mn-ea"/>
                  <a:cs typeface="+mn-cs"/>
                  <a:sym typeface="Symbol" panose="05050102010706020507" pitchFamily="18" charset="2"/>
                </a:rPr>
              </a:br>
              <a:r>
                <a:rPr kumimoji="0" lang="en-US" sz="1400" b="0" i="0" u="none" strike="noStrike" kern="1200" cap="none" spc="0" normalizeH="0" baseline="0" noProof="0" dirty="0">
                  <a:ln>
                    <a:noFill/>
                  </a:ln>
                  <a:solidFill>
                    <a:srgbClr val="1F1D21"/>
                  </a:solidFill>
                  <a:effectLst/>
                  <a:uLnTx/>
                  <a:uFillTx/>
                  <a:latin typeface="Imago"/>
                  <a:ea typeface="+mn-ea"/>
                  <a:cs typeface="+mn-cs"/>
                  <a:sym typeface="Symbol" panose="05050102010706020507" pitchFamily="18" charset="2"/>
                </a:rPr>
                <a:t>(n=193)</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8" name="TextBox 17"/>
            <p:cNvSpPr txBox="1"/>
            <p:nvPr/>
          </p:nvSpPr>
          <p:spPr>
            <a:xfrm>
              <a:off x="4805747" y="5556885"/>
              <a:ext cx="1130438" cy="674031"/>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D21"/>
                  </a:solidFill>
                  <a:effectLst/>
                  <a:uLnTx/>
                  <a:uFillTx/>
                  <a:latin typeface="Imago"/>
                  <a:ea typeface="+mn-ea"/>
                  <a:cs typeface="+mn-cs"/>
                </a:rPr>
                <a:t>Ocrelizumab</a:t>
              </a:r>
              <a:endParaRPr kumimoji="0" lang="en-US" sz="1400" b="0" i="0" u="none" strike="noStrike" kern="1200" cap="none" spc="0" normalizeH="0" baseline="0" noProof="0" dirty="0">
                <a:ln>
                  <a:noFill/>
                </a:ln>
                <a:solidFill>
                  <a:srgbClr val="1F1D21"/>
                </a:solidFill>
                <a:effectLst/>
                <a:uLnTx/>
                <a:uFillTx/>
                <a:latin typeface="Imago"/>
                <a:ea typeface="+mn-ea"/>
                <a:cs typeface="+mn-cs"/>
                <a:sym typeface="Symbol" panose="05050102010706020507" pitchFamily="18" charset="2"/>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D21"/>
                  </a:solidFill>
                  <a:effectLst/>
                  <a:uLnTx/>
                  <a:uFillTx/>
                  <a:latin typeface="Imago"/>
                  <a:ea typeface="+mn-ea"/>
                  <a:cs typeface="+mn-cs"/>
                  <a:sym typeface="Symbol" panose="05050102010706020507" pitchFamily="18" charset="2"/>
                </a:rPr>
                <a:t>600 mg</a:t>
              </a:r>
              <a:br>
                <a:rPr kumimoji="0" lang="en-US" sz="1400" b="0" i="0" u="none" strike="noStrike" kern="1200" cap="none" spc="0" normalizeH="0" baseline="0" noProof="0" dirty="0">
                  <a:ln>
                    <a:noFill/>
                  </a:ln>
                  <a:solidFill>
                    <a:srgbClr val="1F1D21"/>
                  </a:solidFill>
                  <a:effectLst/>
                  <a:uLnTx/>
                  <a:uFillTx/>
                  <a:latin typeface="Imago"/>
                  <a:ea typeface="+mn-ea"/>
                  <a:cs typeface="+mn-cs"/>
                  <a:sym typeface="Symbol" panose="05050102010706020507" pitchFamily="18" charset="2"/>
                </a:rPr>
              </a:br>
              <a:r>
                <a:rPr kumimoji="0" lang="en-US" sz="1400" b="0" i="0" u="none" strike="noStrike" kern="1200" cap="none" spc="0" normalizeH="0" baseline="0" noProof="0" dirty="0">
                  <a:ln>
                    <a:noFill/>
                  </a:ln>
                  <a:solidFill>
                    <a:srgbClr val="1F1D21"/>
                  </a:solidFill>
                  <a:effectLst/>
                  <a:uLnTx/>
                  <a:uFillTx/>
                  <a:latin typeface="Imago"/>
                  <a:ea typeface="+mn-ea"/>
                  <a:cs typeface="+mn-cs"/>
                  <a:sym typeface="Symbol" panose="05050102010706020507" pitchFamily="18" charset="2"/>
                </a:rPr>
                <a:t>(n=206)</a:t>
              </a:r>
              <a:endParaRPr kumimoji="0" lang="en-US" sz="1400" b="0" i="0" u="none" strike="noStrike" kern="1200" cap="none" spc="0" normalizeH="0" baseline="0" noProof="0" dirty="0">
                <a:ln>
                  <a:noFill/>
                </a:ln>
                <a:solidFill>
                  <a:srgbClr val="1F1D21"/>
                </a:solidFill>
                <a:effectLst/>
                <a:uLnTx/>
                <a:uFillTx/>
                <a:latin typeface="Imago"/>
                <a:ea typeface="+mn-ea"/>
                <a:cs typeface="+mn-cs"/>
              </a:endParaRPr>
            </a:p>
          </p:txBody>
        </p:sp>
        <p:sp>
          <p:nvSpPr>
            <p:cNvPr id="19" name="TextBox 18"/>
            <p:cNvSpPr txBox="1"/>
            <p:nvPr/>
          </p:nvSpPr>
          <p:spPr>
            <a:xfrm rot="16200000">
              <a:off x="-153548" y="4165572"/>
              <a:ext cx="2677977" cy="480131"/>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D21"/>
                  </a:solidFill>
                  <a:effectLst/>
                  <a:uLnTx/>
                  <a:uFillTx/>
                  <a:latin typeface="Imago"/>
                  <a:ea typeface="+mn-ea"/>
                  <a:cs typeface="+mn-cs"/>
                </a:rPr>
                <a:t>Proportion of patients with NEDA</a:t>
              </a:r>
              <a:br>
                <a:rPr kumimoji="0" lang="en-US" sz="1400" b="0" i="0" u="none" strike="noStrike" kern="1200" cap="none" spc="0" normalizeH="0" baseline="0" noProof="0" dirty="0">
                  <a:ln>
                    <a:noFill/>
                  </a:ln>
                  <a:solidFill>
                    <a:srgbClr val="1F1D21"/>
                  </a:solidFill>
                  <a:effectLst/>
                  <a:uLnTx/>
                  <a:uFillTx/>
                  <a:latin typeface="Imago"/>
                  <a:ea typeface="+mn-ea"/>
                  <a:cs typeface="+mn-cs"/>
                </a:rPr>
              </a:br>
              <a:r>
                <a:rPr kumimoji="0" lang="en-US" sz="1400" b="0" i="0" u="none" strike="noStrike" kern="1200" cap="none" spc="0" normalizeH="0" baseline="0" noProof="0" dirty="0">
                  <a:ln>
                    <a:noFill/>
                  </a:ln>
                  <a:solidFill>
                    <a:srgbClr val="1F1D21"/>
                  </a:solidFill>
                  <a:effectLst/>
                  <a:uLnTx/>
                  <a:uFillTx/>
                  <a:latin typeface="Imago"/>
                  <a:ea typeface="+mn-ea"/>
                  <a:cs typeface="+mn-cs"/>
                </a:rPr>
                <a:t>from baseline to Week 96 (%)</a:t>
              </a:r>
            </a:p>
          </p:txBody>
        </p:sp>
        <p:sp>
          <p:nvSpPr>
            <p:cNvPr id="20" name="Line 12"/>
            <p:cNvSpPr>
              <a:spLocks noChangeShapeType="1"/>
            </p:cNvSpPr>
            <p:nvPr/>
          </p:nvSpPr>
          <p:spPr bwMode="auto">
            <a:xfrm>
              <a:off x="3288416" y="4468178"/>
              <a:ext cx="1695994" cy="0"/>
            </a:xfrm>
            <a:prstGeom prst="line">
              <a:avLst/>
            </a:prstGeom>
            <a:noFill/>
            <a:ln w="19050" cap="sq">
              <a:solidFill>
                <a:schemeClr val="bg2"/>
              </a:solidFill>
              <a:prstDash val="sysDash"/>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sp>
          <p:nvSpPr>
            <p:cNvPr id="21" name="Line 12"/>
            <p:cNvSpPr>
              <a:spLocks noChangeShapeType="1"/>
            </p:cNvSpPr>
            <p:nvPr/>
          </p:nvSpPr>
          <p:spPr bwMode="auto">
            <a:xfrm>
              <a:off x="5020060" y="4468178"/>
              <a:ext cx="695326" cy="0"/>
            </a:xfrm>
            <a:prstGeom prst="line">
              <a:avLst/>
            </a:prstGeom>
            <a:noFill/>
            <a:ln w="19050" cap="sq">
              <a:solidFill>
                <a:schemeClr val="bg1"/>
              </a:solidFill>
              <a:prstDash val="sysDash"/>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1D21"/>
                </a:solidFill>
                <a:effectLst/>
                <a:uLnTx/>
                <a:uFillTx/>
                <a:latin typeface="Imago"/>
                <a:ea typeface="+mn-ea"/>
                <a:cs typeface="+mn-cs"/>
              </a:endParaRPr>
            </a:p>
          </p:txBody>
        </p:sp>
      </p:grpSp>
      <p:pic>
        <p:nvPicPr>
          <p:cNvPr id="39" name="Picture 38"/>
          <p:cNvPicPr>
            <a:picLocks noChangeAspect="1"/>
          </p:cNvPicPr>
          <p:nvPr/>
        </p:nvPicPr>
        <p:blipFill>
          <a:blip r:embed="rId3" cstate="print"/>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157785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stretch>
            <a:fillRect/>
          </a:stretch>
        </p:blipFill>
        <p:spPr>
          <a:xfrm>
            <a:off x="9843101" y="0"/>
            <a:ext cx="2348899" cy="1634017"/>
          </a:xfrm>
          <a:prstGeom prst="rect">
            <a:avLst/>
          </a:prstGeom>
        </p:spPr>
      </p:pic>
      <p:sp>
        <p:nvSpPr>
          <p:cNvPr id="2" name="Title 1"/>
          <p:cNvSpPr>
            <a:spLocks noGrp="1"/>
          </p:cNvSpPr>
          <p:nvPr>
            <p:ph type="title"/>
          </p:nvPr>
        </p:nvSpPr>
        <p:spPr>
          <a:xfrm>
            <a:off x="495299" y="592772"/>
            <a:ext cx="10620375" cy="792162"/>
          </a:xfrm>
        </p:spPr>
        <p:txBody>
          <a:bodyPr>
            <a:noAutofit/>
          </a:bodyPr>
          <a:lstStyle/>
          <a:p>
            <a:r>
              <a:rPr lang="en-US" sz="3200" dirty="0"/>
              <a:t>Post hoc subgroup analysis: </a:t>
            </a:r>
            <a:r>
              <a:rPr lang="en-US" sz="3200" dirty="0" smtClean="0"/>
              <a:t>Percentage </a:t>
            </a:r>
            <a:r>
              <a:rPr lang="en-US" sz="3200" dirty="0"/>
              <a:t>of patients with NEDA and NEDA components</a:t>
            </a:r>
            <a:r>
              <a:rPr lang="en-US" sz="1800" dirty="0"/>
              <a:t/>
            </a:r>
            <a:br>
              <a:rPr lang="en-US" sz="1800" dirty="0"/>
            </a:br>
            <a:r>
              <a:rPr lang="bs-Latn-BA" sz="1800" dirty="0" smtClean="0"/>
              <a:t>                                                                   </a:t>
            </a:r>
            <a:r>
              <a:rPr lang="en-US" sz="1800" i="1" dirty="0" smtClean="0">
                <a:latin typeface="Minion" pitchFamily="2" charset="0"/>
              </a:rPr>
              <a:t>Early </a:t>
            </a:r>
            <a:r>
              <a:rPr lang="en-US" sz="1800" i="1" dirty="0">
                <a:latin typeface="Minion" pitchFamily="2" charset="0"/>
              </a:rPr>
              <a:t>RMS subgroup</a:t>
            </a:r>
            <a:r>
              <a:rPr lang="en-US" sz="1800" i="1" baseline="30000" dirty="0">
                <a:latin typeface="Minion" pitchFamily="2" charset="0"/>
              </a:rPr>
              <a:t>1</a:t>
            </a:r>
          </a:p>
        </p:txBody>
      </p:sp>
      <p:sp>
        <p:nvSpPr>
          <p:cNvPr id="3" name="Content Placeholder 2"/>
          <p:cNvSpPr>
            <a:spLocks noGrp="1"/>
          </p:cNvSpPr>
          <p:nvPr>
            <p:ph idx="1"/>
          </p:nvPr>
        </p:nvSpPr>
        <p:spPr>
          <a:xfrm>
            <a:off x="828675" y="5421062"/>
            <a:ext cx="10515599" cy="536826"/>
          </a:xfrm>
        </p:spPr>
        <p:txBody>
          <a:bodyPr>
            <a:noAutofit/>
          </a:bodyPr>
          <a:lstStyle/>
          <a:p>
            <a:r>
              <a:rPr lang="en-US" dirty="0"/>
              <a:t>Results seen for the early RMS subgroup were consistent with the overall OPERA </a:t>
            </a:r>
            <a:r>
              <a:rPr lang="en-US" dirty="0" smtClean="0"/>
              <a:t>population</a:t>
            </a:r>
            <a:r>
              <a:rPr lang="en-US" baseline="30000" dirty="0" smtClean="0"/>
              <a:t>2</a:t>
            </a:r>
            <a:endParaRPr lang="en-US" baseline="30000" dirty="0"/>
          </a:p>
        </p:txBody>
      </p:sp>
      <p:sp>
        <p:nvSpPr>
          <p:cNvPr id="4" name="Text Placeholder 3"/>
          <p:cNvSpPr>
            <a:spLocks noGrp="1"/>
          </p:cNvSpPr>
          <p:nvPr>
            <p:ph type="body" sz="quarter" idx="13"/>
          </p:nvPr>
        </p:nvSpPr>
        <p:spPr>
          <a:xfrm>
            <a:off x="-1" y="6513512"/>
            <a:ext cx="6886575" cy="344488"/>
          </a:xfrm>
        </p:spPr>
        <p:txBody>
          <a:bodyPr/>
          <a:lstStyle/>
          <a:p>
            <a:r>
              <a:rPr lang="en-US" sz="1050" dirty="0"/>
              <a:t>NEDA reference populations, early MS subgroup: IFN </a:t>
            </a:r>
            <a:r>
              <a:rPr lang="el-GR" sz="1050" dirty="0"/>
              <a:t>β-1</a:t>
            </a:r>
            <a:r>
              <a:rPr lang="en-US" sz="1050" dirty="0"/>
              <a:t>a n=193, ocrelizumab </a:t>
            </a:r>
            <a:r>
              <a:rPr lang="en-US" sz="1050" dirty="0" smtClean="0"/>
              <a:t>n=206</a:t>
            </a:r>
            <a:r>
              <a:rPr lang="en-US" sz="1050" dirty="0"/>
              <a:t/>
            </a:r>
            <a:br>
              <a:rPr lang="en-US" sz="1050" dirty="0"/>
            </a:br>
            <a:r>
              <a:rPr lang="en-US" sz="1050" dirty="0"/>
              <a:t>CDP, confirmed disability progression; Gd+, gadolinium-enhancing; </a:t>
            </a:r>
            <a:r>
              <a:rPr lang="en-US" sz="1050" dirty="0" smtClean="0"/>
              <a:t>IFN, interferon; </a:t>
            </a:r>
            <a:br>
              <a:rPr lang="en-US" sz="1050" dirty="0" smtClean="0"/>
            </a:br>
            <a:r>
              <a:rPr lang="en-US" sz="1050" dirty="0" smtClean="0"/>
              <a:t>MRI</a:t>
            </a:r>
            <a:r>
              <a:rPr lang="en-US" sz="1050" dirty="0"/>
              <a:t>, magnetic resonance imaging; </a:t>
            </a:r>
            <a:r>
              <a:rPr lang="en-US" sz="1050" dirty="0" smtClean="0"/>
              <a:t>NEDA</a:t>
            </a:r>
            <a:r>
              <a:rPr lang="en-US" sz="1050" dirty="0"/>
              <a:t>, no evidence of disease activity; </a:t>
            </a:r>
            <a:r>
              <a:rPr lang="en-GB" sz="1050" dirty="0"/>
              <a:t>OCR, ocrelizumab; </a:t>
            </a:r>
            <a:r>
              <a:rPr lang="en-GB" sz="1050" dirty="0" smtClean="0"/>
              <a:t/>
            </a:r>
            <a:br>
              <a:rPr lang="en-GB" sz="1050" dirty="0" smtClean="0"/>
            </a:br>
            <a:r>
              <a:rPr lang="en-US" sz="1050" dirty="0" smtClean="0"/>
              <a:t>RMS</a:t>
            </a:r>
            <a:r>
              <a:rPr lang="en-US" sz="1050" dirty="0"/>
              <a:t>, relapsing multiple </a:t>
            </a:r>
            <a:r>
              <a:rPr lang="en-US" sz="1050" dirty="0" smtClean="0"/>
              <a:t>sclerosis</a:t>
            </a:r>
            <a:endParaRPr lang="en-US" sz="1050" dirty="0"/>
          </a:p>
        </p:txBody>
      </p:sp>
      <p:sp>
        <p:nvSpPr>
          <p:cNvPr id="5" name="Text Placeholder 4"/>
          <p:cNvSpPr>
            <a:spLocks noGrp="1"/>
          </p:cNvSpPr>
          <p:nvPr>
            <p:ph type="body" sz="quarter" idx="14"/>
          </p:nvPr>
        </p:nvSpPr>
        <p:spPr/>
        <p:txBody>
          <a:bodyPr/>
          <a:lstStyle/>
          <a:p>
            <a:pPr>
              <a:spcBef>
                <a:spcPts val="0"/>
              </a:spcBef>
            </a:pPr>
            <a:r>
              <a:rPr lang="en-US" dirty="0">
                <a:cs typeface="Arial" panose="020B0604020202020204" pitchFamily="34" charset="0"/>
              </a:rPr>
              <a:t>1. Havrdová </a:t>
            </a:r>
            <a:r>
              <a:rPr lang="en-US" dirty="0" smtClean="0">
                <a:cs typeface="Arial" panose="020B0604020202020204" pitchFamily="34" charset="0"/>
              </a:rPr>
              <a:t>E, </a:t>
            </a:r>
            <a:r>
              <a:rPr lang="en-US" i="1" dirty="0">
                <a:cs typeface="Arial" panose="020B0604020202020204" pitchFamily="34" charset="0"/>
              </a:rPr>
              <a:t>at al. </a:t>
            </a:r>
            <a:r>
              <a:rPr lang="en-US" dirty="0">
                <a:cs typeface="Arial" panose="020B0604020202020204" pitchFamily="34" charset="0"/>
              </a:rPr>
              <a:t>Presented </a:t>
            </a:r>
            <a:r>
              <a:rPr lang="en-US" dirty="0" smtClean="0">
                <a:cs typeface="Arial" panose="020B0604020202020204" pitchFamily="34" charset="0"/>
              </a:rPr>
              <a:t>at </a:t>
            </a:r>
            <a:r>
              <a:rPr lang="en-US" dirty="0">
                <a:cs typeface="Arial" panose="020B0604020202020204" pitchFamily="34" charset="0"/>
              </a:rPr>
              <a:t>AAN 2017 </a:t>
            </a:r>
            <a:r>
              <a:rPr lang="en-US" dirty="0" smtClean="0">
                <a:cs typeface="Arial" panose="020B0604020202020204" pitchFamily="34" charset="0"/>
              </a:rPr>
              <a:t>(poster </a:t>
            </a:r>
            <a:r>
              <a:rPr lang="en-US" dirty="0">
                <a:cs typeface="Arial" panose="020B0604020202020204" pitchFamily="34" charset="0"/>
              </a:rPr>
              <a:t>391); </a:t>
            </a:r>
          </a:p>
          <a:p>
            <a:pPr>
              <a:spcBef>
                <a:spcPts val="0"/>
              </a:spcBef>
            </a:pPr>
            <a:r>
              <a:rPr lang="en-US" dirty="0">
                <a:cs typeface="Arial" panose="020B0604020202020204" pitchFamily="34" charset="0"/>
              </a:rPr>
              <a:t>2. Hauser SL, </a:t>
            </a:r>
            <a:r>
              <a:rPr lang="en-US" i="1" dirty="0">
                <a:cs typeface="Arial" panose="020B0604020202020204" pitchFamily="34" charset="0"/>
              </a:rPr>
              <a:t>et al. N Engl J </a:t>
            </a:r>
            <a:r>
              <a:rPr lang="en-US" i="1" dirty="0" smtClean="0">
                <a:cs typeface="Arial" panose="020B0604020202020204" pitchFamily="34" charset="0"/>
              </a:rPr>
              <a:t>Med </a:t>
            </a:r>
            <a:r>
              <a:rPr lang="en-US" dirty="0" smtClean="0">
                <a:cs typeface="Arial" panose="020B0604020202020204" pitchFamily="34" charset="0"/>
              </a:rPr>
              <a:t>2017;376:221–34 (Suppl appendix).</a:t>
            </a:r>
            <a:endParaRPr lang="en-US" dirty="0"/>
          </a:p>
        </p:txBody>
      </p:sp>
      <p:grpSp>
        <p:nvGrpSpPr>
          <p:cNvPr id="6" name="Group 5"/>
          <p:cNvGrpSpPr/>
          <p:nvPr/>
        </p:nvGrpSpPr>
        <p:grpSpPr>
          <a:xfrm>
            <a:off x="2754350" y="1403194"/>
            <a:ext cx="6704419" cy="3710072"/>
            <a:chOff x="928917" y="1421135"/>
            <a:chExt cx="7497361" cy="4399855"/>
          </a:xfrm>
        </p:grpSpPr>
        <p:sp>
          <p:nvSpPr>
            <p:cNvPr id="7" name="Rectangle 5"/>
            <p:cNvSpPr>
              <a:spLocks noChangeArrowheads="1"/>
            </p:cNvSpPr>
            <p:nvPr/>
          </p:nvSpPr>
          <p:spPr bwMode="auto">
            <a:xfrm>
              <a:off x="928917" y="1421135"/>
              <a:ext cx="1493457" cy="427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660033"/>
                  </a:solidFill>
                  <a:effectLst/>
                  <a:uLnTx/>
                  <a:uFillTx/>
                  <a:latin typeface="Imago" pitchFamily="2" charset="0"/>
                  <a:ea typeface="+mn-ea"/>
                  <a:cs typeface="+mn-cs"/>
                </a:rPr>
                <a:t>IFN </a:t>
              </a:r>
              <a:r>
                <a:rPr kumimoji="0" lang="en-US" sz="1400" b="1" i="0" u="none" strike="noStrike" kern="1200" cap="none" spc="0" normalizeH="0" baseline="0" noProof="0" dirty="0">
                  <a:ln>
                    <a:noFill/>
                  </a:ln>
                  <a:solidFill>
                    <a:srgbClr val="660033"/>
                  </a:solidFill>
                  <a:effectLst/>
                  <a:uLnTx/>
                  <a:uFillTx/>
                  <a:latin typeface="Imago" pitchFamily="2" charset="0"/>
                  <a:ea typeface="+mn-ea"/>
                  <a:cs typeface="+mn-cs"/>
                </a:rPr>
                <a:t>β</a:t>
              </a:r>
              <a:r>
                <a:rPr kumimoji="0" lang="en-US" altLang="en-US" sz="1400" b="1" i="0" u="none" strike="noStrike" kern="1200" cap="none" spc="0" normalizeH="0" baseline="0" noProof="0" dirty="0">
                  <a:ln>
                    <a:noFill/>
                  </a:ln>
                  <a:solidFill>
                    <a:srgbClr val="660033"/>
                  </a:solidFill>
                  <a:effectLst/>
                  <a:uLnTx/>
                  <a:uFillTx/>
                  <a:latin typeface="Imago" pitchFamily="2" charset="0"/>
                  <a:ea typeface="+mn-ea"/>
                  <a:cs typeface="+mn-cs"/>
                </a:rPr>
                <a:t>-1a </a:t>
              </a:r>
              <a:r>
                <a:rPr kumimoji="0" lang="en-US" altLang="en-US" sz="1200" b="1" i="0" u="none" strike="noStrike" kern="1200" cap="none" spc="0" normalizeH="0" baseline="0" noProof="0" dirty="0">
                  <a:ln>
                    <a:noFill/>
                  </a:ln>
                  <a:solidFill>
                    <a:srgbClr val="660033"/>
                  </a:solidFill>
                  <a:effectLst/>
                  <a:uLnTx/>
                  <a:uFillTx/>
                  <a:latin typeface="Imago" pitchFamily="2" charset="0"/>
                  <a:ea typeface="+mn-ea"/>
                  <a:cs typeface="+mn-cs"/>
                </a:rPr>
                <a:t>44 µg</a:t>
              </a:r>
            </a:p>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660033"/>
                  </a:solidFill>
                  <a:effectLst/>
                  <a:uLnTx/>
                  <a:uFillTx/>
                  <a:latin typeface="Imago" pitchFamily="2" charset="0"/>
                  <a:ea typeface="+mn-ea"/>
                  <a:cs typeface="+mn-cs"/>
                </a:rPr>
                <a:t>(n=193)</a:t>
              </a:r>
            </a:p>
          </p:txBody>
        </p:sp>
        <p:sp>
          <p:nvSpPr>
            <p:cNvPr id="8" name="Rectangle 8"/>
            <p:cNvSpPr>
              <a:spLocks noChangeArrowheads="1"/>
            </p:cNvSpPr>
            <p:nvPr/>
          </p:nvSpPr>
          <p:spPr bwMode="auto">
            <a:xfrm>
              <a:off x="6504741" y="1421135"/>
              <a:ext cx="1921537" cy="427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66CC"/>
                  </a:solidFill>
                  <a:effectLst/>
                  <a:uLnTx/>
                  <a:uFillTx/>
                  <a:latin typeface="Imago" pitchFamily="2" charset="0"/>
                  <a:ea typeface="+mn-ea"/>
                  <a:cs typeface="+mn-cs"/>
                </a:rPr>
                <a:t>OCR </a:t>
              </a:r>
              <a:r>
                <a:rPr kumimoji="0" lang="en-US" altLang="en-US" sz="1200" b="1" i="0" u="none" strike="noStrike" kern="1200" cap="none" spc="0" normalizeH="0" baseline="0" noProof="0" dirty="0">
                  <a:ln>
                    <a:noFill/>
                  </a:ln>
                  <a:solidFill>
                    <a:srgbClr val="0066CC"/>
                  </a:solidFill>
                  <a:effectLst/>
                  <a:uLnTx/>
                  <a:uFillTx/>
                  <a:latin typeface="Imago" pitchFamily="2" charset="0"/>
                  <a:ea typeface="+mn-ea"/>
                  <a:cs typeface="+mn-cs"/>
                </a:rPr>
                <a:t>600 mg</a:t>
              </a:r>
              <a:br>
                <a:rPr kumimoji="0" lang="en-US" altLang="en-US" sz="1200" b="1" i="0" u="none" strike="noStrike" kern="1200" cap="none" spc="0" normalizeH="0" baseline="0" noProof="0" dirty="0">
                  <a:ln>
                    <a:noFill/>
                  </a:ln>
                  <a:solidFill>
                    <a:srgbClr val="0066CC"/>
                  </a:solidFill>
                  <a:effectLst/>
                  <a:uLnTx/>
                  <a:uFillTx/>
                  <a:latin typeface="Imago" pitchFamily="2" charset="0"/>
                  <a:ea typeface="+mn-ea"/>
                  <a:cs typeface="+mn-cs"/>
                </a:rPr>
              </a:br>
              <a:r>
                <a:rPr kumimoji="0" lang="en-US" altLang="en-US" sz="1200" b="1" i="0" u="none" strike="noStrike" kern="1200" cap="none" spc="0" normalizeH="0" baseline="0" noProof="0" dirty="0">
                  <a:ln>
                    <a:noFill/>
                  </a:ln>
                  <a:solidFill>
                    <a:srgbClr val="0066CC"/>
                  </a:solidFill>
                  <a:effectLst/>
                  <a:uLnTx/>
                  <a:uFillTx/>
                  <a:latin typeface="Imago" pitchFamily="2" charset="0"/>
                  <a:ea typeface="+mn-ea"/>
                  <a:cs typeface="+mn-cs"/>
                </a:rPr>
                <a:t> (n=206)</a:t>
              </a:r>
              <a:endParaRPr kumimoji="0" lang="en-US" altLang="en-US" sz="1100" b="1" i="0" u="none" strike="noStrike" kern="1200" cap="none" spc="0" normalizeH="0" baseline="0" noProof="0" dirty="0">
                <a:ln>
                  <a:noFill/>
                </a:ln>
                <a:solidFill>
                  <a:srgbClr val="0066CC"/>
                </a:solidFill>
                <a:effectLst/>
                <a:uLnTx/>
                <a:uFillTx/>
                <a:latin typeface="Imago" pitchFamily="2" charset="0"/>
                <a:ea typeface="+mn-ea"/>
                <a:cs typeface="+mn-cs"/>
              </a:endParaRPr>
            </a:p>
          </p:txBody>
        </p:sp>
        <p:sp>
          <p:nvSpPr>
            <p:cNvPr id="9" name="Rectangle 11"/>
            <p:cNvSpPr>
              <a:spLocks noChangeArrowheads="1"/>
            </p:cNvSpPr>
            <p:nvPr/>
          </p:nvSpPr>
          <p:spPr bwMode="auto">
            <a:xfrm>
              <a:off x="2602333" y="2211249"/>
              <a:ext cx="424845" cy="229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231F20"/>
                  </a:solidFill>
                  <a:effectLst/>
                  <a:uLnTx/>
                  <a:uFillTx/>
                  <a:latin typeface="Imago" pitchFamily="2" charset="0"/>
                  <a:ea typeface="+mn-ea"/>
                  <a:cs typeface="+mn-cs"/>
                </a:rPr>
                <a:t>65%</a:t>
              </a:r>
              <a:endParaRPr kumimoji="0" lang="en-US" altLang="en-US" sz="1400" b="1"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10" name="Rectangle 12"/>
            <p:cNvSpPr>
              <a:spLocks noChangeArrowheads="1"/>
            </p:cNvSpPr>
            <p:nvPr/>
          </p:nvSpPr>
          <p:spPr bwMode="auto">
            <a:xfrm>
              <a:off x="3333603" y="2131127"/>
              <a:ext cx="2342919" cy="459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231F20"/>
                  </a:solidFill>
                  <a:effectLst/>
                  <a:uLnTx/>
                  <a:uFillTx/>
                  <a:latin typeface="Imago" pitchFamily="2" charset="0"/>
                  <a:ea typeface="+mn-ea"/>
                  <a:cs typeface="+mn-cs"/>
                </a:rPr>
                <a:t>No evidence of disability</a:t>
              </a:r>
              <a:br>
                <a:rPr kumimoji="0" lang="en-US" altLang="en-US" sz="1400" b="1" i="0" u="none" strike="noStrike" kern="1200" cap="none" spc="0" normalizeH="0" baseline="0" noProof="0" dirty="0">
                  <a:ln>
                    <a:noFill/>
                  </a:ln>
                  <a:solidFill>
                    <a:srgbClr val="231F20"/>
                  </a:solidFill>
                  <a:effectLst/>
                  <a:uLnTx/>
                  <a:uFillTx/>
                  <a:latin typeface="Imago" pitchFamily="2" charset="0"/>
                  <a:ea typeface="+mn-ea"/>
                  <a:cs typeface="+mn-cs"/>
                </a:rPr>
              </a:br>
              <a:r>
                <a:rPr kumimoji="0" lang="en-US" altLang="en-US" sz="1400" b="1" i="0" u="none" strike="noStrike" kern="1200" cap="none" spc="0" normalizeH="0" baseline="0" noProof="0" dirty="0">
                  <a:ln>
                    <a:noFill/>
                  </a:ln>
                  <a:solidFill>
                    <a:srgbClr val="231F20"/>
                  </a:solidFill>
                  <a:effectLst/>
                  <a:uLnTx/>
                  <a:uFillTx/>
                  <a:latin typeface="Imago" pitchFamily="2" charset="0"/>
                  <a:ea typeface="+mn-ea"/>
                  <a:cs typeface="+mn-cs"/>
                </a:rPr>
                <a:t>worsening or relapse</a:t>
              </a:r>
              <a:endParaRPr kumimoji="0" lang="en-US" altLang="en-US" sz="1400" b="1"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11" name="Rectangle 14"/>
            <p:cNvSpPr>
              <a:spLocks noChangeArrowheads="1"/>
            </p:cNvSpPr>
            <p:nvPr/>
          </p:nvSpPr>
          <p:spPr bwMode="auto">
            <a:xfrm>
              <a:off x="6045066" y="2211249"/>
              <a:ext cx="424845" cy="229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231F20"/>
                  </a:solidFill>
                  <a:effectLst/>
                  <a:uLnTx/>
                  <a:uFillTx/>
                  <a:latin typeface="Imago" pitchFamily="2" charset="0"/>
                  <a:ea typeface="+mn-ea"/>
                  <a:cs typeface="+mn-cs"/>
                </a:rPr>
                <a:t>75%</a:t>
              </a:r>
              <a:endParaRPr kumimoji="0" lang="en-US" altLang="en-US" sz="1400" b="1"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12" name="Rectangle 15"/>
            <p:cNvSpPr>
              <a:spLocks noChangeArrowheads="1"/>
            </p:cNvSpPr>
            <p:nvPr/>
          </p:nvSpPr>
          <p:spPr bwMode="auto">
            <a:xfrm>
              <a:off x="2632484" y="2832190"/>
              <a:ext cx="364542" cy="229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Imago" pitchFamily="2" charset="0"/>
                  <a:ea typeface="+mn-ea"/>
                  <a:cs typeface="+mn-cs"/>
                </a:rPr>
                <a:t>86%</a:t>
              </a:r>
              <a:endParaRPr kumimoji="0" lang="en-US" altLang="en-US" sz="1400" b="0"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13" name="Rectangle 16"/>
            <p:cNvSpPr>
              <a:spLocks noChangeArrowheads="1"/>
            </p:cNvSpPr>
            <p:nvPr/>
          </p:nvSpPr>
          <p:spPr bwMode="auto">
            <a:xfrm>
              <a:off x="3840977" y="2832190"/>
              <a:ext cx="1328169" cy="459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Imago" pitchFamily="2" charset="0"/>
                  <a:ea typeface="+mn-ea"/>
                  <a:cs typeface="+mn-cs"/>
                </a:rPr>
                <a:t>No 12-week CDP</a:t>
              </a:r>
              <a:endParaRPr kumimoji="0" lang="en-US" altLang="en-US" sz="1400" b="0"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14" name="Rectangle 20"/>
            <p:cNvSpPr>
              <a:spLocks noChangeArrowheads="1"/>
            </p:cNvSpPr>
            <p:nvPr/>
          </p:nvSpPr>
          <p:spPr bwMode="auto">
            <a:xfrm>
              <a:off x="6075217" y="2832190"/>
              <a:ext cx="364542" cy="229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Imago" pitchFamily="2" charset="0"/>
                  <a:ea typeface="+mn-ea"/>
                  <a:cs typeface="+mn-cs"/>
                </a:rPr>
                <a:t>89%</a:t>
              </a:r>
              <a:endParaRPr kumimoji="0" lang="en-US" altLang="en-US" sz="1400" b="0"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15" name="Rectangle 21"/>
            <p:cNvSpPr>
              <a:spLocks noChangeArrowheads="1"/>
            </p:cNvSpPr>
            <p:nvPr/>
          </p:nvSpPr>
          <p:spPr bwMode="auto">
            <a:xfrm>
              <a:off x="2632484" y="3428095"/>
              <a:ext cx="364542" cy="229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Imago" pitchFamily="2" charset="0"/>
                  <a:ea typeface="+mn-ea"/>
                  <a:cs typeface="+mn-cs"/>
                </a:rPr>
                <a:t>69%</a:t>
              </a:r>
              <a:endParaRPr kumimoji="0" lang="en-US" altLang="en-US" sz="1400" b="0"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16" name="Rectangle 22"/>
            <p:cNvSpPr>
              <a:spLocks noChangeArrowheads="1"/>
            </p:cNvSpPr>
            <p:nvPr/>
          </p:nvSpPr>
          <p:spPr bwMode="auto">
            <a:xfrm>
              <a:off x="3276241" y="3428095"/>
              <a:ext cx="2457646" cy="229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Imago" pitchFamily="2" charset="0"/>
                  <a:ea typeface="+mn-ea"/>
                  <a:cs typeface="+mn-cs"/>
                </a:rPr>
                <a:t>No protocol-defined relapse</a:t>
              </a:r>
              <a:endParaRPr kumimoji="0" lang="en-US" altLang="en-US" sz="1400" b="0"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17" name="Rectangle 23"/>
            <p:cNvSpPr>
              <a:spLocks noChangeArrowheads="1"/>
            </p:cNvSpPr>
            <p:nvPr/>
          </p:nvSpPr>
          <p:spPr bwMode="auto">
            <a:xfrm>
              <a:off x="6077332" y="3428095"/>
              <a:ext cx="360312" cy="229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Imago" pitchFamily="2" charset="0"/>
                  <a:ea typeface="+mn-ea"/>
                  <a:cs typeface="+mn-cs"/>
                </a:rPr>
                <a:t>82%</a:t>
              </a:r>
              <a:endParaRPr kumimoji="0" lang="en-US" altLang="en-US" sz="1400" b="0"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18" name="Rectangle 24"/>
            <p:cNvSpPr>
              <a:spLocks noChangeArrowheads="1"/>
            </p:cNvSpPr>
            <p:nvPr/>
          </p:nvSpPr>
          <p:spPr bwMode="auto">
            <a:xfrm>
              <a:off x="2602333" y="4239325"/>
              <a:ext cx="424845" cy="229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231F20"/>
                  </a:solidFill>
                  <a:effectLst/>
                  <a:uLnTx/>
                  <a:uFillTx/>
                  <a:latin typeface="Imago" pitchFamily="2" charset="0"/>
                  <a:ea typeface="+mn-ea"/>
                  <a:cs typeface="+mn-cs"/>
                </a:rPr>
                <a:t>37%</a:t>
              </a:r>
              <a:endParaRPr kumimoji="0" lang="en-US" altLang="en-US" sz="1400" b="1"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19" name="Rectangle 25"/>
            <p:cNvSpPr>
              <a:spLocks noChangeArrowheads="1"/>
            </p:cNvSpPr>
            <p:nvPr/>
          </p:nvSpPr>
          <p:spPr bwMode="auto">
            <a:xfrm>
              <a:off x="3148964" y="4161206"/>
              <a:ext cx="2712193" cy="459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231F20"/>
                  </a:solidFill>
                  <a:effectLst/>
                  <a:uLnTx/>
                  <a:uFillTx/>
                  <a:latin typeface="Imago" pitchFamily="2" charset="0"/>
                  <a:ea typeface="+mn-ea"/>
                  <a:cs typeface="+mn-cs"/>
                </a:rPr>
                <a:t>No evidence of MRI</a:t>
              </a:r>
              <a:br>
                <a:rPr kumimoji="0" lang="en-US" altLang="en-US" sz="1400" b="1" i="0" u="none" strike="noStrike" kern="1200" cap="none" spc="0" normalizeH="0" baseline="0" noProof="0" dirty="0">
                  <a:ln>
                    <a:noFill/>
                  </a:ln>
                  <a:solidFill>
                    <a:srgbClr val="231F20"/>
                  </a:solidFill>
                  <a:effectLst/>
                  <a:uLnTx/>
                  <a:uFillTx/>
                  <a:latin typeface="Imago" pitchFamily="2" charset="0"/>
                  <a:ea typeface="+mn-ea"/>
                  <a:cs typeface="+mn-cs"/>
                </a:rPr>
              </a:br>
              <a:r>
                <a:rPr kumimoji="0" lang="en-US" altLang="en-US" sz="1400" b="1" i="0" u="none" strike="noStrike" kern="1200" cap="none" spc="0" normalizeH="0" baseline="0" noProof="0" dirty="0">
                  <a:ln>
                    <a:noFill/>
                  </a:ln>
                  <a:solidFill>
                    <a:srgbClr val="231F20"/>
                  </a:solidFill>
                  <a:effectLst/>
                  <a:uLnTx/>
                  <a:uFillTx/>
                  <a:latin typeface="Imago" pitchFamily="2" charset="0"/>
                  <a:ea typeface="+mn-ea"/>
                  <a:cs typeface="+mn-cs"/>
                </a:rPr>
                <a:t>measures of disease activity</a:t>
              </a:r>
              <a:endParaRPr kumimoji="0" lang="en-US" altLang="en-US" sz="1400" b="1"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20" name="Rectangle 27"/>
            <p:cNvSpPr>
              <a:spLocks noChangeArrowheads="1"/>
            </p:cNvSpPr>
            <p:nvPr/>
          </p:nvSpPr>
          <p:spPr bwMode="auto">
            <a:xfrm>
              <a:off x="6045066" y="4239325"/>
              <a:ext cx="424845" cy="229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231F20"/>
                  </a:solidFill>
                  <a:effectLst/>
                  <a:uLnTx/>
                  <a:uFillTx/>
                  <a:latin typeface="Imago" pitchFamily="2" charset="0"/>
                  <a:ea typeface="+mn-ea"/>
                  <a:cs typeface="+mn-cs"/>
                </a:rPr>
                <a:t>60%</a:t>
              </a:r>
              <a:endParaRPr kumimoji="0" lang="en-US" altLang="en-US" sz="1400" b="1"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21" name="Rectangle 28"/>
            <p:cNvSpPr>
              <a:spLocks noChangeArrowheads="1"/>
            </p:cNvSpPr>
            <p:nvPr/>
          </p:nvSpPr>
          <p:spPr bwMode="auto">
            <a:xfrm>
              <a:off x="2632484" y="4887306"/>
              <a:ext cx="364542" cy="229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Imago" pitchFamily="2" charset="0"/>
                  <a:ea typeface="+mn-ea"/>
                  <a:cs typeface="+mn-cs"/>
                </a:rPr>
                <a:t>38%</a:t>
              </a:r>
              <a:endParaRPr kumimoji="0" lang="en-US" altLang="en-US" sz="1400" b="0"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22" name="Rectangle 29"/>
            <p:cNvSpPr>
              <a:spLocks noChangeArrowheads="1"/>
            </p:cNvSpPr>
            <p:nvPr/>
          </p:nvSpPr>
          <p:spPr bwMode="auto">
            <a:xfrm>
              <a:off x="3609661" y="4799173"/>
              <a:ext cx="1790800" cy="459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Imago" pitchFamily="2" charset="0"/>
                  <a:ea typeface="+mn-ea"/>
                  <a:cs typeface="+mn-cs"/>
                </a:rPr>
                <a:t>No new or enlarging</a:t>
              </a:r>
              <a:br>
                <a:rPr kumimoji="0" lang="en-US" altLang="en-US" sz="1400" b="0" i="0" u="none" strike="noStrike" kern="1200" cap="none" spc="0" normalizeH="0" baseline="0" noProof="0" dirty="0">
                  <a:ln>
                    <a:noFill/>
                  </a:ln>
                  <a:solidFill>
                    <a:srgbClr val="231F20"/>
                  </a:solidFill>
                  <a:effectLst/>
                  <a:uLnTx/>
                  <a:uFillTx/>
                  <a:latin typeface="Imago" pitchFamily="2" charset="0"/>
                  <a:ea typeface="+mn-ea"/>
                  <a:cs typeface="+mn-cs"/>
                </a:rPr>
              </a:br>
              <a:r>
                <a:rPr kumimoji="0" lang="en-US" altLang="en-US" sz="1400" b="0" i="0" u="none" strike="noStrike" kern="1200" cap="none" spc="0" normalizeH="0" baseline="0" noProof="0" dirty="0">
                  <a:ln>
                    <a:noFill/>
                  </a:ln>
                  <a:solidFill>
                    <a:srgbClr val="231F20"/>
                  </a:solidFill>
                  <a:effectLst/>
                  <a:uLnTx/>
                  <a:uFillTx/>
                  <a:latin typeface="Imago" pitchFamily="2" charset="0"/>
                  <a:ea typeface="+mn-ea"/>
                  <a:cs typeface="+mn-cs"/>
                </a:rPr>
                <a:t>T2 lesions</a:t>
              </a:r>
              <a:endParaRPr kumimoji="0" lang="en-US" altLang="en-US" sz="1400" b="0"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23" name="Rectangle 31"/>
            <p:cNvSpPr>
              <a:spLocks noChangeArrowheads="1"/>
            </p:cNvSpPr>
            <p:nvPr/>
          </p:nvSpPr>
          <p:spPr bwMode="auto">
            <a:xfrm>
              <a:off x="6075217" y="4887306"/>
              <a:ext cx="364542" cy="229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Imago" pitchFamily="2" charset="0"/>
                  <a:ea typeface="+mn-ea"/>
                  <a:cs typeface="+mn-cs"/>
                </a:rPr>
                <a:t>60%</a:t>
              </a:r>
              <a:endParaRPr kumimoji="0" lang="en-US" altLang="en-US" sz="1400" b="0"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24" name="Rectangle 32"/>
            <p:cNvSpPr>
              <a:spLocks noChangeArrowheads="1"/>
            </p:cNvSpPr>
            <p:nvPr/>
          </p:nvSpPr>
          <p:spPr bwMode="auto">
            <a:xfrm>
              <a:off x="2634599" y="5532284"/>
              <a:ext cx="360312" cy="229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Imago" pitchFamily="2" charset="0"/>
                  <a:ea typeface="+mn-ea"/>
                  <a:cs typeface="+mn-cs"/>
                </a:rPr>
                <a:t>73%</a:t>
              </a:r>
              <a:endParaRPr kumimoji="0" lang="en-US" altLang="en-US" sz="1400" b="0"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25" name="Rectangle 33"/>
            <p:cNvSpPr>
              <a:spLocks noChangeArrowheads="1"/>
            </p:cNvSpPr>
            <p:nvPr/>
          </p:nvSpPr>
          <p:spPr bwMode="auto">
            <a:xfrm>
              <a:off x="3700188" y="5532284"/>
              <a:ext cx="1609749" cy="229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Imago" pitchFamily="2" charset="0"/>
                  <a:ea typeface="+mn-ea"/>
                  <a:cs typeface="+mn-cs"/>
                </a:rPr>
                <a:t>No T1 Gd+ lesions</a:t>
              </a:r>
              <a:endParaRPr kumimoji="0" lang="en-US" altLang="en-US" sz="1400" b="0" i="0" u="none" strike="noStrike" kern="1200" cap="none" spc="0" normalizeH="0" baseline="0" noProof="0" dirty="0">
                <a:ln>
                  <a:noFill/>
                </a:ln>
                <a:solidFill>
                  <a:srgbClr val="1F1D21"/>
                </a:solidFill>
                <a:effectLst/>
                <a:uLnTx/>
                <a:uFillTx/>
                <a:latin typeface="Imago" pitchFamily="2" charset="0"/>
                <a:ea typeface="+mn-ea"/>
                <a:cs typeface="+mn-cs"/>
              </a:endParaRPr>
            </a:p>
          </p:txBody>
        </p:sp>
        <p:sp>
          <p:nvSpPr>
            <p:cNvPr id="26" name="Rectangle 36"/>
            <p:cNvSpPr>
              <a:spLocks noChangeArrowheads="1"/>
            </p:cNvSpPr>
            <p:nvPr/>
          </p:nvSpPr>
          <p:spPr bwMode="auto">
            <a:xfrm>
              <a:off x="6075217" y="5532284"/>
              <a:ext cx="364542" cy="229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Imago" pitchFamily="2" charset="0"/>
                  <a:ea typeface="+mn-ea"/>
                  <a:cs typeface="+mn-cs"/>
                </a:rPr>
                <a:t>96%</a:t>
              </a:r>
              <a:endParaRPr kumimoji="0" lang="en-US" altLang="en-US" sz="1400" b="0" i="0" u="none" strike="noStrike" kern="1200" cap="none" spc="0" normalizeH="0" baseline="0" noProof="0" dirty="0">
                <a:ln>
                  <a:noFill/>
                </a:ln>
                <a:solidFill>
                  <a:srgbClr val="1F1D21"/>
                </a:solidFill>
                <a:effectLst/>
                <a:uLnTx/>
                <a:uFillTx/>
                <a:latin typeface="Imago" pitchFamily="2" charset="0"/>
                <a:ea typeface="+mn-ea"/>
                <a:cs typeface="+mn-cs"/>
              </a:endParaRPr>
            </a:p>
          </p:txBody>
        </p:sp>
        <p:pic>
          <p:nvPicPr>
            <p:cNvPr id="27" name="Picture 2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28917" y="1959019"/>
              <a:ext cx="1365507" cy="3861971"/>
            </a:xfrm>
            <a:prstGeom prst="rect">
              <a:avLst/>
            </a:prstGeom>
          </p:spPr>
        </p:pic>
        <p:pic>
          <p:nvPicPr>
            <p:cNvPr id="28" name="Picture 2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49576" y="1959019"/>
              <a:ext cx="1365507" cy="3861971"/>
            </a:xfrm>
            <a:prstGeom prst="rect">
              <a:avLst/>
            </a:prstGeom>
          </p:spPr>
        </p:pic>
      </p:grpSp>
    </p:spTree>
    <p:extLst>
      <p:ext uri="{BB962C8B-B14F-4D97-AF65-F5344CB8AC3E}">
        <p14:creationId xmlns="" xmlns:p14="http://schemas.microsoft.com/office/powerpoint/2010/main" val="20633425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print"/>
          <a:stretch>
            <a:fillRect/>
          </a:stretch>
        </p:blipFill>
        <p:spPr>
          <a:xfrm>
            <a:off x="9843101" y="0"/>
            <a:ext cx="2348899" cy="1634017"/>
          </a:xfrm>
          <a:prstGeom prst="rect">
            <a:avLst/>
          </a:prstGeom>
        </p:spPr>
      </p:pic>
      <p:grpSp>
        <p:nvGrpSpPr>
          <p:cNvPr id="2" name="Group 1"/>
          <p:cNvGrpSpPr/>
          <p:nvPr/>
        </p:nvGrpSpPr>
        <p:grpSpPr>
          <a:xfrm>
            <a:off x="1614494" y="4453526"/>
            <a:ext cx="10061569" cy="923330"/>
            <a:chOff x="1614494" y="4396964"/>
            <a:chExt cx="10061569" cy="923330"/>
          </a:xfrm>
        </p:grpSpPr>
        <p:sp>
          <p:nvSpPr>
            <p:cNvPr id="15" name="Rectangle 14"/>
            <p:cNvSpPr/>
            <p:nvPr/>
          </p:nvSpPr>
          <p:spPr>
            <a:xfrm>
              <a:off x="1614494" y="4410075"/>
              <a:ext cx="5193955" cy="901697"/>
            </a:xfrm>
            <a:prstGeom prst="rect">
              <a:avLst/>
            </a:prstGeom>
            <a:solidFill>
              <a:schemeClr val="bg2">
                <a:lumMod val="20000"/>
                <a:lumOff val="80000"/>
              </a:schemeClr>
            </a:solidFill>
            <a:ln w="38100">
              <a:solidFill>
                <a:schemeClr val="accent6">
                  <a:lumMod val="50000"/>
                </a:schemeClr>
              </a:solidFill>
            </a:ln>
          </p:spPr>
          <p:txBody>
            <a:bodyPr vert="horz" wrap="square" lIns="91440" tIns="45720" rIns="91440" bIns="45720" numCol="1" rtlCol="0" anchor="t"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pitchFamily="2" charset="0"/>
                <a:ea typeface="+mn-ea"/>
                <a:cs typeface="+mn-cs"/>
              </a:endParaRPr>
            </a:p>
          </p:txBody>
        </p:sp>
        <p:sp>
          <p:nvSpPr>
            <p:cNvPr id="16" name="TextBox 15"/>
            <p:cNvSpPr txBox="1"/>
            <p:nvPr/>
          </p:nvSpPr>
          <p:spPr>
            <a:xfrm>
              <a:off x="8670025" y="4396964"/>
              <a:ext cx="3006038" cy="923330"/>
            </a:xfrm>
            <a:prstGeom prst="rect">
              <a:avLst/>
            </a:prstGeom>
            <a:solidFill>
              <a:schemeClr val="accent6">
                <a:lumMod val="50000"/>
              </a:schemeClr>
            </a:solidFill>
            <a:ln>
              <a:solidFill>
                <a:schemeClr val="accent6">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Imago"/>
                  <a:ea typeface="+mn-ea"/>
                  <a:cs typeface="+mn-cs"/>
                </a:rPr>
                <a:t>High-efficacy therapy given if prognostic factors predict poor outcomes</a:t>
              </a:r>
            </a:p>
          </p:txBody>
        </p:sp>
        <p:sp>
          <p:nvSpPr>
            <p:cNvPr id="17" name="Right Arrow 16"/>
            <p:cNvSpPr/>
            <p:nvPr/>
          </p:nvSpPr>
          <p:spPr>
            <a:xfrm>
              <a:off x="6808448" y="4618607"/>
              <a:ext cx="1836000" cy="484632"/>
            </a:xfrm>
            <a:prstGeom prst="rightArrow">
              <a:avLst>
                <a:gd name="adj1" fmla="val 41156"/>
                <a:gd name="adj2" fmla="val 60319"/>
              </a:avLst>
            </a:prstGeom>
            <a:solidFill>
              <a:schemeClr val="accent6">
                <a:lumMod val="50000"/>
              </a:schemeClr>
            </a:solidFill>
            <a:ln>
              <a:noFill/>
            </a:ln>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pitchFamily="2" charset="0"/>
                <a:ea typeface="+mn-ea"/>
                <a:cs typeface="+mn-cs"/>
              </a:endParaRPr>
            </a:p>
          </p:txBody>
        </p:sp>
      </p:grpSp>
      <p:sp>
        <p:nvSpPr>
          <p:cNvPr id="25" name="Rectangle 24"/>
          <p:cNvSpPr/>
          <p:nvPr/>
        </p:nvSpPr>
        <p:spPr>
          <a:xfrm>
            <a:off x="1614494" y="4020420"/>
            <a:ext cx="7947058" cy="21698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800" b="0" i="0" u="none" strike="noStrike" kern="1200" cap="none" spc="0" normalizeH="0" baseline="0" noProof="0" dirty="0">
                <a:ln>
                  <a:noFill/>
                </a:ln>
                <a:solidFill>
                  <a:srgbClr val="1F1D21"/>
                </a:solidFill>
                <a:effectLst/>
                <a:uLnTx/>
                <a:uFillTx/>
                <a:latin typeface="Imago"/>
                <a:ea typeface="+mn-ea"/>
                <a:cs typeface="+mn-cs"/>
              </a:rPr>
              <a:t>In active RMS, choice of DMT, in discussion with the patient, will depend on:</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1F1D21"/>
                </a:solidFill>
                <a:effectLst/>
                <a:uLnTx/>
                <a:uFillTx/>
                <a:latin typeface="Imago" pitchFamily="2" charset="0"/>
                <a:ea typeface="+mn-ea"/>
                <a:cs typeface="+mn-cs"/>
              </a:rPr>
              <a:t>Patient characteristics </a:t>
            </a:r>
            <a:r>
              <a:rPr kumimoji="0" lang="en-GB" sz="1800" b="0" i="0" u="none" strike="noStrike" kern="1200" cap="none" spc="0" normalizeH="0" baseline="0" noProof="0" dirty="0">
                <a:ln>
                  <a:noFill/>
                </a:ln>
                <a:solidFill>
                  <a:srgbClr val="1F1D21"/>
                </a:solidFill>
                <a:effectLst/>
                <a:uLnTx/>
                <a:uFillTx/>
                <a:latin typeface="Imago" pitchFamily="2" charset="0"/>
                <a:ea typeface="+mn-ea"/>
                <a:cs typeface="+mn-cs"/>
              </a:rPr>
              <a:t>and comorbidities</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F1D21"/>
                </a:solidFill>
                <a:effectLst/>
                <a:uLnTx/>
                <a:uFillTx/>
                <a:latin typeface="Imago" pitchFamily="2" charset="0"/>
                <a:ea typeface="+mn-ea"/>
                <a:cs typeface="+mn-cs"/>
              </a:rPr>
              <a:t>Disease severity/activity</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F1D21"/>
                </a:solidFill>
                <a:effectLst/>
                <a:uLnTx/>
                <a:uFillTx/>
                <a:latin typeface="Imago" pitchFamily="2" charset="0"/>
                <a:ea typeface="+mn-ea"/>
                <a:cs typeface="+mn-cs"/>
              </a:rPr>
              <a:t>Drug safety profile</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F1D21"/>
                </a:solidFill>
                <a:effectLst/>
                <a:uLnTx/>
                <a:uFillTx/>
                <a:latin typeface="Imago" pitchFamily="2" charset="0"/>
                <a:ea typeface="+mn-ea"/>
                <a:cs typeface="+mn-cs"/>
              </a:rPr>
              <a:t>Accessibility of the drug</a:t>
            </a:r>
          </a:p>
        </p:txBody>
      </p:sp>
      <p:sp>
        <p:nvSpPr>
          <p:cNvPr id="3" name="Text Placeholder 2"/>
          <p:cNvSpPr>
            <a:spLocks noGrp="1"/>
          </p:cNvSpPr>
          <p:nvPr>
            <p:ph type="body" sz="quarter" idx="12"/>
          </p:nvPr>
        </p:nvSpPr>
        <p:spPr>
          <a:xfrm>
            <a:off x="530224" y="6373813"/>
            <a:ext cx="5241925" cy="270036"/>
          </a:xfrm>
        </p:spPr>
        <p:txBody>
          <a:bodyPr>
            <a:normAutofit fontScale="77500" lnSpcReduction="20000"/>
          </a:bodyPr>
          <a:lstStyle/>
          <a:p>
            <a:r>
              <a:rPr lang="en-GB" dirty="0"/>
              <a:t>CIS, clinically isolated syndrome; DMT, disease modifying therapy; EAN, European Academy of Neurology; ECTRIMS, European Committee of Treatment and Research in MS; RMS, relapsing MS.</a:t>
            </a:r>
          </a:p>
        </p:txBody>
      </p:sp>
      <p:sp>
        <p:nvSpPr>
          <p:cNvPr id="4" name="Text Placeholder 3"/>
          <p:cNvSpPr>
            <a:spLocks noGrp="1"/>
          </p:cNvSpPr>
          <p:nvPr>
            <p:ph type="body" sz="quarter" idx="13"/>
          </p:nvPr>
        </p:nvSpPr>
        <p:spPr/>
        <p:txBody>
          <a:bodyPr/>
          <a:lstStyle/>
          <a:p>
            <a:pPr>
              <a:spcAft>
                <a:spcPts val="0"/>
              </a:spcAft>
            </a:pPr>
            <a:r>
              <a:rPr lang="en-GB" dirty="0"/>
              <a:t>Montalban X, </a:t>
            </a:r>
            <a:r>
              <a:rPr lang="en-GB" i="1" dirty="0"/>
              <a:t>et al. Mult </a:t>
            </a:r>
            <a:r>
              <a:rPr lang="en-GB" i="1" dirty="0" err="1"/>
              <a:t>Scler</a:t>
            </a:r>
            <a:r>
              <a:rPr lang="en-GB" i="1" dirty="0"/>
              <a:t> </a:t>
            </a:r>
            <a:r>
              <a:rPr lang="en-GB" dirty="0"/>
              <a:t>2018;24:96–120.</a:t>
            </a:r>
          </a:p>
        </p:txBody>
      </p:sp>
      <p:sp>
        <p:nvSpPr>
          <p:cNvPr id="5" name="Title 4"/>
          <p:cNvSpPr>
            <a:spLocks noGrp="1"/>
          </p:cNvSpPr>
          <p:nvPr>
            <p:ph type="title"/>
          </p:nvPr>
        </p:nvSpPr>
        <p:spPr>
          <a:xfrm>
            <a:off x="481367" y="117753"/>
            <a:ext cx="8797387" cy="816968"/>
          </a:xfrm>
        </p:spPr>
        <p:txBody>
          <a:bodyPr>
            <a:normAutofit fontScale="90000"/>
          </a:bodyPr>
          <a:lstStyle/>
          <a:p>
            <a:r>
              <a:rPr lang="en-GB" spc="-20" dirty="0">
                <a:solidFill>
                  <a:srgbClr val="0066CC"/>
                </a:solidFill>
              </a:rPr>
              <a:t>There is consensus on high-efficacy therapy for patients with poor prognosis</a:t>
            </a:r>
          </a:p>
        </p:txBody>
      </p:sp>
      <p:sp>
        <p:nvSpPr>
          <p:cNvPr id="7" name="Content Placeholder 10"/>
          <p:cNvSpPr txBox="1">
            <a:spLocks/>
          </p:cNvSpPr>
          <p:nvPr/>
        </p:nvSpPr>
        <p:spPr>
          <a:xfrm>
            <a:off x="1670898" y="1856590"/>
            <a:ext cx="8850205" cy="872087"/>
          </a:xfrm>
          <a:prstGeom prst="rect">
            <a:avLst/>
          </a:prstGeom>
        </p:spPr>
        <p:txBody>
          <a:bodyPr vert="horz" lIns="68580" tIns="34290" rIns="68580" bIns="34290" rtlCol="0">
            <a:normAutofit/>
          </a:bodyPr>
          <a:lstStyle>
            <a:lvl1pPr marL="169863" indent="-169863" algn="l" defTabSz="914400" rtl="0" eaLnBrk="1" latinLnBrk="0" hangingPunct="1">
              <a:lnSpc>
                <a:spcPct val="100000"/>
              </a:lnSpc>
              <a:spcBef>
                <a:spcPts val="1200"/>
              </a:spcBef>
              <a:spcAft>
                <a:spcPts val="0"/>
              </a:spcAft>
              <a:buSzPct val="110000"/>
              <a:buFont typeface="Arial" pitchFamily="34" charset="0"/>
              <a:buChar char="•"/>
              <a:defRPr sz="2000" kern="1200">
                <a:solidFill>
                  <a:schemeClr val="tx1"/>
                </a:solidFill>
                <a:latin typeface="Imago"/>
                <a:ea typeface="+mn-ea"/>
                <a:cs typeface="+mn-cs"/>
              </a:defRPr>
            </a:lvl1pPr>
            <a:lvl2pPr marL="444500" indent="-266700" algn="l" defTabSz="914400" rtl="0" eaLnBrk="1" latinLnBrk="0" hangingPunct="1">
              <a:lnSpc>
                <a:spcPct val="100000"/>
              </a:lnSpc>
              <a:spcBef>
                <a:spcPts val="300"/>
              </a:spcBef>
              <a:spcAft>
                <a:spcPts val="0"/>
              </a:spcAft>
              <a:buFont typeface="Courier New" panose="02070309020205020404" pitchFamily="49" charset="0"/>
              <a:buChar char="o"/>
              <a:defRPr sz="1800" kern="1200">
                <a:solidFill>
                  <a:schemeClr val="tx1"/>
                </a:solidFill>
                <a:latin typeface="Imago"/>
                <a:ea typeface="+mn-ea"/>
                <a:cs typeface="+mn-cs"/>
              </a:defRPr>
            </a:lvl2pPr>
            <a:lvl3pPr marL="609600" indent="-152400" algn="l" defTabSz="914400" rtl="0" eaLnBrk="1" latinLnBrk="0" hangingPunct="1">
              <a:lnSpc>
                <a:spcPct val="100000"/>
              </a:lnSpc>
              <a:spcBef>
                <a:spcPts val="300"/>
              </a:spcBef>
              <a:spcAft>
                <a:spcPts val="0"/>
              </a:spcAft>
              <a:buFont typeface="Wingdings" panose="05000000000000000000" pitchFamily="2" charset="2"/>
              <a:buChar char="§"/>
              <a:defRPr sz="1600" kern="1200">
                <a:solidFill>
                  <a:schemeClr val="tx1"/>
                </a:solidFill>
                <a:latin typeface="Imago"/>
                <a:ea typeface="+mn-ea"/>
                <a:cs typeface="+mn-cs"/>
              </a:defRPr>
            </a:lvl3pPr>
            <a:lvl4pPr marL="825500" indent="-228600" algn="l" defTabSz="914400" rtl="0" eaLnBrk="1" latinLnBrk="0" hangingPunct="1">
              <a:lnSpc>
                <a:spcPct val="100000"/>
              </a:lnSpc>
              <a:spcBef>
                <a:spcPts val="300"/>
              </a:spcBef>
              <a:spcAft>
                <a:spcPts val="0"/>
              </a:spcAft>
              <a:buFont typeface="Arial" pitchFamily="34" charset="0"/>
              <a:buChar char="–"/>
              <a:defRPr sz="1400" kern="1200">
                <a:solidFill>
                  <a:schemeClr val="tx1"/>
                </a:solidFill>
                <a:latin typeface="Imago"/>
                <a:ea typeface="+mn-ea"/>
                <a:cs typeface="+mn-cs"/>
              </a:defRPr>
            </a:lvl4pPr>
            <a:lvl5pPr marL="984250" indent="-152400" algn="l" defTabSz="914400" rtl="0" eaLnBrk="1" latinLnBrk="0" hangingPunct="1">
              <a:lnSpc>
                <a:spcPct val="100000"/>
              </a:lnSpc>
              <a:spcBef>
                <a:spcPts val="300"/>
              </a:spcBef>
              <a:spcAft>
                <a:spcPts val="0"/>
              </a:spcAft>
              <a:buFont typeface="Wingdings" panose="05000000000000000000" pitchFamily="2" charset="2"/>
              <a:buChar char="Ø"/>
              <a:defRPr sz="1400" kern="1200">
                <a:solidFill>
                  <a:schemeClr val="tx1"/>
                </a:solidFill>
                <a:latin typeface="Imag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Pct val="110000"/>
              <a:buFont typeface="Arial" pitchFamily="34" charset="0"/>
              <a:buNone/>
              <a:tabLst/>
              <a:defRPr/>
            </a:pPr>
            <a:r>
              <a:rPr kumimoji="0" lang="en-GB" sz="2400" b="1" i="0" u="none" strike="noStrike" kern="1200" cap="none" spc="0" normalizeH="0" baseline="0" noProof="0" dirty="0">
                <a:ln>
                  <a:noFill/>
                </a:ln>
                <a:solidFill>
                  <a:srgbClr val="0066CC"/>
                </a:solidFill>
                <a:effectLst/>
                <a:uLnTx/>
                <a:uFillTx/>
                <a:latin typeface="Imago"/>
                <a:ea typeface="+mn-ea"/>
                <a:cs typeface="+mn-cs"/>
              </a:rPr>
              <a:t>2017 ECTRIMS/EAN consensus on</a:t>
            </a:r>
          </a:p>
          <a:p>
            <a:pPr marL="0" marR="0" lvl="0" indent="0" algn="ctr" defTabSz="685800" rtl="0" eaLnBrk="1" fontAlgn="auto" latinLnBrk="0" hangingPunct="1">
              <a:lnSpc>
                <a:spcPct val="100000"/>
              </a:lnSpc>
              <a:spcBef>
                <a:spcPts val="0"/>
              </a:spcBef>
              <a:spcAft>
                <a:spcPts val="0"/>
              </a:spcAft>
              <a:buClrTx/>
              <a:buSzPct val="110000"/>
              <a:buFont typeface="Arial" pitchFamily="34" charset="0"/>
              <a:buNone/>
              <a:tabLst/>
              <a:defRPr/>
            </a:pPr>
            <a:r>
              <a:rPr kumimoji="0" lang="en-GB" sz="2400" b="1" i="0" u="none" strike="noStrike" kern="1200" cap="none" spc="0" normalizeH="0" baseline="0" noProof="0" dirty="0">
                <a:ln>
                  <a:noFill/>
                </a:ln>
                <a:solidFill>
                  <a:srgbClr val="0066CC"/>
                </a:solidFill>
                <a:effectLst/>
                <a:uLnTx/>
                <a:uFillTx/>
                <a:latin typeface="Imago"/>
                <a:ea typeface="+mn-ea"/>
                <a:cs typeface="+mn-cs"/>
              </a:rPr>
              <a:t>managing patients with MS</a:t>
            </a:r>
          </a:p>
        </p:txBody>
      </p:sp>
      <p:grpSp>
        <p:nvGrpSpPr>
          <p:cNvPr id="11" name="Group 10"/>
          <p:cNvGrpSpPr/>
          <p:nvPr/>
        </p:nvGrpSpPr>
        <p:grpSpPr>
          <a:xfrm>
            <a:off x="529495" y="1245505"/>
            <a:ext cx="2015004" cy="1886816"/>
            <a:chOff x="551563" y="1157753"/>
            <a:chExt cx="2015004" cy="1886816"/>
          </a:xfrm>
        </p:grpSpPr>
        <p:grpSp>
          <p:nvGrpSpPr>
            <p:cNvPr id="10" name="Group 9"/>
            <p:cNvGrpSpPr/>
            <p:nvPr/>
          </p:nvGrpSpPr>
          <p:grpSpPr>
            <a:xfrm>
              <a:off x="551563" y="1157753"/>
              <a:ext cx="2015004" cy="1886816"/>
              <a:chOff x="551563" y="1157753"/>
              <a:chExt cx="2015004" cy="1886816"/>
            </a:xfrm>
          </p:grpSpPr>
          <p:sp>
            <p:nvSpPr>
              <p:cNvPr id="20" name="Oval 19">
                <a:extLst>
                  <a:ext uri="{FF2B5EF4-FFF2-40B4-BE49-F238E27FC236}">
                    <a16:creationId xmlns="" xmlns:a16="http://schemas.microsoft.com/office/drawing/2014/main" id="{93D3976F-1688-4684-84CA-CF5029F064F0}"/>
                  </a:ext>
                </a:extLst>
              </p:cNvPr>
              <p:cNvSpPr/>
              <p:nvPr/>
            </p:nvSpPr>
            <p:spPr>
              <a:xfrm>
                <a:off x="551563" y="1157753"/>
                <a:ext cx="2015004" cy="1886816"/>
              </a:xfrm>
              <a:prstGeom prst="ellipse">
                <a:avLst/>
              </a:prstGeom>
              <a:solidFill>
                <a:schemeClr val="tx2">
                  <a:lumMod val="20000"/>
                  <a:lumOff val="80000"/>
                </a:schemeClr>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636363"/>
                  </a:solidFill>
                  <a:effectLst/>
                  <a:uLnTx/>
                  <a:uFillTx/>
                  <a:latin typeface="Imago"/>
                  <a:ea typeface="+mn-ea"/>
                  <a:cs typeface="+mn-cs"/>
                </a:endParaRPr>
              </a:p>
            </p:txBody>
          </p:sp>
          <p:sp>
            <p:nvSpPr>
              <p:cNvPr id="21" name="Oval 20">
                <a:extLst>
                  <a:ext uri="{FF2B5EF4-FFF2-40B4-BE49-F238E27FC236}">
                    <a16:creationId xmlns="" xmlns:a16="http://schemas.microsoft.com/office/drawing/2014/main" id="{9F6CF7C6-523E-435A-B9B1-E9D92190F8D9}"/>
                  </a:ext>
                </a:extLst>
              </p:cNvPr>
              <p:cNvSpPr/>
              <p:nvPr/>
            </p:nvSpPr>
            <p:spPr>
              <a:xfrm>
                <a:off x="666296" y="1265187"/>
                <a:ext cx="1785538" cy="1671948"/>
              </a:xfrm>
              <a:prstGeom prst="ellipse">
                <a:avLst/>
              </a:prstGeom>
              <a:solidFill>
                <a:srgbClr val="0064AF"/>
              </a:solidFill>
              <a:ln>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Imago"/>
                  <a:ea typeface="+mn-ea"/>
                  <a:cs typeface="+mn-cs"/>
                </a:endParaRPr>
              </a:p>
            </p:txBody>
          </p:sp>
          <p:sp>
            <p:nvSpPr>
              <p:cNvPr id="28" name="Oval 27">
                <a:extLst>
                  <a:ext uri="{FF2B5EF4-FFF2-40B4-BE49-F238E27FC236}">
                    <a16:creationId xmlns="" xmlns:a16="http://schemas.microsoft.com/office/drawing/2014/main" id="{03DCAF8C-9FAD-475E-B8C2-5C46EC609CF6}"/>
                  </a:ext>
                </a:extLst>
              </p:cNvPr>
              <p:cNvSpPr/>
              <p:nvPr/>
            </p:nvSpPr>
            <p:spPr>
              <a:xfrm>
                <a:off x="716023" y="1311751"/>
                <a:ext cx="1686084" cy="1578821"/>
              </a:xfrm>
              <a:prstGeom prst="ellipse">
                <a:avLst/>
              </a:prstGeom>
              <a:solidFill>
                <a:schemeClr val="bg1"/>
              </a:solidFill>
              <a:ln>
                <a:noFill/>
              </a:ln>
            </p:spPr>
            <p:txBody>
              <a:bodyPr vert="horz" wrap="square" lIns="91440" tIns="45720" rIns="91440" bIns="45720" numCol="1" rtlCol="0" anchor="t"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pitchFamily="2" charset="0"/>
                  <a:ea typeface="+mn-ea"/>
                  <a:cs typeface="+mn-cs"/>
                </a:endParaRPr>
              </a:p>
            </p:txBody>
          </p:sp>
        </p:grpSp>
        <p:pic>
          <p:nvPicPr>
            <p:cNvPr id="8" name="Picture 2" descr="Image result for ectrims ean"/>
            <p:cNvPicPr>
              <a:picLocks noChangeAspect="1" noChangeArrowheads="1"/>
            </p:cNvPicPr>
            <p:nvPr/>
          </p:nvPicPr>
          <p:blipFill rotWithShape="1">
            <a:blip r:embed="rId4" cstate="print">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val="0"/>
                </a:ext>
              </a:extLst>
            </a:blip>
            <a:srcRect l="5639" t="18731" r="4945" b="26254"/>
            <a:stretch/>
          </p:blipFill>
          <p:spPr bwMode="auto">
            <a:xfrm>
              <a:off x="788708" y="1849161"/>
              <a:ext cx="1540714" cy="504001"/>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4" name="Rectangle 23"/>
          <p:cNvSpPr/>
          <p:nvPr/>
        </p:nvSpPr>
        <p:spPr>
          <a:xfrm>
            <a:off x="1595438" y="3265545"/>
            <a:ext cx="9082087" cy="897265"/>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1D21"/>
                </a:solidFill>
                <a:effectLst/>
                <a:uLnTx/>
                <a:uFillTx/>
                <a:latin typeface="Imago"/>
                <a:ea typeface="+mn-ea"/>
                <a:cs typeface="+mn-cs"/>
              </a:rPr>
              <a:t>Offer </a:t>
            </a:r>
            <a:r>
              <a:rPr kumimoji="0" lang="en-GB" sz="1800" b="1" i="0" u="none" strike="noStrike" kern="1200" cap="none" spc="0" normalizeH="0" baseline="0" noProof="0" dirty="0">
                <a:ln>
                  <a:noFill/>
                </a:ln>
                <a:solidFill>
                  <a:srgbClr val="1F1D21"/>
                </a:solidFill>
                <a:effectLst/>
                <a:uLnTx/>
                <a:uFillTx/>
                <a:latin typeface="Imago"/>
                <a:ea typeface="+mn-ea"/>
                <a:cs typeface="+mn-cs"/>
              </a:rPr>
              <a:t>early treatment </a:t>
            </a:r>
            <a:r>
              <a:rPr kumimoji="0" lang="en-GB" sz="1800" b="0" i="0" u="none" strike="noStrike" kern="1200" cap="none" spc="0" normalizeH="0" baseline="0" noProof="0" dirty="0">
                <a:ln>
                  <a:noFill/>
                </a:ln>
                <a:solidFill>
                  <a:srgbClr val="1F1D21"/>
                </a:solidFill>
                <a:effectLst/>
                <a:uLnTx/>
                <a:uFillTx/>
                <a:latin typeface="Imago"/>
                <a:ea typeface="+mn-ea"/>
                <a:cs typeface="+mn-cs"/>
              </a:rPr>
              <a:t>with DMTs to patients with active RMS as defined by clinical relapses and/or MRI activity; also includes CIS fulfilling current diagnostic criteria for MS</a:t>
            </a:r>
          </a:p>
        </p:txBody>
      </p:sp>
      <p:grpSp>
        <p:nvGrpSpPr>
          <p:cNvPr id="13" name="Group 12"/>
          <p:cNvGrpSpPr/>
          <p:nvPr/>
        </p:nvGrpSpPr>
        <p:grpSpPr>
          <a:xfrm>
            <a:off x="9653367" y="1245505"/>
            <a:ext cx="2015004" cy="1886816"/>
            <a:chOff x="3030862" y="1165614"/>
            <a:chExt cx="2015004" cy="1886816"/>
          </a:xfrm>
        </p:grpSpPr>
        <p:grpSp>
          <p:nvGrpSpPr>
            <p:cNvPr id="30" name="Group 29"/>
            <p:cNvGrpSpPr/>
            <p:nvPr/>
          </p:nvGrpSpPr>
          <p:grpSpPr>
            <a:xfrm>
              <a:off x="3030862" y="1165614"/>
              <a:ext cx="2015004" cy="1886816"/>
              <a:chOff x="551563" y="1157753"/>
              <a:chExt cx="2015004" cy="1886816"/>
            </a:xfrm>
          </p:grpSpPr>
          <p:sp>
            <p:nvSpPr>
              <p:cNvPr id="32" name="Oval 31">
                <a:extLst>
                  <a:ext uri="{FF2B5EF4-FFF2-40B4-BE49-F238E27FC236}">
                    <a16:creationId xmlns="" xmlns:a16="http://schemas.microsoft.com/office/drawing/2014/main" id="{93D3976F-1688-4684-84CA-CF5029F064F0}"/>
                  </a:ext>
                </a:extLst>
              </p:cNvPr>
              <p:cNvSpPr/>
              <p:nvPr/>
            </p:nvSpPr>
            <p:spPr>
              <a:xfrm>
                <a:off x="551563" y="1157753"/>
                <a:ext cx="2015004" cy="1886816"/>
              </a:xfrm>
              <a:prstGeom prst="ellipse">
                <a:avLst/>
              </a:prstGeom>
              <a:solidFill>
                <a:schemeClr val="tx2">
                  <a:lumMod val="20000"/>
                  <a:lumOff val="80000"/>
                </a:schemeClr>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636363"/>
                  </a:solidFill>
                  <a:effectLst/>
                  <a:uLnTx/>
                  <a:uFillTx/>
                  <a:latin typeface="Imago"/>
                  <a:ea typeface="+mn-ea"/>
                  <a:cs typeface="+mn-cs"/>
                </a:endParaRPr>
              </a:p>
            </p:txBody>
          </p:sp>
          <p:sp>
            <p:nvSpPr>
              <p:cNvPr id="33" name="Oval 32">
                <a:extLst>
                  <a:ext uri="{FF2B5EF4-FFF2-40B4-BE49-F238E27FC236}">
                    <a16:creationId xmlns="" xmlns:a16="http://schemas.microsoft.com/office/drawing/2014/main" id="{9F6CF7C6-523E-435A-B9B1-E9D92190F8D9}"/>
                  </a:ext>
                </a:extLst>
              </p:cNvPr>
              <p:cNvSpPr/>
              <p:nvPr/>
            </p:nvSpPr>
            <p:spPr>
              <a:xfrm>
                <a:off x="666296" y="1265187"/>
                <a:ext cx="1785538" cy="1671948"/>
              </a:xfrm>
              <a:prstGeom prst="ellipse">
                <a:avLst/>
              </a:prstGeom>
              <a:solidFill>
                <a:srgbClr val="0064AF"/>
              </a:solidFill>
              <a:ln>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Imago"/>
                  <a:ea typeface="+mn-ea"/>
                  <a:cs typeface="+mn-cs"/>
                </a:endParaRPr>
              </a:p>
            </p:txBody>
          </p:sp>
          <p:sp>
            <p:nvSpPr>
              <p:cNvPr id="34" name="Oval 33">
                <a:extLst>
                  <a:ext uri="{FF2B5EF4-FFF2-40B4-BE49-F238E27FC236}">
                    <a16:creationId xmlns="" xmlns:a16="http://schemas.microsoft.com/office/drawing/2014/main" id="{03DCAF8C-9FAD-475E-B8C2-5C46EC609CF6}"/>
                  </a:ext>
                </a:extLst>
              </p:cNvPr>
              <p:cNvSpPr/>
              <p:nvPr/>
            </p:nvSpPr>
            <p:spPr>
              <a:xfrm>
                <a:off x="716023" y="1311751"/>
                <a:ext cx="1686084" cy="1578821"/>
              </a:xfrm>
              <a:prstGeom prst="ellipse">
                <a:avLst/>
              </a:prstGeom>
              <a:solidFill>
                <a:schemeClr val="bg1"/>
              </a:solidFill>
              <a:ln>
                <a:noFill/>
              </a:ln>
            </p:spPr>
            <p:txBody>
              <a:bodyPr vert="horz" wrap="square" lIns="91440" tIns="45720" rIns="91440" bIns="45720" numCol="1" rtlCol="0" anchor="t"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pitchFamily="2" charset="0"/>
                  <a:ea typeface="+mn-ea"/>
                  <a:cs typeface="+mn-cs"/>
                </a:endParaRPr>
              </a:p>
            </p:txBody>
          </p:sp>
        </p:grpSp>
        <p:pic>
          <p:nvPicPr>
            <p:cNvPr id="9" name="Picture 4" descr="Image result for ectrims ea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82364" y="1842198"/>
              <a:ext cx="1512000" cy="53364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1152678225"/>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cstate="print"/>
          <a:stretch>
            <a:fillRect/>
          </a:stretch>
        </p:blipFill>
        <p:spPr>
          <a:xfrm>
            <a:off x="9843101" y="0"/>
            <a:ext cx="2348899" cy="1634017"/>
          </a:xfrm>
          <a:prstGeom prst="rect">
            <a:avLst/>
          </a:prstGeom>
        </p:spPr>
      </p:pic>
      <p:sp>
        <p:nvSpPr>
          <p:cNvPr id="2" name="Title 1"/>
          <p:cNvSpPr>
            <a:spLocks noGrp="1"/>
          </p:cNvSpPr>
          <p:nvPr>
            <p:ph type="title"/>
          </p:nvPr>
        </p:nvSpPr>
        <p:spPr>
          <a:xfrm>
            <a:off x="530227" y="414277"/>
            <a:ext cx="10230817" cy="816000"/>
          </a:xfrm>
        </p:spPr>
        <p:txBody>
          <a:bodyPr>
            <a:normAutofit fontScale="90000"/>
          </a:bodyPr>
          <a:lstStyle/>
          <a:p>
            <a:r>
              <a:rPr lang="en-GB" spc="-70" dirty="0">
                <a:solidFill>
                  <a:srgbClr val="0066CC"/>
                </a:solidFill>
              </a:rPr>
              <a:t>In real-world cohorts early, high-efficacy therapy slows disability progression</a:t>
            </a:r>
          </a:p>
        </p:txBody>
      </p:sp>
      <p:sp>
        <p:nvSpPr>
          <p:cNvPr id="7" name="Text Placeholder 6"/>
          <p:cNvSpPr>
            <a:spLocks noGrp="1"/>
          </p:cNvSpPr>
          <p:nvPr>
            <p:ph type="body" sz="quarter" idx="12"/>
          </p:nvPr>
        </p:nvSpPr>
        <p:spPr>
          <a:xfrm>
            <a:off x="530224" y="6373813"/>
            <a:ext cx="6965951" cy="304800"/>
          </a:xfrm>
        </p:spPr>
        <p:txBody>
          <a:bodyPr/>
          <a:lstStyle/>
          <a:p>
            <a:r>
              <a:rPr lang="en-GB" dirty="0"/>
              <a:t>DMT, disease modifying therapy; EIT, early intensive treatment; ESC, escalation approach; SAD, sustained accumulation of disability.</a:t>
            </a:r>
          </a:p>
        </p:txBody>
      </p:sp>
      <p:sp>
        <p:nvSpPr>
          <p:cNvPr id="13" name="Text Placeholder 12"/>
          <p:cNvSpPr>
            <a:spLocks noGrp="1"/>
          </p:cNvSpPr>
          <p:nvPr>
            <p:ph type="body" sz="quarter" idx="13"/>
          </p:nvPr>
        </p:nvSpPr>
        <p:spPr/>
        <p:txBody>
          <a:bodyPr/>
          <a:lstStyle/>
          <a:p>
            <a:pPr lvl="0">
              <a:defRPr/>
            </a:pPr>
            <a:r>
              <a:rPr lang="en-GB" dirty="0">
                <a:solidFill>
                  <a:srgbClr val="1F1D21"/>
                </a:solidFill>
              </a:rPr>
              <a:t>Harding K, </a:t>
            </a:r>
            <a:r>
              <a:rPr lang="en-GB" i="1" dirty="0">
                <a:solidFill>
                  <a:srgbClr val="1F1D21"/>
                </a:solidFill>
              </a:rPr>
              <a:t>et al. JAMA Neurology </a:t>
            </a:r>
            <a:r>
              <a:rPr lang="en-GB" dirty="0">
                <a:solidFill>
                  <a:srgbClr val="1F1D21"/>
                </a:solidFill>
              </a:rPr>
              <a:t>2019; </a:t>
            </a:r>
            <a:r>
              <a:rPr lang="en-GB" dirty="0"/>
              <a:t>DOI:10.1001/jamaneurol.2018.4905.</a:t>
            </a:r>
            <a:endParaRPr lang="en-GB" sz="800" kern="1200" dirty="0">
              <a:solidFill>
                <a:srgbClr val="1F1D21"/>
              </a:solidFill>
            </a:endParaRPr>
          </a:p>
        </p:txBody>
      </p:sp>
      <p:sp>
        <p:nvSpPr>
          <p:cNvPr id="20" name="TextBox 19"/>
          <p:cNvSpPr txBox="1"/>
          <p:nvPr/>
        </p:nvSpPr>
        <p:spPr>
          <a:xfrm>
            <a:off x="697555" y="1272689"/>
            <a:ext cx="5995709" cy="400110"/>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Imago"/>
                <a:ea typeface="+mn-ea"/>
                <a:cs typeface="+mn-cs"/>
              </a:rPr>
              <a:t>Early, high-efficacy therapy vs escalation therapy</a:t>
            </a:r>
          </a:p>
        </p:txBody>
      </p:sp>
      <p:sp>
        <p:nvSpPr>
          <p:cNvPr id="198" name="Freeform 18"/>
          <p:cNvSpPr>
            <a:spLocks/>
          </p:cNvSpPr>
          <p:nvPr/>
        </p:nvSpPr>
        <p:spPr bwMode="auto">
          <a:xfrm>
            <a:off x="1375346" y="2175603"/>
            <a:ext cx="4004822" cy="2706755"/>
          </a:xfrm>
          <a:custGeom>
            <a:avLst/>
            <a:gdLst>
              <a:gd name="T0" fmla="*/ 0 w 4203"/>
              <a:gd name="T1" fmla="*/ 26 h 1823"/>
              <a:gd name="T2" fmla="*/ 22 w 4203"/>
              <a:gd name="T3" fmla="*/ 59 h 1823"/>
              <a:gd name="T4" fmla="*/ 36 w 4203"/>
              <a:gd name="T5" fmla="*/ 76 h 1823"/>
              <a:gd name="T6" fmla="*/ 64 w 4203"/>
              <a:gd name="T7" fmla="*/ 126 h 1823"/>
              <a:gd name="T8" fmla="*/ 95 w 4203"/>
              <a:gd name="T9" fmla="*/ 157 h 1823"/>
              <a:gd name="T10" fmla="*/ 130 w 4203"/>
              <a:gd name="T11" fmla="*/ 199 h 1823"/>
              <a:gd name="T12" fmla="*/ 142 w 4203"/>
              <a:gd name="T13" fmla="*/ 228 h 1823"/>
              <a:gd name="T14" fmla="*/ 173 w 4203"/>
              <a:gd name="T15" fmla="*/ 282 h 1823"/>
              <a:gd name="T16" fmla="*/ 223 w 4203"/>
              <a:gd name="T17" fmla="*/ 313 h 1823"/>
              <a:gd name="T18" fmla="*/ 239 w 4203"/>
              <a:gd name="T19" fmla="*/ 351 h 1823"/>
              <a:gd name="T20" fmla="*/ 270 w 4203"/>
              <a:gd name="T21" fmla="*/ 398 h 1823"/>
              <a:gd name="T22" fmla="*/ 282 w 4203"/>
              <a:gd name="T23" fmla="*/ 413 h 1823"/>
              <a:gd name="T24" fmla="*/ 305 w 4203"/>
              <a:gd name="T25" fmla="*/ 436 h 1823"/>
              <a:gd name="T26" fmla="*/ 341 w 4203"/>
              <a:gd name="T27" fmla="*/ 481 h 1823"/>
              <a:gd name="T28" fmla="*/ 360 w 4203"/>
              <a:gd name="T29" fmla="*/ 514 h 1823"/>
              <a:gd name="T30" fmla="*/ 379 w 4203"/>
              <a:gd name="T31" fmla="*/ 557 h 1823"/>
              <a:gd name="T32" fmla="*/ 410 w 4203"/>
              <a:gd name="T33" fmla="*/ 578 h 1823"/>
              <a:gd name="T34" fmla="*/ 426 w 4203"/>
              <a:gd name="T35" fmla="*/ 597 h 1823"/>
              <a:gd name="T36" fmla="*/ 457 w 4203"/>
              <a:gd name="T37" fmla="*/ 628 h 1823"/>
              <a:gd name="T38" fmla="*/ 488 w 4203"/>
              <a:gd name="T39" fmla="*/ 669 h 1823"/>
              <a:gd name="T40" fmla="*/ 507 w 4203"/>
              <a:gd name="T41" fmla="*/ 688 h 1823"/>
              <a:gd name="T42" fmla="*/ 542 w 4203"/>
              <a:gd name="T43" fmla="*/ 709 h 1823"/>
              <a:gd name="T44" fmla="*/ 570 w 4203"/>
              <a:gd name="T45" fmla="*/ 742 h 1823"/>
              <a:gd name="T46" fmla="*/ 606 w 4203"/>
              <a:gd name="T47" fmla="*/ 785 h 1823"/>
              <a:gd name="T48" fmla="*/ 630 w 4203"/>
              <a:gd name="T49" fmla="*/ 799 h 1823"/>
              <a:gd name="T50" fmla="*/ 677 w 4203"/>
              <a:gd name="T51" fmla="*/ 835 h 1823"/>
              <a:gd name="T52" fmla="*/ 724 w 4203"/>
              <a:gd name="T53" fmla="*/ 870 h 1823"/>
              <a:gd name="T54" fmla="*/ 767 w 4203"/>
              <a:gd name="T55" fmla="*/ 903 h 1823"/>
              <a:gd name="T56" fmla="*/ 807 w 4203"/>
              <a:gd name="T57" fmla="*/ 939 h 1823"/>
              <a:gd name="T58" fmla="*/ 838 w 4203"/>
              <a:gd name="T59" fmla="*/ 972 h 1823"/>
              <a:gd name="T60" fmla="*/ 894 w 4203"/>
              <a:gd name="T61" fmla="*/ 1008 h 1823"/>
              <a:gd name="T62" fmla="*/ 918 w 4203"/>
              <a:gd name="T63" fmla="*/ 1045 h 1823"/>
              <a:gd name="T64" fmla="*/ 1001 w 4203"/>
              <a:gd name="T65" fmla="*/ 1072 h 1823"/>
              <a:gd name="T66" fmla="*/ 1036 w 4203"/>
              <a:gd name="T67" fmla="*/ 1093 h 1823"/>
              <a:gd name="T68" fmla="*/ 1081 w 4203"/>
              <a:gd name="T69" fmla="*/ 1107 h 1823"/>
              <a:gd name="T70" fmla="*/ 1140 w 4203"/>
              <a:gd name="T71" fmla="*/ 1155 h 1823"/>
              <a:gd name="T72" fmla="*/ 1202 w 4203"/>
              <a:gd name="T73" fmla="*/ 1181 h 1823"/>
              <a:gd name="T74" fmla="*/ 1346 w 4203"/>
              <a:gd name="T75" fmla="*/ 1207 h 1823"/>
              <a:gd name="T76" fmla="*/ 1396 w 4203"/>
              <a:gd name="T77" fmla="*/ 1228 h 1823"/>
              <a:gd name="T78" fmla="*/ 1476 w 4203"/>
              <a:gd name="T79" fmla="*/ 1245 h 1823"/>
              <a:gd name="T80" fmla="*/ 1521 w 4203"/>
              <a:gd name="T81" fmla="*/ 1266 h 1823"/>
              <a:gd name="T82" fmla="*/ 1576 w 4203"/>
              <a:gd name="T83" fmla="*/ 1285 h 1823"/>
              <a:gd name="T84" fmla="*/ 1656 w 4203"/>
              <a:gd name="T85" fmla="*/ 1304 h 1823"/>
              <a:gd name="T86" fmla="*/ 1729 w 4203"/>
              <a:gd name="T87" fmla="*/ 1337 h 1823"/>
              <a:gd name="T88" fmla="*/ 1765 w 4203"/>
              <a:gd name="T89" fmla="*/ 1365 h 1823"/>
              <a:gd name="T90" fmla="*/ 1786 w 4203"/>
              <a:gd name="T91" fmla="*/ 1406 h 1823"/>
              <a:gd name="T92" fmla="*/ 1921 w 4203"/>
              <a:gd name="T93" fmla="*/ 1432 h 1823"/>
              <a:gd name="T94" fmla="*/ 2068 w 4203"/>
              <a:gd name="T95" fmla="*/ 1448 h 1823"/>
              <a:gd name="T96" fmla="*/ 2162 w 4203"/>
              <a:gd name="T97" fmla="*/ 1503 h 1823"/>
              <a:gd name="T98" fmla="*/ 2309 w 4203"/>
              <a:gd name="T99" fmla="*/ 1548 h 1823"/>
              <a:gd name="T100" fmla="*/ 2749 w 4203"/>
              <a:gd name="T101" fmla="*/ 1581 h 1823"/>
              <a:gd name="T102" fmla="*/ 4203 w 4203"/>
              <a:gd name="T103" fmla="*/ 1823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3" h="1823">
                <a:moveTo>
                  <a:pt x="0" y="0"/>
                </a:moveTo>
                <a:lnTo>
                  <a:pt x="0" y="26"/>
                </a:lnTo>
                <a:lnTo>
                  <a:pt x="22" y="26"/>
                </a:lnTo>
                <a:lnTo>
                  <a:pt x="22" y="59"/>
                </a:lnTo>
                <a:lnTo>
                  <a:pt x="36" y="59"/>
                </a:lnTo>
                <a:lnTo>
                  <a:pt x="36" y="76"/>
                </a:lnTo>
                <a:lnTo>
                  <a:pt x="64" y="76"/>
                </a:lnTo>
                <a:lnTo>
                  <a:pt x="64" y="126"/>
                </a:lnTo>
                <a:lnTo>
                  <a:pt x="95" y="126"/>
                </a:lnTo>
                <a:lnTo>
                  <a:pt x="95" y="157"/>
                </a:lnTo>
                <a:lnTo>
                  <a:pt x="130" y="157"/>
                </a:lnTo>
                <a:lnTo>
                  <a:pt x="130" y="199"/>
                </a:lnTo>
                <a:lnTo>
                  <a:pt x="142" y="199"/>
                </a:lnTo>
                <a:lnTo>
                  <a:pt x="142" y="228"/>
                </a:lnTo>
                <a:lnTo>
                  <a:pt x="173" y="228"/>
                </a:lnTo>
                <a:lnTo>
                  <a:pt x="173" y="282"/>
                </a:lnTo>
                <a:lnTo>
                  <a:pt x="223" y="282"/>
                </a:lnTo>
                <a:lnTo>
                  <a:pt x="223" y="313"/>
                </a:lnTo>
                <a:lnTo>
                  <a:pt x="239" y="313"/>
                </a:lnTo>
                <a:lnTo>
                  <a:pt x="239" y="351"/>
                </a:lnTo>
                <a:lnTo>
                  <a:pt x="270" y="351"/>
                </a:lnTo>
                <a:lnTo>
                  <a:pt x="270" y="398"/>
                </a:lnTo>
                <a:lnTo>
                  <a:pt x="282" y="398"/>
                </a:lnTo>
                <a:lnTo>
                  <a:pt x="282" y="413"/>
                </a:lnTo>
                <a:lnTo>
                  <a:pt x="305" y="413"/>
                </a:lnTo>
                <a:lnTo>
                  <a:pt x="305" y="436"/>
                </a:lnTo>
                <a:lnTo>
                  <a:pt x="341" y="436"/>
                </a:lnTo>
                <a:lnTo>
                  <a:pt x="341" y="481"/>
                </a:lnTo>
                <a:lnTo>
                  <a:pt x="360" y="481"/>
                </a:lnTo>
                <a:lnTo>
                  <a:pt x="360" y="514"/>
                </a:lnTo>
                <a:lnTo>
                  <a:pt x="379" y="514"/>
                </a:lnTo>
                <a:lnTo>
                  <a:pt x="379" y="557"/>
                </a:lnTo>
                <a:lnTo>
                  <a:pt x="410" y="557"/>
                </a:lnTo>
                <a:lnTo>
                  <a:pt x="410" y="578"/>
                </a:lnTo>
                <a:lnTo>
                  <a:pt x="426" y="578"/>
                </a:lnTo>
                <a:lnTo>
                  <a:pt x="426" y="597"/>
                </a:lnTo>
                <a:lnTo>
                  <a:pt x="457" y="597"/>
                </a:lnTo>
                <a:lnTo>
                  <a:pt x="457" y="628"/>
                </a:lnTo>
                <a:lnTo>
                  <a:pt x="488" y="628"/>
                </a:lnTo>
                <a:lnTo>
                  <a:pt x="488" y="669"/>
                </a:lnTo>
                <a:lnTo>
                  <a:pt x="507" y="669"/>
                </a:lnTo>
                <a:lnTo>
                  <a:pt x="507" y="688"/>
                </a:lnTo>
                <a:lnTo>
                  <a:pt x="542" y="688"/>
                </a:lnTo>
                <a:lnTo>
                  <a:pt x="542" y="709"/>
                </a:lnTo>
                <a:lnTo>
                  <a:pt x="570" y="709"/>
                </a:lnTo>
                <a:lnTo>
                  <a:pt x="570" y="742"/>
                </a:lnTo>
                <a:lnTo>
                  <a:pt x="606" y="742"/>
                </a:lnTo>
                <a:lnTo>
                  <a:pt x="606" y="785"/>
                </a:lnTo>
                <a:lnTo>
                  <a:pt x="630" y="785"/>
                </a:lnTo>
                <a:lnTo>
                  <a:pt x="630" y="799"/>
                </a:lnTo>
                <a:lnTo>
                  <a:pt x="677" y="799"/>
                </a:lnTo>
                <a:lnTo>
                  <a:pt x="677" y="835"/>
                </a:lnTo>
                <a:lnTo>
                  <a:pt x="724" y="835"/>
                </a:lnTo>
                <a:lnTo>
                  <a:pt x="724" y="870"/>
                </a:lnTo>
                <a:lnTo>
                  <a:pt x="767" y="870"/>
                </a:lnTo>
                <a:lnTo>
                  <a:pt x="767" y="903"/>
                </a:lnTo>
                <a:lnTo>
                  <a:pt x="807" y="903"/>
                </a:lnTo>
                <a:lnTo>
                  <a:pt x="807" y="939"/>
                </a:lnTo>
                <a:lnTo>
                  <a:pt x="838" y="939"/>
                </a:lnTo>
                <a:lnTo>
                  <a:pt x="838" y="972"/>
                </a:lnTo>
                <a:lnTo>
                  <a:pt x="894" y="972"/>
                </a:lnTo>
                <a:lnTo>
                  <a:pt x="894" y="1008"/>
                </a:lnTo>
                <a:lnTo>
                  <a:pt x="918" y="1008"/>
                </a:lnTo>
                <a:lnTo>
                  <a:pt x="918" y="1045"/>
                </a:lnTo>
                <a:lnTo>
                  <a:pt x="1001" y="1045"/>
                </a:lnTo>
                <a:lnTo>
                  <a:pt x="1001" y="1072"/>
                </a:lnTo>
                <a:lnTo>
                  <a:pt x="1036" y="1072"/>
                </a:lnTo>
                <a:lnTo>
                  <a:pt x="1036" y="1093"/>
                </a:lnTo>
                <a:lnTo>
                  <a:pt x="1081" y="1093"/>
                </a:lnTo>
                <a:lnTo>
                  <a:pt x="1081" y="1107"/>
                </a:lnTo>
                <a:lnTo>
                  <a:pt x="1140" y="1107"/>
                </a:lnTo>
                <a:lnTo>
                  <a:pt x="1140" y="1155"/>
                </a:lnTo>
                <a:lnTo>
                  <a:pt x="1202" y="1155"/>
                </a:lnTo>
                <a:lnTo>
                  <a:pt x="1202" y="1181"/>
                </a:lnTo>
                <a:lnTo>
                  <a:pt x="1346" y="1181"/>
                </a:lnTo>
                <a:lnTo>
                  <a:pt x="1346" y="1207"/>
                </a:lnTo>
                <a:lnTo>
                  <a:pt x="1396" y="1207"/>
                </a:lnTo>
                <a:lnTo>
                  <a:pt x="1396" y="1228"/>
                </a:lnTo>
                <a:lnTo>
                  <a:pt x="1476" y="1228"/>
                </a:lnTo>
                <a:lnTo>
                  <a:pt x="1476" y="1245"/>
                </a:lnTo>
                <a:lnTo>
                  <a:pt x="1521" y="1245"/>
                </a:lnTo>
                <a:lnTo>
                  <a:pt x="1521" y="1266"/>
                </a:lnTo>
                <a:lnTo>
                  <a:pt x="1576" y="1266"/>
                </a:lnTo>
                <a:lnTo>
                  <a:pt x="1576" y="1285"/>
                </a:lnTo>
                <a:lnTo>
                  <a:pt x="1656" y="1285"/>
                </a:lnTo>
                <a:lnTo>
                  <a:pt x="1656" y="1304"/>
                </a:lnTo>
                <a:lnTo>
                  <a:pt x="1729" y="1304"/>
                </a:lnTo>
                <a:lnTo>
                  <a:pt x="1729" y="1337"/>
                </a:lnTo>
                <a:lnTo>
                  <a:pt x="1765" y="1337"/>
                </a:lnTo>
                <a:lnTo>
                  <a:pt x="1765" y="1365"/>
                </a:lnTo>
                <a:lnTo>
                  <a:pt x="1786" y="1365"/>
                </a:lnTo>
                <a:lnTo>
                  <a:pt x="1786" y="1406"/>
                </a:lnTo>
                <a:lnTo>
                  <a:pt x="1921" y="1406"/>
                </a:lnTo>
                <a:lnTo>
                  <a:pt x="1921" y="1432"/>
                </a:lnTo>
                <a:lnTo>
                  <a:pt x="2068" y="1432"/>
                </a:lnTo>
                <a:lnTo>
                  <a:pt x="2068" y="1448"/>
                </a:lnTo>
                <a:lnTo>
                  <a:pt x="2162" y="1448"/>
                </a:lnTo>
                <a:lnTo>
                  <a:pt x="2162" y="1503"/>
                </a:lnTo>
                <a:lnTo>
                  <a:pt x="2309" y="1503"/>
                </a:lnTo>
                <a:lnTo>
                  <a:pt x="2309" y="1548"/>
                </a:lnTo>
                <a:lnTo>
                  <a:pt x="2749" y="1548"/>
                </a:lnTo>
                <a:lnTo>
                  <a:pt x="2749" y="1581"/>
                </a:lnTo>
                <a:lnTo>
                  <a:pt x="4203" y="1581"/>
                </a:lnTo>
                <a:lnTo>
                  <a:pt x="4203" y="1823"/>
                </a:lnTo>
              </a:path>
            </a:pathLst>
          </a:custGeom>
          <a:noFill/>
          <a:ln w="28575" cap="sq">
            <a:solidFill>
              <a:srgbClr val="0064A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sp>
        <p:nvSpPr>
          <p:cNvPr id="22" name="Rectangle 21"/>
          <p:cNvSpPr/>
          <p:nvPr/>
        </p:nvSpPr>
        <p:spPr>
          <a:xfrm>
            <a:off x="2288829" y="2362201"/>
            <a:ext cx="421545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Imago"/>
                <a:ea typeface="+mn-ea"/>
                <a:cs typeface="+mn-cs"/>
              </a:rPr>
              <a:t>Adjusted HR (95% CI): 0.74 (0.52-1.06), p=0.10</a:t>
            </a:r>
            <a:endParaRPr kumimoji="0" lang="en-GB" sz="4000" b="1" i="0" u="none" strike="noStrike" kern="1200" cap="none" spc="0" normalizeH="0" baseline="0" noProof="0" dirty="0">
              <a:ln>
                <a:noFill/>
              </a:ln>
              <a:solidFill>
                <a:srgbClr val="000000"/>
              </a:solidFill>
              <a:effectLst/>
              <a:uLnTx/>
              <a:uFillTx/>
              <a:latin typeface="Imago"/>
              <a:ea typeface="+mn-ea"/>
              <a:cs typeface="+mn-cs"/>
            </a:endParaRPr>
          </a:p>
        </p:txBody>
      </p:sp>
      <p:sp>
        <p:nvSpPr>
          <p:cNvPr id="23" name="TextBox 22"/>
          <p:cNvSpPr txBox="1"/>
          <p:nvPr/>
        </p:nvSpPr>
        <p:spPr>
          <a:xfrm>
            <a:off x="4865850" y="4201199"/>
            <a:ext cx="22752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Imago"/>
                <a:ea typeface="+mn-ea"/>
                <a:cs typeface="+mn-cs"/>
              </a:rPr>
              <a:t>Escalation approach</a:t>
            </a:r>
          </a:p>
        </p:txBody>
      </p:sp>
      <p:sp>
        <p:nvSpPr>
          <p:cNvPr id="24" name="TextBox 23"/>
          <p:cNvSpPr txBox="1"/>
          <p:nvPr/>
        </p:nvSpPr>
        <p:spPr>
          <a:xfrm>
            <a:off x="4146178" y="3755880"/>
            <a:ext cx="27309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Imago"/>
                <a:ea typeface="+mn-ea"/>
                <a:cs typeface="+mn-cs"/>
              </a:rPr>
              <a:t>Early intensive treatment</a:t>
            </a:r>
          </a:p>
        </p:txBody>
      </p:sp>
      <p:sp>
        <p:nvSpPr>
          <p:cNvPr id="10" name="Freeform 5"/>
          <p:cNvSpPr>
            <a:spLocks/>
          </p:cNvSpPr>
          <p:nvPr/>
        </p:nvSpPr>
        <p:spPr bwMode="auto">
          <a:xfrm>
            <a:off x="1366179" y="2168179"/>
            <a:ext cx="4831895" cy="2721603"/>
          </a:xfrm>
          <a:custGeom>
            <a:avLst/>
            <a:gdLst>
              <a:gd name="T0" fmla="*/ 0 w 5071"/>
              <a:gd name="T1" fmla="*/ 0 h 1833"/>
              <a:gd name="T2" fmla="*/ 0 w 5071"/>
              <a:gd name="T3" fmla="*/ 1833 h 1833"/>
              <a:gd name="T4" fmla="*/ 5071 w 5071"/>
              <a:gd name="T5" fmla="*/ 1833 h 1833"/>
            </a:gdLst>
            <a:ahLst/>
            <a:cxnLst>
              <a:cxn ang="0">
                <a:pos x="T0" y="T1"/>
              </a:cxn>
              <a:cxn ang="0">
                <a:pos x="T2" y="T3"/>
              </a:cxn>
              <a:cxn ang="0">
                <a:pos x="T4" y="T5"/>
              </a:cxn>
            </a:cxnLst>
            <a:rect l="0" t="0" r="r" b="b"/>
            <a:pathLst>
              <a:path w="5071" h="1833">
                <a:moveTo>
                  <a:pt x="0" y="0"/>
                </a:moveTo>
                <a:lnTo>
                  <a:pt x="0" y="1833"/>
                </a:lnTo>
                <a:lnTo>
                  <a:pt x="5071" y="1833"/>
                </a:lnTo>
              </a:path>
            </a:pathLst>
          </a:custGeom>
          <a:noFill/>
          <a:ln w="38100" cap="sq">
            <a:solidFill>
              <a:schemeClr val="tx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grpSp>
        <p:nvGrpSpPr>
          <p:cNvPr id="200" name="Group 199"/>
          <p:cNvGrpSpPr/>
          <p:nvPr/>
        </p:nvGrpSpPr>
        <p:grpSpPr>
          <a:xfrm>
            <a:off x="1291826" y="2168179"/>
            <a:ext cx="56180" cy="2721603"/>
            <a:chOff x="2011363" y="1919288"/>
            <a:chExt cx="93600" cy="2909888"/>
          </a:xfrm>
        </p:grpSpPr>
        <p:sp>
          <p:nvSpPr>
            <p:cNvPr id="11" name="Line 6"/>
            <p:cNvSpPr>
              <a:spLocks noChangeShapeType="1"/>
            </p:cNvSpPr>
            <p:nvPr/>
          </p:nvSpPr>
          <p:spPr bwMode="auto">
            <a:xfrm>
              <a:off x="2011363" y="1919288"/>
              <a:ext cx="93600" cy="0"/>
            </a:xfrm>
            <a:prstGeom prst="line">
              <a:avLst/>
            </a:prstGeom>
            <a:noFill/>
            <a:ln w="381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sp>
          <p:nvSpPr>
            <p:cNvPr id="12" name="Line 7"/>
            <p:cNvSpPr>
              <a:spLocks noChangeShapeType="1"/>
            </p:cNvSpPr>
            <p:nvPr/>
          </p:nvSpPr>
          <p:spPr bwMode="auto">
            <a:xfrm>
              <a:off x="2011363" y="2514601"/>
              <a:ext cx="93600" cy="0"/>
            </a:xfrm>
            <a:prstGeom prst="line">
              <a:avLst/>
            </a:prstGeom>
            <a:noFill/>
            <a:ln w="381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sp>
          <p:nvSpPr>
            <p:cNvPr id="14" name="Line 8"/>
            <p:cNvSpPr>
              <a:spLocks noChangeShapeType="1"/>
            </p:cNvSpPr>
            <p:nvPr/>
          </p:nvSpPr>
          <p:spPr bwMode="auto">
            <a:xfrm>
              <a:off x="2011363" y="3094038"/>
              <a:ext cx="93600" cy="0"/>
            </a:xfrm>
            <a:prstGeom prst="line">
              <a:avLst/>
            </a:prstGeom>
            <a:noFill/>
            <a:ln w="381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sp>
          <p:nvSpPr>
            <p:cNvPr id="189" name="Line 9"/>
            <p:cNvSpPr>
              <a:spLocks noChangeShapeType="1"/>
            </p:cNvSpPr>
            <p:nvPr/>
          </p:nvSpPr>
          <p:spPr bwMode="auto">
            <a:xfrm>
              <a:off x="2011363" y="3673476"/>
              <a:ext cx="93600" cy="0"/>
            </a:xfrm>
            <a:prstGeom prst="line">
              <a:avLst/>
            </a:prstGeom>
            <a:noFill/>
            <a:ln w="381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sp>
          <p:nvSpPr>
            <p:cNvPr id="190" name="Line 10"/>
            <p:cNvSpPr>
              <a:spLocks noChangeShapeType="1"/>
            </p:cNvSpPr>
            <p:nvPr/>
          </p:nvSpPr>
          <p:spPr bwMode="auto">
            <a:xfrm>
              <a:off x="2011363" y="4249738"/>
              <a:ext cx="93600" cy="0"/>
            </a:xfrm>
            <a:prstGeom prst="line">
              <a:avLst/>
            </a:prstGeom>
            <a:noFill/>
            <a:ln w="381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sp>
          <p:nvSpPr>
            <p:cNvPr id="191" name="Line 11"/>
            <p:cNvSpPr>
              <a:spLocks noChangeShapeType="1"/>
            </p:cNvSpPr>
            <p:nvPr/>
          </p:nvSpPr>
          <p:spPr bwMode="auto">
            <a:xfrm>
              <a:off x="2011363" y="4829176"/>
              <a:ext cx="93600" cy="0"/>
            </a:xfrm>
            <a:prstGeom prst="line">
              <a:avLst/>
            </a:prstGeom>
            <a:noFill/>
            <a:ln w="381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grpSp>
      <p:grpSp>
        <p:nvGrpSpPr>
          <p:cNvPr id="201" name="Group 200"/>
          <p:cNvGrpSpPr/>
          <p:nvPr/>
        </p:nvGrpSpPr>
        <p:grpSpPr>
          <a:xfrm>
            <a:off x="1366179" y="4889781"/>
            <a:ext cx="4831894" cy="87544"/>
            <a:chOff x="2127251" y="4829176"/>
            <a:chExt cx="8050212" cy="93600"/>
          </a:xfrm>
        </p:grpSpPr>
        <p:sp>
          <p:nvSpPr>
            <p:cNvPr id="192" name="Line 12"/>
            <p:cNvSpPr>
              <a:spLocks noChangeShapeType="1"/>
            </p:cNvSpPr>
            <p:nvPr/>
          </p:nvSpPr>
          <p:spPr bwMode="auto">
            <a:xfrm>
              <a:off x="2127251" y="4829176"/>
              <a:ext cx="0" cy="93600"/>
            </a:xfrm>
            <a:prstGeom prst="line">
              <a:avLst/>
            </a:prstGeom>
            <a:noFill/>
            <a:ln w="381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sp>
          <p:nvSpPr>
            <p:cNvPr id="193" name="Line 13"/>
            <p:cNvSpPr>
              <a:spLocks noChangeShapeType="1"/>
            </p:cNvSpPr>
            <p:nvPr/>
          </p:nvSpPr>
          <p:spPr bwMode="auto">
            <a:xfrm>
              <a:off x="8566151" y="4829176"/>
              <a:ext cx="0" cy="93600"/>
            </a:xfrm>
            <a:prstGeom prst="line">
              <a:avLst/>
            </a:prstGeom>
            <a:noFill/>
            <a:ln w="381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sp>
          <p:nvSpPr>
            <p:cNvPr id="194" name="Line 14"/>
            <p:cNvSpPr>
              <a:spLocks noChangeShapeType="1"/>
            </p:cNvSpPr>
            <p:nvPr/>
          </p:nvSpPr>
          <p:spPr bwMode="auto">
            <a:xfrm>
              <a:off x="10177463" y="4829176"/>
              <a:ext cx="0" cy="93600"/>
            </a:xfrm>
            <a:prstGeom prst="line">
              <a:avLst/>
            </a:prstGeom>
            <a:noFill/>
            <a:ln w="381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sp>
          <p:nvSpPr>
            <p:cNvPr id="195" name="Line 15"/>
            <p:cNvSpPr>
              <a:spLocks noChangeShapeType="1"/>
            </p:cNvSpPr>
            <p:nvPr/>
          </p:nvSpPr>
          <p:spPr bwMode="auto">
            <a:xfrm>
              <a:off x="6959601" y="4829176"/>
              <a:ext cx="0" cy="93600"/>
            </a:xfrm>
            <a:prstGeom prst="line">
              <a:avLst/>
            </a:prstGeom>
            <a:noFill/>
            <a:ln w="381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sp>
          <p:nvSpPr>
            <p:cNvPr id="196" name="Line 16"/>
            <p:cNvSpPr>
              <a:spLocks noChangeShapeType="1"/>
            </p:cNvSpPr>
            <p:nvPr/>
          </p:nvSpPr>
          <p:spPr bwMode="auto">
            <a:xfrm>
              <a:off x="5348288" y="4829176"/>
              <a:ext cx="0" cy="93600"/>
            </a:xfrm>
            <a:prstGeom prst="line">
              <a:avLst/>
            </a:prstGeom>
            <a:noFill/>
            <a:ln w="381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sp>
          <p:nvSpPr>
            <p:cNvPr id="197" name="Line 17"/>
            <p:cNvSpPr>
              <a:spLocks noChangeShapeType="1"/>
            </p:cNvSpPr>
            <p:nvPr/>
          </p:nvSpPr>
          <p:spPr bwMode="auto">
            <a:xfrm>
              <a:off x="3738563" y="4829176"/>
              <a:ext cx="0" cy="93600"/>
            </a:xfrm>
            <a:prstGeom prst="line">
              <a:avLst/>
            </a:prstGeom>
            <a:noFill/>
            <a:ln w="381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grpSp>
      <p:sp>
        <p:nvSpPr>
          <p:cNvPr id="199" name="Freeform 19"/>
          <p:cNvSpPr>
            <a:spLocks/>
          </p:cNvSpPr>
          <p:nvPr/>
        </p:nvSpPr>
        <p:spPr bwMode="auto">
          <a:xfrm>
            <a:off x="1387569" y="2165209"/>
            <a:ext cx="3326394" cy="1974758"/>
          </a:xfrm>
          <a:custGeom>
            <a:avLst/>
            <a:gdLst>
              <a:gd name="T0" fmla="*/ 0 w 3491"/>
              <a:gd name="T1" fmla="*/ 36 h 1330"/>
              <a:gd name="T2" fmla="*/ 17 w 3491"/>
              <a:gd name="T3" fmla="*/ 90 h 1330"/>
              <a:gd name="T4" fmla="*/ 31 w 3491"/>
              <a:gd name="T5" fmla="*/ 111 h 1330"/>
              <a:gd name="T6" fmla="*/ 36 w 3491"/>
              <a:gd name="T7" fmla="*/ 154 h 1330"/>
              <a:gd name="T8" fmla="*/ 62 w 3491"/>
              <a:gd name="T9" fmla="*/ 197 h 1330"/>
              <a:gd name="T10" fmla="*/ 133 w 3491"/>
              <a:gd name="T11" fmla="*/ 244 h 1330"/>
              <a:gd name="T12" fmla="*/ 152 w 3491"/>
              <a:gd name="T13" fmla="*/ 289 h 1330"/>
              <a:gd name="T14" fmla="*/ 168 w 3491"/>
              <a:gd name="T15" fmla="*/ 306 h 1330"/>
              <a:gd name="T16" fmla="*/ 279 w 3491"/>
              <a:gd name="T17" fmla="*/ 332 h 1330"/>
              <a:gd name="T18" fmla="*/ 291 w 3491"/>
              <a:gd name="T19" fmla="*/ 353 h 1330"/>
              <a:gd name="T20" fmla="*/ 303 w 3491"/>
              <a:gd name="T21" fmla="*/ 377 h 1330"/>
              <a:gd name="T22" fmla="*/ 315 w 3491"/>
              <a:gd name="T23" fmla="*/ 401 h 1330"/>
              <a:gd name="T24" fmla="*/ 338 w 3491"/>
              <a:gd name="T25" fmla="*/ 431 h 1330"/>
              <a:gd name="T26" fmla="*/ 355 w 3491"/>
              <a:gd name="T27" fmla="*/ 474 h 1330"/>
              <a:gd name="T28" fmla="*/ 376 w 3491"/>
              <a:gd name="T29" fmla="*/ 498 h 1330"/>
              <a:gd name="T30" fmla="*/ 421 w 3491"/>
              <a:gd name="T31" fmla="*/ 548 h 1330"/>
              <a:gd name="T32" fmla="*/ 495 w 3491"/>
              <a:gd name="T33" fmla="*/ 578 h 1330"/>
              <a:gd name="T34" fmla="*/ 521 w 3491"/>
              <a:gd name="T35" fmla="*/ 597 h 1330"/>
              <a:gd name="T36" fmla="*/ 549 w 3491"/>
              <a:gd name="T37" fmla="*/ 626 h 1330"/>
              <a:gd name="T38" fmla="*/ 584 w 3491"/>
              <a:gd name="T39" fmla="*/ 647 h 1330"/>
              <a:gd name="T40" fmla="*/ 606 w 3491"/>
              <a:gd name="T41" fmla="*/ 680 h 1330"/>
              <a:gd name="T42" fmla="*/ 625 w 3491"/>
              <a:gd name="T43" fmla="*/ 709 h 1330"/>
              <a:gd name="T44" fmla="*/ 778 w 3491"/>
              <a:gd name="T45" fmla="*/ 742 h 1330"/>
              <a:gd name="T46" fmla="*/ 840 w 3491"/>
              <a:gd name="T47" fmla="*/ 770 h 1330"/>
              <a:gd name="T48" fmla="*/ 911 w 3491"/>
              <a:gd name="T49" fmla="*/ 808 h 1330"/>
              <a:gd name="T50" fmla="*/ 953 w 3491"/>
              <a:gd name="T51" fmla="*/ 842 h 1330"/>
              <a:gd name="T52" fmla="*/ 1474 w 3491"/>
              <a:gd name="T53" fmla="*/ 877 h 1330"/>
              <a:gd name="T54" fmla="*/ 1481 w 3491"/>
              <a:gd name="T55" fmla="*/ 924 h 1330"/>
              <a:gd name="T56" fmla="*/ 1500 w 3491"/>
              <a:gd name="T57" fmla="*/ 977 h 1330"/>
              <a:gd name="T58" fmla="*/ 1538 w 3491"/>
              <a:gd name="T59" fmla="*/ 1022 h 1330"/>
              <a:gd name="T60" fmla="*/ 1620 w 3491"/>
              <a:gd name="T61" fmla="*/ 1071 h 1330"/>
              <a:gd name="T62" fmla="*/ 1696 w 3491"/>
              <a:gd name="T63" fmla="*/ 1126 h 1330"/>
              <a:gd name="T64" fmla="*/ 1706 w 3491"/>
              <a:gd name="T65" fmla="*/ 1178 h 1330"/>
              <a:gd name="T66" fmla="*/ 2056 w 3491"/>
              <a:gd name="T67" fmla="*/ 1228 h 1330"/>
              <a:gd name="T68" fmla="*/ 2302 w 3491"/>
              <a:gd name="T69"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91" h="1330">
                <a:moveTo>
                  <a:pt x="0" y="0"/>
                </a:moveTo>
                <a:lnTo>
                  <a:pt x="0" y="36"/>
                </a:lnTo>
                <a:lnTo>
                  <a:pt x="17" y="36"/>
                </a:lnTo>
                <a:lnTo>
                  <a:pt x="17" y="90"/>
                </a:lnTo>
                <a:lnTo>
                  <a:pt x="31" y="90"/>
                </a:lnTo>
                <a:lnTo>
                  <a:pt x="31" y="111"/>
                </a:lnTo>
                <a:lnTo>
                  <a:pt x="36" y="111"/>
                </a:lnTo>
                <a:lnTo>
                  <a:pt x="36" y="154"/>
                </a:lnTo>
                <a:lnTo>
                  <a:pt x="62" y="154"/>
                </a:lnTo>
                <a:lnTo>
                  <a:pt x="62" y="197"/>
                </a:lnTo>
                <a:lnTo>
                  <a:pt x="133" y="197"/>
                </a:lnTo>
                <a:lnTo>
                  <a:pt x="133" y="244"/>
                </a:lnTo>
                <a:lnTo>
                  <a:pt x="152" y="244"/>
                </a:lnTo>
                <a:lnTo>
                  <a:pt x="152" y="289"/>
                </a:lnTo>
                <a:lnTo>
                  <a:pt x="168" y="289"/>
                </a:lnTo>
                <a:lnTo>
                  <a:pt x="168" y="306"/>
                </a:lnTo>
                <a:lnTo>
                  <a:pt x="279" y="306"/>
                </a:lnTo>
                <a:lnTo>
                  <a:pt x="279" y="332"/>
                </a:lnTo>
                <a:lnTo>
                  <a:pt x="291" y="332"/>
                </a:lnTo>
                <a:lnTo>
                  <a:pt x="291" y="353"/>
                </a:lnTo>
                <a:lnTo>
                  <a:pt x="303" y="353"/>
                </a:lnTo>
                <a:lnTo>
                  <a:pt x="303" y="377"/>
                </a:lnTo>
                <a:lnTo>
                  <a:pt x="315" y="377"/>
                </a:lnTo>
                <a:lnTo>
                  <a:pt x="315" y="401"/>
                </a:lnTo>
                <a:lnTo>
                  <a:pt x="338" y="401"/>
                </a:lnTo>
                <a:lnTo>
                  <a:pt x="338" y="431"/>
                </a:lnTo>
                <a:lnTo>
                  <a:pt x="355" y="431"/>
                </a:lnTo>
                <a:lnTo>
                  <a:pt x="355" y="474"/>
                </a:lnTo>
                <a:lnTo>
                  <a:pt x="376" y="474"/>
                </a:lnTo>
                <a:lnTo>
                  <a:pt x="376" y="498"/>
                </a:lnTo>
                <a:lnTo>
                  <a:pt x="421" y="498"/>
                </a:lnTo>
                <a:lnTo>
                  <a:pt x="421" y="548"/>
                </a:lnTo>
                <a:lnTo>
                  <a:pt x="495" y="548"/>
                </a:lnTo>
                <a:lnTo>
                  <a:pt x="495" y="578"/>
                </a:lnTo>
                <a:lnTo>
                  <a:pt x="521" y="578"/>
                </a:lnTo>
                <a:lnTo>
                  <a:pt x="521" y="597"/>
                </a:lnTo>
                <a:lnTo>
                  <a:pt x="549" y="597"/>
                </a:lnTo>
                <a:lnTo>
                  <a:pt x="549" y="626"/>
                </a:lnTo>
                <a:lnTo>
                  <a:pt x="584" y="626"/>
                </a:lnTo>
                <a:lnTo>
                  <a:pt x="584" y="647"/>
                </a:lnTo>
                <a:lnTo>
                  <a:pt x="606" y="647"/>
                </a:lnTo>
                <a:lnTo>
                  <a:pt x="606" y="680"/>
                </a:lnTo>
                <a:lnTo>
                  <a:pt x="625" y="680"/>
                </a:lnTo>
                <a:lnTo>
                  <a:pt x="625" y="709"/>
                </a:lnTo>
                <a:lnTo>
                  <a:pt x="778" y="709"/>
                </a:lnTo>
                <a:lnTo>
                  <a:pt x="778" y="742"/>
                </a:lnTo>
                <a:lnTo>
                  <a:pt x="840" y="742"/>
                </a:lnTo>
                <a:lnTo>
                  <a:pt x="840" y="770"/>
                </a:lnTo>
                <a:lnTo>
                  <a:pt x="911" y="770"/>
                </a:lnTo>
                <a:lnTo>
                  <a:pt x="911" y="808"/>
                </a:lnTo>
                <a:lnTo>
                  <a:pt x="953" y="808"/>
                </a:lnTo>
                <a:lnTo>
                  <a:pt x="953" y="842"/>
                </a:lnTo>
                <a:lnTo>
                  <a:pt x="1474" y="842"/>
                </a:lnTo>
                <a:lnTo>
                  <a:pt x="1474" y="877"/>
                </a:lnTo>
                <a:lnTo>
                  <a:pt x="1481" y="877"/>
                </a:lnTo>
                <a:lnTo>
                  <a:pt x="1481" y="924"/>
                </a:lnTo>
                <a:lnTo>
                  <a:pt x="1500" y="924"/>
                </a:lnTo>
                <a:lnTo>
                  <a:pt x="1500" y="977"/>
                </a:lnTo>
                <a:lnTo>
                  <a:pt x="1538" y="977"/>
                </a:lnTo>
                <a:lnTo>
                  <a:pt x="1538" y="1022"/>
                </a:lnTo>
                <a:lnTo>
                  <a:pt x="1620" y="1022"/>
                </a:lnTo>
                <a:lnTo>
                  <a:pt x="1620" y="1071"/>
                </a:lnTo>
                <a:lnTo>
                  <a:pt x="1696" y="1071"/>
                </a:lnTo>
                <a:lnTo>
                  <a:pt x="1696" y="1126"/>
                </a:lnTo>
                <a:lnTo>
                  <a:pt x="1706" y="1126"/>
                </a:lnTo>
                <a:lnTo>
                  <a:pt x="1706" y="1178"/>
                </a:lnTo>
                <a:lnTo>
                  <a:pt x="2056" y="1178"/>
                </a:lnTo>
                <a:lnTo>
                  <a:pt x="2056" y="1228"/>
                </a:lnTo>
                <a:lnTo>
                  <a:pt x="2302" y="1228"/>
                </a:lnTo>
                <a:lnTo>
                  <a:pt x="2302" y="1330"/>
                </a:lnTo>
                <a:lnTo>
                  <a:pt x="3491" y="1330"/>
                </a:lnTo>
              </a:path>
            </a:pathLst>
          </a:custGeom>
          <a:noFill/>
          <a:ln w="28575" cap="sq">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a:ea typeface="+mn-ea"/>
              <a:cs typeface="+mn-cs"/>
            </a:endParaRPr>
          </a:p>
        </p:txBody>
      </p:sp>
      <p:grpSp>
        <p:nvGrpSpPr>
          <p:cNvPr id="208" name="Group 207"/>
          <p:cNvGrpSpPr/>
          <p:nvPr/>
        </p:nvGrpSpPr>
        <p:grpSpPr>
          <a:xfrm>
            <a:off x="1055091" y="2067379"/>
            <a:ext cx="161641" cy="2932369"/>
            <a:chOff x="1642382" y="1811515"/>
            <a:chExt cx="269304" cy="3135236"/>
          </a:xfrm>
        </p:grpSpPr>
        <p:sp>
          <p:nvSpPr>
            <p:cNvPr id="202" name="Rectangle 201"/>
            <p:cNvSpPr/>
            <p:nvPr/>
          </p:nvSpPr>
          <p:spPr>
            <a:xfrm>
              <a:off x="1642382" y="1811515"/>
              <a:ext cx="269304"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100</a:t>
              </a:r>
            </a:p>
          </p:txBody>
        </p:sp>
        <p:sp>
          <p:nvSpPr>
            <p:cNvPr id="203" name="Rectangle 202"/>
            <p:cNvSpPr/>
            <p:nvPr/>
          </p:nvSpPr>
          <p:spPr>
            <a:xfrm>
              <a:off x="1728366" y="2395473"/>
              <a:ext cx="183320"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80</a:t>
              </a:r>
            </a:p>
          </p:txBody>
        </p:sp>
        <p:sp>
          <p:nvSpPr>
            <p:cNvPr id="204" name="Rectangle 203"/>
            <p:cNvSpPr/>
            <p:nvPr/>
          </p:nvSpPr>
          <p:spPr>
            <a:xfrm>
              <a:off x="1728366" y="2979431"/>
              <a:ext cx="183320"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60</a:t>
              </a:r>
            </a:p>
          </p:txBody>
        </p:sp>
        <p:sp>
          <p:nvSpPr>
            <p:cNvPr id="205" name="Rectangle 204"/>
            <p:cNvSpPr/>
            <p:nvPr/>
          </p:nvSpPr>
          <p:spPr>
            <a:xfrm>
              <a:off x="1728366" y="3563389"/>
              <a:ext cx="183320"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40</a:t>
              </a:r>
            </a:p>
          </p:txBody>
        </p:sp>
        <p:sp>
          <p:nvSpPr>
            <p:cNvPr id="206" name="Rectangle 205"/>
            <p:cNvSpPr/>
            <p:nvPr/>
          </p:nvSpPr>
          <p:spPr>
            <a:xfrm>
              <a:off x="1732150" y="4147347"/>
              <a:ext cx="179536"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20</a:t>
              </a:r>
            </a:p>
          </p:txBody>
        </p:sp>
        <p:sp>
          <p:nvSpPr>
            <p:cNvPr id="207" name="Rectangle 206"/>
            <p:cNvSpPr/>
            <p:nvPr/>
          </p:nvSpPr>
          <p:spPr>
            <a:xfrm>
              <a:off x="1821918" y="4731307"/>
              <a:ext cx="89768" cy="215444"/>
            </a:xfrm>
            <a:prstGeom prst="rect">
              <a:avLst/>
            </a:prstGeom>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0</a:t>
              </a:r>
            </a:p>
          </p:txBody>
        </p:sp>
      </p:grpSp>
      <p:sp>
        <p:nvSpPr>
          <p:cNvPr id="209" name="Rectangle 208"/>
          <p:cNvSpPr/>
          <p:nvPr/>
        </p:nvSpPr>
        <p:spPr>
          <a:xfrm rot="16200000">
            <a:off x="-300299" y="3481470"/>
            <a:ext cx="2150988" cy="19746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Imago"/>
                <a:ea typeface="+mn-ea"/>
                <a:cs typeface="+mn-cs"/>
              </a:rPr>
              <a:t>Not Yet Reaching SAD, %</a:t>
            </a:r>
          </a:p>
        </p:txBody>
      </p:sp>
      <p:sp>
        <p:nvSpPr>
          <p:cNvPr id="210" name="Rectangle 209"/>
          <p:cNvSpPr/>
          <p:nvPr/>
        </p:nvSpPr>
        <p:spPr>
          <a:xfrm>
            <a:off x="2113238" y="5354955"/>
            <a:ext cx="3364508"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Imago"/>
                <a:ea typeface="+mn-ea"/>
                <a:cs typeface="+mn-cs"/>
              </a:rPr>
              <a:t>Time Since Starting DMT, years</a:t>
            </a:r>
          </a:p>
        </p:txBody>
      </p:sp>
      <p:sp>
        <p:nvSpPr>
          <p:cNvPr id="211" name="Rectangle 210"/>
          <p:cNvSpPr/>
          <p:nvPr/>
        </p:nvSpPr>
        <p:spPr>
          <a:xfrm>
            <a:off x="1291826" y="5040505"/>
            <a:ext cx="151255" cy="20150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0</a:t>
            </a:r>
          </a:p>
        </p:txBody>
      </p:sp>
      <p:sp>
        <p:nvSpPr>
          <p:cNvPr id="212" name="Rectangle 211"/>
          <p:cNvSpPr/>
          <p:nvPr/>
        </p:nvSpPr>
        <p:spPr>
          <a:xfrm>
            <a:off x="2259078" y="5040505"/>
            <a:ext cx="151255" cy="20150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4</a:t>
            </a:r>
          </a:p>
        </p:txBody>
      </p:sp>
      <p:sp>
        <p:nvSpPr>
          <p:cNvPr id="213" name="Rectangle 212"/>
          <p:cNvSpPr/>
          <p:nvPr/>
        </p:nvSpPr>
        <p:spPr>
          <a:xfrm>
            <a:off x="3228057" y="5040505"/>
            <a:ext cx="151255" cy="20150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8</a:t>
            </a:r>
          </a:p>
        </p:txBody>
      </p:sp>
      <p:sp>
        <p:nvSpPr>
          <p:cNvPr id="214" name="Rectangle 213"/>
          <p:cNvSpPr/>
          <p:nvPr/>
        </p:nvSpPr>
        <p:spPr>
          <a:xfrm>
            <a:off x="4146178" y="5040504"/>
            <a:ext cx="240262" cy="20742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12</a:t>
            </a:r>
          </a:p>
        </p:txBody>
      </p:sp>
      <p:sp>
        <p:nvSpPr>
          <p:cNvPr id="215" name="Rectangle 214"/>
          <p:cNvSpPr/>
          <p:nvPr/>
        </p:nvSpPr>
        <p:spPr>
          <a:xfrm>
            <a:off x="5108823" y="5040505"/>
            <a:ext cx="247981" cy="20150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16</a:t>
            </a:r>
          </a:p>
        </p:txBody>
      </p:sp>
      <p:sp>
        <p:nvSpPr>
          <p:cNvPr id="216" name="Rectangle 215"/>
          <p:cNvSpPr/>
          <p:nvPr/>
        </p:nvSpPr>
        <p:spPr>
          <a:xfrm>
            <a:off x="6070989" y="5040505"/>
            <a:ext cx="263363" cy="20150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20</a:t>
            </a:r>
          </a:p>
        </p:txBody>
      </p:sp>
      <p:sp>
        <p:nvSpPr>
          <p:cNvPr id="224" name="Rectangle 223"/>
          <p:cNvSpPr/>
          <p:nvPr/>
        </p:nvSpPr>
        <p:spPr>
          <a:xfrm>
            <a:off x="1223180" y="5788898"/>
            <a:ext cx="288208" cy="20150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316</a:t>
            </a:r>
          </a:p>
        </p:txBody>
      </p:sp>
      <p:sp>
        <p:nvSpPr>
          <p:cNvPr id="225" name="Rectangle 224"/>
          <p:cNvSpPr/>
          <p:nvPr/>
        </p:nvSpPr>
        <p:spPr>
          <a:xfrm>
            <a:off x="2153332" y="5788898"/>
            <a:ext cx="370702"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75</a:t>
            </a:r>
          </a:p>
        </p:txBody>
      </p:sp>
      <p:sp>
        <p:nvSpPr>
          <p:cNvPr id="226" name="Rectangle 225"/>
          <p:cNvSpPr/>
          <p:nvPr/>
        </p:nvSpPr>
        <p:spPr>
          <a:xfrm>
            <a:off x="3185153" y="5788898"/>
            <a:ext cx="231171" cy="20150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21</a:t>
            </a:r>
          </a:p>
        </p:txBody>
      </p:sp>
      <p:sp>
        <p:nvSpPr>
          <p:cNvPr id="227" name="Rectangle 226"/>
          <p:cNvSpPr/>
          <p:nvPr/>
        </p:nvSpPr>
        <p:spPr>
          <a:xfrm>
            <a:off x="4180502" y="5788898"/>
            <a:ext cx="151255" cy="20150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6</a:t>
            </a:r>
          </a:p>
        </p:txBody>
      </p:sp>
      <p:sp>
        <p:nvSpPr>
          <p:cNvPr id="228" name="Rectangle 227"/>
          <p:cNvSpPr/>
          <p:nvPr/>
        </p:nvSpPr>
        <p:spPr>
          <a:xfrm>
            <a:off x="5156117" y="5788898"/>
            <a:ext cx="151255" cy="20150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1</a:t>
            </a:r>
          </a:p>
        </p:txBody>
      </p:sp>
      <p:sp>
        <p:nvSpPr>
          <p:cNvPr id="230" name="Rectangle 229"/>
          <p:cNvSpPr/>
          <p:nvPr/>
        </p:nvSpPr>
        <p:spPr>
          <a:xfrm>
            <a:off x="1269156" y="5967375"/>
            <a:ext cx="196257" cy="20150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89</a:t>
            </a:r>
          </a:p>
        </p:txBody>
      </p:sp>
      <p:sp>
        <p:nvSpPr>
          <p:cNvPr id="231" name="Rectangle 230"/>
          <p:cNvSpPr/>
          <p:nvPr/>
        </p:nvSpPr>
        <p:spPr>
          <a:xfrm>
            <a:off x="2153332" y="5967375"/>
            <a:ext cx="370702" cy="21544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29</a:t>
            </a:r>
          </a:p>
        </p:txBody>
      </p:sp>
      <p:sp>
        <p:nvSpPr>
          <p:cNvPr id="232" name="Rectangle 231"/>
          <p:cNvSpPr/>
          <p:nvPr/>
        </p:nvSpPr>
        <p:spPr>
          <a:xfrm>
            <a:off x="3185153" y="5967375"/>
            <a:ext cx="231171" cy="20150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12</a:t>
            </a:r>
          </a:p>
        </p:txBody>
      </p:sp>
      <p:sp>
        <p:nvSpPr>
          <p:cNvPr id="233" name="Rectangle 232"/>
          <p:cNvSpPr/>
          <p:nvPr/>
        </p:nvSpPr>
        <p:spPr>
          <a:xfrm>
            <a:off x="4180502" y="5967375"/>
            <a:ext cx="151255" cy="20150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1</a:t>
            </a:r>
          </a:p>
        </p:txBody>
      </p:sp>
      <p:sp>
        <p:nvSpPr>
          <p:cNvPr id="236" name="Rectangle 235"/>
          <p:cNvSpPr/>
          <p:nvPr/>
        </p:nvSpPr>
        <p:spPr>
          <a:xfrm>
            <a:off x="250575" y="5542875"/>
            <a:ext cx="973606"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Imago"/>
                <a:ea typeface="+mn-ea"/>
                <a:cs typeface="+mn-cs"/>
              </a:rPr>
              <a:t>No. at risk:</a:t>
            </a:r>
          </a:p>
        </p:txBody>
      </p:sp>
      <p:sp>
        <p:nvSpPr>
          <p:cNvPr id="237" name="Rectangle 236"/>
          <p:cNvSpPr/>
          <p:nvPr/>
        </p:nvSpPr>
        <p:spPr>
          <a:xfrm>
            <a:off x="593882" y="5788898"/>
            <a:ext cx="532390" cy="215444"/>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ESC</a:t>
            </a:r>
          </a:p>
        </p:txBody>
      </p:sp>
      <p:sp>
        <p:nvSpPr>
          <p:cNvPr id="238" name="Rectangle 237"/>
          <p:cNvSpPr/>
          <p:nvPr/>
        </p:nvSpPr>
        <p:spPr>
          <a:xfrm>
            <a:off x="728695" y="5967375"/>
            <a:ext cx="397577" cy="215444"/>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000000"/>
                </a:solidFill>
                <a:effectLst/>
                <a:uLnTx/>
                <a:uFillTx/>
                <a:latin typeface="Imago"/>
                <a:ea typeface="+mn-ea"/>
                <a:cs typeface="+mn-cs"/>
              </a:rPr>
              <a:t>EIT</a:t>
            </a:r>
            <a:endParaRPr kumimoji="0" lang="en-GB" sz="1400" b="0" i="0" u="none" strike="noStrike" kern="1200" cap="none" spc="0" normalizeH="0" baseline="0" noProof="0" dirty="0">
              <a:ln>
                <a:noFill/>
              </a:ln>
              <a:solidFill>
                <a:srgbClr val="000000"/>
              </a:solidFill>
              <a:effectLst/>
              <a:uLnTx/>
              <a:uFillTx/>
              <a:latin typeface="Imago"/>
              <a:ea typeface="+mn-ea"/>
              <a:cs typeface="+mn-cs"/>
            </a:endParaRPr>
          </a:p>
        </p:txBody>
      </p:sp>
      <p:sp>
        <p:nvSpPr>
          <p:cNvPr id="55" name="Rectangle 54"/>
          <p:cNvSpPr/>
          <p:nvPr/>
        </p:nvSpPr>
        <p:spPr>
          <a:xfrm>
            <a:off x="5156117" y="5967375"/>
            <a:ext cx="151255" cy="20150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Imago"/>
                <a:ea typeface="+mn-ea"/>
                <a:cs typeface="+mn-cs"/>
              </a:rPr>
              <a:t>0</a:t>
            </a:r>
          </a:p>
        </p:txBody>
      </p:sp>
      <p:sp>
        <p:nvSpPr>
          <p:cNvPr id="57" name="textruta 2"/>
          <p:cNvSpPr txBox="1"/>
          <p:nvPr/>
        </p:nvSpPr>
        <p:spPr>
          <a:xfrm>
            <a:off x="7322186" y="2440994"/>
            <a:ext cx="4346185" cy="2278418"/>
          </a:xfrm>
          <a:prstGeom prst="rect">
            <a:avLst/>
          </a:prstGeom>
          <a:solidFill>
            <a:schemeClr val="accent6">
              <a:lumMod val="50000"/>
            </a:schemeClr>
          </a:solidFill>
          <a:ln w="38100">
            <a:solidFill>
              <a:schemeClr val="accent6">
                <a:lumMod val="50000"/>
              </a:schemeClr>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Imago"/>
                <a:ea typeface="+mn-ea"/>
                <a:cs typeface="+mn-cs"/>
              </a:rPr>
              <a:t>60% </a:t>
            </a:r>
            <a:r>
              <a:rPr kumimoji="0" lang="en-US" sz="1800" b="0" i="0" u="none" strike="noStrike" kern="1200" cap="none" spc="0" normalizeH="0" baseline="0" noProof="0" dirty="0">
                <a:ln>
                  <a:noFill/>
                </a:ln>
                <a:solidFill>
                  <a:srgbClr val="FFFFFF"/>
                </a:solidFill>
                <a:effectLst/>
                <a:uLnTx/>
                <a:uFillTx/>
                <a:latin typeface="Imago"/>
                <a:ea typeface="+mn-ea"/>
                <a:cs typeface="+mn-cs"/>
              </a:rPr>
              <a:t>of escalation approach patients experienced disability accumulation </a:t>
            </a:r>
            <a:br>
              <a:rPr kumimoji="0" lang="en-US" sz="1800" b="0" i="0" u="none" strike="noStrike" kern="1200" cap="none" spc="0" normalizeH="0" baseline="0" noProof="0" dirty="0">
                <a:ln>
                  <a:noFill/>
                </a:ln>
                <a:solidFill>
                  <a:srgbClr val="FFFFFF"/>
                </a:solidFill>
                <a:effectLst/>
                <a:uLnTx/>
                <a:uFillTx/>
                <a:latin typeface="Imago"/>
                <a:ea typeface="+mn-ea"/>
                <a:cs typeface="+mn-cs"/>
              </a:rPr>
            </a:br>
            <a:r>
              <a:rPr kumimoji="0" lang="en-US" sz="1800" b="0" i="0" u="none" strike="noStrike" kern="1200" cap="none" spc="0" normalizeH="0" baseline="0" noProof="0" dirty="0">
                <a:ln>
                  <a:noFill/>
                </a:ln>
                <a:solidFill>
                  <a:srgbClr val="FFFFFF"/>
                </a:solidFill>
                <a:effectLst/>
                <a:uLnTx/>
                <a:uFillTx/>
                <a:latin typeface="Imago"/>
                <a:ea typeface="+mn-ea"/>
                <a:cs typeface="+mn-cs"/>
              </a:rPr>
              <a:t>prior to escalation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mag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Imago"/>
                <a:ea typeface="+mn-ea"/>
                <a:cs typeface="+mn-cs"/>
              </a:rPr>
              <a:t>“Contemporary surveillance strategies and escalation protocols may be insufficiently responsive”</a:t>
            </a:r>
            <a:endParaRPr kumimoji="0" lang="sv-SE" sz="1800" b="1" i="0" u="none" strike="noStrike" kern="1200" cap="none" spc="0" normalizeH="0" baseline="0" noProof="0" dirty="0">
              <a:ln>
                <a:noFill/>
              </a:ln>
              <a:solidFill>
                <a:srgbClr val="FFFFFF"/>
              </a:solidFill>
              <a:effectLst/>
              <a:uLnTx/>
              <a:uFillTx/>
              <a:latin typeface="Imago"/>
              <a:ea typeface="+mn-ea"/>
              <a:cs typeface="+mn-cs"/>
            </a:endParaRPr>
          </a:p>
        </p:txBody>
      </p:sp>
    </p:spTree>
    <p:extLst>
      <p:ext uri="{BB962C8B-B14F-4D97-AF65-F5344CB8AC3E}">
        <p14:creationId xmlns="" xmlns:p14="http://schemas.microsoft.com/office/powerpoint/2010/main" val="1402292653"/>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TextBox 4"/>
          <p:cNvSpPr txBox="1"/>
          <p:nvPr/>
        </p:nvSpPr>
        <p:spPr>
          <a:xfrm>
            <a:off x="3147460" y="2813885"/>
            <a:ext cx="5938788" cy="830997"/>
          </a:xfrm>
          <a:prstGeom prst="rect">
            <a:avLst/>
          </a:prstGeom>
          <a:noFill/>
        </p:spPr>
        <p:txBody>
          <a:bodyPr wrap="square" rtlCol="0">
            <a:spAutoFit/>
          </a:bodyPr>
          <a:lstStyle/>
          <a:p>
            <a:r>
              <a:rPr lang="bs-Latn-BA" sz="4800" b="1" dirty="0" smtClean="0">
                <a:solidFill>
                  <a:srgbClr val="0066CC"/>
                </a:solidFill>
              </a:rPr>
              <a:t>Hvala za pažnju!</a:t>
            </a:r>
            <a:endParaRPr lang="en-US" sz="4800" b="1" dirty="0" smtClean="0">
              <a:solidFill>
                <a:srgbClr val="0066CC"/>
              </a:solidFill>
            </a:endParaRPr>
          </a:p>
        </p:txBody>
      </p:sp>
    </p:spTree>
    <p:extLst>
      <p:ext uri="{BB962C8B-B14F-4D97-AF65-F5344CB8AC3E}">
        <p14:creationId xmlns="" xmlns:p14="http://schemas.microsoft.com/office/powerpoint/2010/main" val="33267325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029" y="2485073"/>
            <a:ext cx="8062912" cy="1470025"/>
          </a:xfrm>
        </p:spPr>
        <p:txBody>
          <a:bodyPr>
            <a:normAutofit/>
          </a:bodyPr>
          <a:lstStyle/>
          <a:p>
            <a:pPr algn="l"/>
            <a:r>
              <a:rPr lang="sr-Latn-CS" sz="4000" dirty="0" smtClean="0">
                <a:solidFill>
                  <a:schemeClr val="tx2">
                    <a:lumMod val="75000"/>
                  </a:schemeClr>
                </a:solidFill>
              </a:rPr>
              <a:t>Prikaz slučaja - PPMS</a:t>
            </a:r>
            <a:endParaRPr lang="en-US" sz="4000" dirty="0">
              <a:solidFill>
                <a:schemeClr val="tx2">
                  <a:lumMod val="75000"/>
                </a:schemeClr>
              </a:solidFill>
            </a:endParaRPr>
          </a:p>
        </p:txBody>
      </p:sp>
      <p:sp>
        <p:nvSpPr>
          <p:cNvPr id="3" name="Subtitle 2"/>
          <p:cNvSpPr>
            <a:spLocks noGrp="1"/>
          </p:cNvSpPr>
          <p:nvPr>
            <p:ph type="subTitle" idx="1"/>
          </p:nvPr>
        </p:nvSpPr>
        <p:spPr>
          <a:xfrm>
            <a:off x="538942" y="4404360"/>
            <a:ext cx="8062912" cy="1752600"/>
          </a:xfrm>
        </p:spPr>
        <p:txBody>
          <a:bodyPr>
            <a:normAutofit/>
          </a:bodyPr>
          <a:lstStyle/>
          <a:p>
            <a:pPr algn="l"/>
            <a:r>
              <a:rPr lang="sr-Latn-CS" sz="2400" b="1" dirty="0" smtClean="0">
                <a:solidFill>
                  <a:schemeClr val="tx2">
                    <a:lumMod val="75000"/>
                  </a:schemeClr>
                </a:solidFill>
              </a:rPr>
              <a:t>Dr Branislava Ćurčić</a:t>
            </a:r>
          </a:p>
          <a:p>
            <a:pPr algn="l"/>
            <a:r>
              <a:rPr lang="sr-Latn-CS" sz="2400" b="1" dirty="0" smtClean="0">
                <a:solidFill>
                  <a:schemeClr val="tx2">
                    <a:lumMod val="75000"/>
                  </a:schemeClr>
                </a:solidFill>
              </a:rPr>
              <a:t>UB Foča</a:t>
            </a:r>
            <a:endParaRPr lang="en-US" sz="2400" b="1" dirty="0">
              <a:solidFill>
                <a:schemeClr val="tx2">
                  <a:lumMod val="75000"/>
                </a:schemeClr>
              </a:solidFill>
            </a:endParaRPr>
          </a:p>
        </p:txBody>
      </p:sp>
    </p:spTree>
    <p:extLst>
      <p:ext uri="{BB962C8B-B14F-4D97-AF65-F5344CB8AC3E}">
        <p14:creationId xmlns="" xmlns:p14="http://schemas.microsoft.com/office/powerpoint/2010/main" val="23674726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4000" dirty="0" smtClean="0"/>
              <a:t>Anamnestički podaci</a:t>
            </a:r>
            <a:endParaRPr lang="en-US" sz="4000" dirty="0"/>
          </a:p>
        </p:txBody>
      </p:sp>
      <p:sp>
        <p:nvSpPr>
          <p:cNvPr id="3" name="Content Placeholder 2"/>
          <p:cNvSpPr>
            <a:spLocks noGrp="1"/>
          </p:cNvSpPr>
          <p:nvPr>
            <p:ph idx="1"/>
          </p:nvPr>
        </p:nvSpPr>
        <p:spPr/>
        <p:txBody>
          <a:bodyPr>
            <a:normAutofit/>
          </a:bodyPr>
          <a:lstStyle/>
          <a:p>
            <a:r>
              <a:rPr lang="sr-Latn-CS" sz="2800" dirty="0" smtClean="0"/>
              <a:t> Č.D.</a:t>
            </a:r>
          </a:p>
          <a:p>
            <a:r>
              <a:rPr lang="sr-Latn-CS" sz="2800" dirty="0"/>
              <a:t> </a:t>
            </a:r>
            <a:r>
              <a:rPr lang="sr-Latn-CS" sz="2800" dirty="0" smtClean="0"/>
              <a:t>rođ. 1962 (57 godina)</a:t>
            </a:r>
          </a:p>
          <a:p>
            <a:r>
              <a:rPr lang="sr-Latn-CS" sz="2800" dirty="0" smtClean="0"/>
              <a:t> Desnoruk</a:t>
            </a:r>
          </a:p>
          <a:p>
            <a:r>
              <a:rPr lang="sr-Latn-CS" sz="2800" dirty="0" smtClean="0"/>
              <a:t> Oženjen, otac dva zdrava sina</a:t>
            </a:r>
          </a:p>
          <a:p>
            <a:r>
              <a:rPr lang="sr-Latn-CS" sz="2800" dirty="0" smtClean="0"/>
              <a:t> Negira alergije</a:t>
            </a:r>
          </a:p>
          <a:p>
            <a:r>
              <a:rPr lang="sr-Latn-CS" sz="2800" dirty="0" smtClean="0"/>
              <a:t> Majka imala dijabet, brat umro od leukemije</a:t>
            </a:r>
          </a:p>
          <a:p>
            <a:r>
              <a:rPr lang="sr-Latn-CS" sz="2800" dirty="0" smtClean="0"/>
              <a:t> Pušač, konzumirao alkohol</a:t>
            </a:r>
          </a:p>
          <a:p>
            <a:r>
              <a:rPr lang="sr-Latn-CS" sz="2800" dirty="0" smtClean="0"/>
              <a:t> Zanimanje - mašinski tehničar</a:t>
            </a:r>
          </a:p>
          <a:p>
            <a:endParaRPr lang="sr-Latn-CS" sz="2800" dirty="0" smtClean="0"/>
          </a:p>
          <a:p>
            <a:endParaRPr lang="sr-Latn-CS" sz="2800" dirty="0" smtClean="0"/>
          </a:p>
          <a:p>
            <a:pPr>
              <a:buNone/>
            </a:pPr>
            <a:endParaRPr lang="sr-Latn-CS" sz="2800" dirty="0" smtClean="0"/>
          </a:p>
          <a:p>
            <a:pPr>
              <a:buNone/>
            </a:pPr>
            <a:endParaRPr lang="sr-Latn-CS" sz="2800" dirty="0"/>
          </a:p>
          <a:p>
            <a:pPr>
              <a:buNone/>
            </a:pPr>
            <a:endParaRPr lang="en-US" sz="2800" dirty="0"/>
          </a:p>
        </p:txBody>
      </p:sp>
      <p:pic>
        <p:nvPicPr>
          <p:cNvPr id="4" name="Picture 3"/>
          <p:cNvPicPr>
            <a:picLocks noChangeAspect="1"/>
          </p:cNvPicPr>
          <p:nvPr/>
        </p:nvPicPr>
        <p:blipFill>
          <a:blip r:embed="rId2"/>
          <a:stretch>
            <a:fillRect/>
          </a:stretch>
        </p:blipFill>
        <p:spPr>
          <a:xfrm>
            <a:off x="9843101" y="-24938"/>
            <a:ext cx="2348899" cy="1634017"/>
          </a:xfrm>
          <a:prstGeom prst="rect">
            <a:avLst/>
          </a:prstGeom>
        </p:spPr>
      </p:pic>
    </p:spTree>
    <p:extLst>
      <p:ext uri="{BB962C8B-B14F-4D97-AF65-F5344CB8AC3E}">
        <p14:creationId xmlns="" xmlns:p14="http://schemas.microsoft.com/office/powerpoint/2010/main" val="183736100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4000" dirty="0" smtClean="0"/>
              <a:t>Anamneza</a:t>
            </a:r>
            <a:endParaRPr lang="en-US" sz="4000" dirty="0"/>
          </a:p>
        </p:txBody>
      </p:sp>
      <p:sp>
        <p:nvSpPr>
          <p:cNvPr id="3" name="Content Placeholder 2"/>
          <p:cNvSpPr>
            <a:spLocks noGrp="1"/>
          </p:cNvSpPr>
          <p:nvPr>
            <p:ph idx="1"/>
          </p:nvPr>
        </p:nvSpPr>
        <p:spPr/>
        <p:txBody>
          <a:bodyPr>
            <a:normAutofit/>
          </a:bodyPr>
          <a:lstStyle/>
          <a:p>
            <a:r>
              <a:rPr lang="sr-Latn-CS" sz="2400" dirty="0" smtClean="0"/>
              <a:t>Prva hospitalizacija na neurologiji od 23.10.2017. do 31.10.2017.</a:t>
            </a:r>
          </a:p>
          <a:p>
            <a:r>
              <a:rPr lang="sr-Latn-CS" sz="2400" dirty="0" smtClean="0"/>
              <a:t>Glavne tegobe: nestabilnost pri hodu, trnjenje stopala i pojačan apetit.</a:t>
            </a:r>
          </a:p>
          <a:p>
            <a:r>
              <a:rPr lang="sr-Latn-CS" sz="2400" dirty="0" smtClean="0"/>
              <a:t>Na dan prijema, ujutru nakon buđenja, pacijent je osjetio izraženo trnjenje u oba stopala, a nakon toga i nestabilnost u hodu, težinu u nogama, od koljena naniže “klecanje nogu”. </a:t>
            </a:r>
          </a:p>
          <a:p>
            <a:r>
              <a:rPr lang="sr-Latn-CS" sz="2400" dirty="0" smtClean="0"/>
              <a:t>Primjetio da ima pojačan apetit i da češće mokri.</a:t>
            </a:r>
          </a:p>
          <a:p>
            <a:r>
              <a:rPr lang="sr-Latn-CS" sz="2400" dirty="0" smtClean="0"/>
              <a:t>Slične tegobe, ali slabijeg intenziteta, imao u septembru 2017. Tegobe su se tada same povukle, te im nije pridavao značaj.</a:t>
            </a:r>
          </a:p>
          <a:p>
            <a:endParaRPr lang="sr-Latn-CS" sz="2400" dirty="0" smtClean="0"/>
          </a:p>
          <a:p>
            <a:pPr>
              <a:buNone/>
            </a:pPr>
            <a:endParaRPr lang="en-US" sz="2400" dirty="0"/>
          </a:p>
        </p:txBody>
      </p:sp>
      <p:pic>
        <p:nvPicPr>
          <p:cNvPr id="4" name="Picture 3"/>
          <p:cNvPicPr>
            <a:picLocks noChangeAspect="1"/>
          </p:cNvPicPr>
          <p:nvPr/>
        </p:nvPicPr>
        <p:blipFill>
          <a:blip r:embed="rId2"/>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184138816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3200" dirty="0" smtClean="0"/>
              <a:t>Prikaz slučaja</a:t>
            </a:r>
            <a:endParaRPr lang="en-US" sz="3200" dirty="0"/>
          </a:p>
        </p:txBody>
      </p:sp>
      <p:sp>
        <p:nvSpPr>
          <p:cNvPr id="3" name="Content Placeholder 2"/>
          <p:cNvSpPr>
            <a:spLocks noGrp="1"/>
          </p:cNvSpPr>
          <p:nvPr>
            <p:ph idx="1"/>
          </p:nvPr>
        </p:nvSpPr>
        <p:spPr/>
        <p:txBody>
          <a:bodyPr>
            <a:normAutofit lnSpcReduction="10000"/>
          </a:bodyPr>
          <a:lstStyle/>
          <a:p>
            <a:r>
              <a:rPr lang="sr-Latn-CS" sz="2800" dirty="0" smtClean="0"/>
              <a:t>Ranije bolesti negira, nije uzimao nikakvu hroničnu terapiju. </a:t>
            </a:r>
          </a:p>
          <a:p>
            <a:r>
              <a:rPr lang="sr-Latn-CS" sz="2800" dirty="0" smtClean="0"/>
              <a:t>Neurološki nalaz na prijemu ( 2017): svjestan, orjentisan, komunikativan, na CN: laka semiptoza lijevog kapka, ostali nalaz neupadljiv. Na GE i DE: diskretna slabost lijevih ekstremiteta. GMS-4+, pri probi tonjenja tonu lijeva ruka i lijeva noga, plantarni odgovor atipičan lijevo. </a:t>
            </a:r>
          </a:p>
          <a:p>
            <a:r>
              <a:rPr lang="sr-Latn-CS" sz="2800" dirty="0" smtClean="0"/>
              <a:t>Negira ispade senzibiliteta, hod nesiguran, moguć uz pridržavanje. </a:t>
            </a:r>
          </a:p>
          <a:p>
            <a:r>
              <a:rPr lang="sr-Latn-CS" sz="2800" dirty="0" smtClean="0"/>
              <a:t>Laboratorijski nalazi (2017):  Šuk 19,9; Se 50/100, Le 10,8; urin: masa bakterija; </a:t>
            </a:r>
          </a:p>
          <a:p>
            <a:r>
              <a:rPr lang="sr-Latn-CS" sz="2800" dirty="0" smtClean="0"/>
              <a:t>Urađen ultrazvuk abdomena, konsultovan pneumoftiziolog, oftalmolog i endokrinolog.</a:t>
            </a:r>
          </a:p>
        </p:txBody>
      </p:sp>
      <p:pic>
        <p:nvPicPr>
          <p:cNvPr id="4" name="Picture 3"/>
          <p:cNvPicPr>
            <a:picLocks noChangeAspect="1"/>
          </p:cNvPicPr>
          <p:nvPr/>
        </p:nvPicPr>
        <p:blipFill>
          <a:blip r:embed="rId2"/>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416100556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9843101" y="43285"/>
            <a:ext cx="2348899" cy="1634017"/>
          </a:xfrm>
          <a:prstGeom prst="rect">
            <a:avLst/>
          </a:prstGeom>
        </p:spPr>
      </p:pic>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9600" y="1239565"/>
            <a:ext cx="6400896" cy="50142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381000"/>
            <a:ext cx="10972800" cy="914400"/>
          </a:xfrm>
        </p:spPr>
        <p:txBody>
          <a:bodyPr>
            <a:normAutofit/>
          </a:bodyPr>
          <a:lstStyle/>
          <a:p>
            <a:r>
              <a:rPr lang="hr-HR" dirty="0"/>
              <a:t>Lijek OCREVUS</a:t>
            </a:r>
            <a:r>
              <a:rPr lang="en-US" baseline="30000" dirty="0"/>
              <a:t>®</a:t>
            </a:r>
            <a:r>
              <a:rPr lang="hr-HR" baseline="30000" dirty="0"/>
              <a:t> </a:t>
            </a:r>
            <a:r>
              <a:rPr lang="hr-HR" dirty="0"/>
              <a:t>(</a:t>
            </a:r>
            <a:r>
              <a:rPr lang="hr-HR" i="1" dirty="0"/>
              <a:t>Ocrelizumab</a:t>
            </a:r>
            <a:r>
              <a:rPr lang="hr-HR" dirty="0"/>
              <a:t>) </a:t>
            </a:r>
            <a:r>
              <a:rPr lang="en-GB" dirty="0" err="1" smtClean="0">
                <a:latin typeface="+mn-lt"/>
              </a:rPr>
              <a:t>signifi</a:t>
            </a:r>
            <a:r>
              <a:rPr lang="bs-Latn-BA" dirty="0" smtClean="0">
                <a:latin typeface="+mn-lt"/>
              </a:rPr>
              <a:t>kantno </a:t>
            </a:r>
            <a:r>
              <a:rPr lang="en-GB" dirty="0" err="1" smtClean="0">
                <a:latin typeface="+mn-lt"/>
              </a:rPr>
              <a:t>reduc</a:t>
            </a:r>
            <a:r>
              <a:rPr lang="bs-Latn-BA" dirty="0" smtClean="0">
                <a:latin typeface="+mn-lt"/>
              </a:rPr>
              <a:t>ira</a:t>
            </a:r>
            <a:r>
              <a:rPr lang="en-GB" dirty="0" smtClean="0">
                <a:latin typeface="+mn-lt"/>
              </a:rPr>
              <a:t> </a:t>
            </a:r>
            <a:r>
              <a:rPr lang="en-GB" dirty="0">
                <a:latin typeface="+mn-lt"/>
              </a:rPr>
              <a:t>ARR </a:t>
            </a:r>
            <a:r>
              <a:rPr lang="bs-Latn-BA" dirty="0" smtClean="0">
                <a:latin typeface="+mn-lt"/>
              </a:rPr>
              <a:t>u poređenju sa </a:t>
            </a:r>
            <a:r>
              <a:rPr lang="en-GB" dirty="0" smtClean="0">
                <a:latin typeface="+mn-lt"/>
              </a:rPr>
              <a:t>IFN </a:t>
            </a:r>
            <a:r>
              <a:rPr lang="el-GR" dirty="0">
                <a:latin typeface="+mn-lt"/>
                <a:cs typeface="Arial" panose="020B0604020202020204" pitchFamily="34" charset="0"/>
              </a:rPr>
              <a:t>β</a:t>
            </a:r>
            <a:r>
              <a:rPr lang="en-GB" dirty="0">
                <a:latin typeface="+mn-lt"/>
                <a:cs typeface="Arial" panose="020B0604020202020204" pitchFamily="34" charset="0"/>
              </a:rPr>
              <a:t>-1a</a:t>
            </a:r>
            <a:endParaRPr lang="en-US" dirty="0">
              <a:latin typeface="+mn-lt"/>
            </a:endParaRPr>
          </a:p>
        </p:txBody>
      </p:sp>
      <p:sp>
        <p:nvSpPr>
          <p:cNvPr id="7" name="Text Placeholder 6"/>
          <p:cNvSpPr>
            <a:spLocks noGrp="1"/>
          </p:cNvSpPr>
          <p:nvPr>
            <p:ph type="body" sz="quarter" idx="13"/>
          </p:nvPr>
        </p:nvSpPr>
        <p:spPr>
          <a:xfrm>
            <a:off x="1" y="6510913"/>
            <a:ext cx="5339404" cy="344488"/>
          </a:xfrm>
        </p:spPr>
        <p:txBody>
          <a:bodyPr/>
          <a:lstStyle/>
          <a:p>
            <a:r>
              <a:rPr lang="en-GB" sz="900" dirty="0"/>
              <a:t>ARR</a:t>
            </a:r>
            <a:r>
              <a:rPr lang="bs-Latn-BA" sz="900" dirty="0"/>
              <a:t> – Anual Relaps Rate, godišnja stopa relapsa</a:t>
            </a:r>
            <a:endParaRPr lang="en-US" sz="900" dirty="0"/>
          </a:p>
        </p:txBody>
      </p:sp>
      <p:sp>
        <p:nvSpPr>
          <p:cNvPr id="8" name="Text Placeholder 7"/>
          <p:cNvSpPr>
            <a:spLocks noGrp="1"/>
          </p:cNvSpPr>
          <p:nvPr>
            <p:ph type="body" sz="quarter" idx="14"/>
          </p:nvPr>
        </p:nvSpPr>
        <p:spPr>
          <a:xfrm>
            <a:off x="6889441" y="6513512"/>
            <a:ext cx="5322111" cy="344488"/>
          </a:xfrm>
        </p:spPr>
        <p:txBody>
          <a:bodyPr/>
          <a:lstStyle/>
          <a:p>
            <a:r>
              <a:rPr lang="en-GB" sz="800" dirty="0"/>
              <a:t>Hauser SL, </a:t>
            </a:r>
            <a:r>
              <a:rPr lang="en-GB" sz="800" i="1" dirty="0"/>
              <a:t>et al. N </a:t>
            </a:r>
            <a:r>
              <a:rPr lang="en-GB" sz="800" i="1" dirty="0" err="1"/>
              <a:t>Engl</a:t>
            </a:r>
            <a:r>
              <a:rPr lang="en-GB" sz="800" i="1" dirty="0"/>
              <a:t> J Med </a:t>
            </a:r>
            <a:r>
              <a:rPr lang="en-GB" sz="800" dirty="0"/>
              <a:t>2017;376:221–234. Supp. Appendix.</a:t>
            </a:r>
          </a:p>
        </p:txBody>
      </p:sp>
      <p:sp>
        <p:nvSpPr>
          <p:cNvPr id="6" name="Text Placeholder 7"/>
          <p:cNvSpPr txBox="1">
            <a:spLocks/>
          </p:cNvSpPr>
          <p:nvPr/>
        </p:nvSpPr>
        <p:spPr>
          <a:xfrm>
            <a:off x="2454352" y="6253823"/>
            <a:ext cx="7096145" cy="459317"/>
          </a:xfrm>
          <a:prstGeom prst="rect">
            <a:avLst/>
          </a:prstGeom>
        </p:spPr>
        <p:txBody>
          <a:bodyPr lIns="121917" tIns="60958" rIns="121917" bIns="60958" anchor="ctr">
            <a:noAutofit/>
          </a:bodyPr>
          <a:lstStyle>
            <a:lvl1pPr marL="0" indent="0" algn="r" defTabSz="914400" rtl="0" eaLnBrk="1" latinLnBrk="0" hangingPunct="1">
              <a:lnSpc>
                <a:spcPct val="95000"/>
              </a:lnSpc>
              <a:spcBef>
                <a:spcPts val="1200"/>
              </a:spcBef>
              <a:buClr>
                <a:schemeClr val="accent1"/>
              </a:buClr>
              <a:buSzPct val="110000"/>
              <a:buFont typeface="Arial" pitchFamily="34" charset="0"/>
              <a:buNone/>
              <a:defRPr sz="900" kern="1200">
                <a:solidFill>
                  <a:schemeClr val="tx1">
                    <a:lumMod val="75000"/>
                    <a:lumOff val="25000"/>
                  </a:schemeClr>
                </a:solidFill>
                <a:latin typeface="Imago" pitchFamily="2" charset="0"/>
                <a:ea typeface="+mn-ea"/>
                <a:cs typeface="+mn-cs"/>
              </a:defRPr>
            </a:lvl1pPr>
            <a:lvl2pPr marL="347663" indent="0" algn="l" defTabSz="914400" rtl="0" eaLnBrk="1" latinLnBrk="0" hangingPunct="1">
              <a:lnSpc>
                <a:spcPct val="95000"/>
              </a:lnSpc>
              <a:spcBef>
                <a:spcPts val="400"/>
              </a:spcBef>
              <a:buClr>
                <a:schemeClr val="accent1"/>
              </a:buClr>
              <a:buFont typeface="Arial" pitchFamily="34" charset="0"/>
              <a:buNone/>
              <a:defRPr sz="1000" kern="1200">
                <a:solidFill>
                  <a:schemeClr val="tx1">
                    <a:lumMod val="75000"/>
                    <a:lumOff val="25000"/>
                  </a:schemeClr>
                </a:solidFill>
                <a:latin typeface="Imago" panose="020B0500060000020004" pitchFamily="34" charset="0"/>
                <a:ea typeface="+mn-ea"/>
                <a:cs typeface="+mn-cs"/>
              </a:defRPr>
            </a:lvl2pPr>
            <a:lvl3pPr marL="687388" indent="0" algn="l" defTabSz="914400" rtl="0" eaLnBrk="1" latinLnBrk="0" hangingPunct="1">
              <a:lnSpc>
                <a:spcPct val="95000"/>
              </a:lnSpc>
              <a:spcBef>
                <a:spcPts val="300"/>
              </a:spcBef>
              <a:buClr>
                <a:schemeClr val="accent1"/>
              </a:buClr>
              <a:buFont typeface="Arial" pitchFamily="34" charset="0"/>
              <a:buNone/>
              <a:defRPr sz="900" kern="1200">
                <a:solidFill>
                  <a:schemeClr val="tx1">
                    <a:lumMod val="75000"/>
                    <a:lumOff val="25000"/>
                  </a:schemeClr>
                </a:solidFill>
                <a:latin typeface="Imago" panose="020B0500060000020004" pitchFamily="34" charset="0"/>
                <a:ea typeface="+mn-ea"/>
                <a:cs typeface="+mn-cs"/>
              </a:defRPr>
            </a:lvl3pPr>
            <a:lvl4pPr marL="914400" indent="0" algn="l" defTabSz="914400" rtl="0" eaLnBrk="1" latinLnBrk="0" hangingPunct="1">
              <a:lnSpc>
                <a:spcPct val="95000"/>
              </a:lnSpc>
              <a:spcBef>
                <a:spcPts val="200"/>
              </a:spcBef>
              <a:buClr>
                <a:schemeClr val="accent1"/>
              </a:buClr>
              <a:buFont typeface="Arial" pitchFamily="34" charset="0"/>
              <a:buNone/>
              <a:defRPr sz="800" kern="1200">
                <a:solidFill>
                  <a:schemeClr val="tx1">
                    <a:lumMod val="75000"/>
                    <a:lumOff val="25000"/>
                  </a:schemeClr>
                </a:solidFill>
                <a:latin typeface="Imago" panose="020B0500060000020004" pitchFamily="34" charset="0"/>
                <a:ea typeface="+mn-ea"/>
                <a:cs typeface="+mn-cs"/>
              </a:defRPr>
            </a:lvl4pPr>
            <a:lvl5pPr marL="1201737" indent="0" algn="l" defTabSz="914400" rtl="0" eaLnBrk="1" latinLnBrk="0" hangingPunct="1">
              <a:lnSpc>
                <a:spcPct val="95000"/>
              </a:lnSpc>
              <a:spcBef>
                <a:spcPts val="200"/>
              </a:spcBef>
              <a:buClr>
                <a:schemeClr val="accent1"/>
              </a:buClr>
              <a:buFont typeface="Arial" pitchFamily="34" charset="0"/>
              <a:buNone/>
              <a:defRPr sz="8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100" dirty="0">
              <a:solidFill>
                <a:schemeClr val="tx1"/>
              </a:solidFill>
              <a:latin typeface="+mn-lt"/>
            </a:endParaRPr>
          </a:p>
        </p:txBody>
      </p:sp>
    </p:spTree>
    <p:extLst>
      <p:ext uri="{BB962C8B-B14F-4D97-AF65-F5344CB8AC3E}">
        <p14:creationId xmlns="" xmlns:p14="http://schemas.microsoft.com/office/powerpoint/2010/main" val="27131640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43101" y="0"/>
            <a:ext cx="2348899" cy="1634017"/>
          </a:xfrm>
          <a:prstGeom prst="rect">
            <a:avLst/>
          </a:prstGeom>
        </p:spPr>
      </p:pic>
      <p:sp>
        <p:nvSpPr>
          <p:cNvPr id="2" name="Title 1"/>
          <p:cNvSpPr>
            <a:spLocks noGrp="1"/>
          </p:cNvSpPr>
          <p:nvPr>
            <p:ph type="title"/>
          </p:nvPr>
        </p:nvSpPr>
        <p:spPr>
          <a:xfrm>
            <a:off x="609600" y="231775"/>
            <a:ext cx="10241280" cy="792162"/>
          </a:xfrm>
        </p:spPr>
        <p:txBody>
          <a:bodyPr>
            <a:normAutofit/>
          </a:bodyPr>
          <a:lstStyle/>
          <a:p>
            <a:r>
              <a:rPr lang="sr-Latn-CS" sz="3200" dirty="0" smtClean="0"/>
              <a:t>CT endokranijuma(24.10.2017)</a:t>
            </a:r>
            <a:endParaRPr lang="en-US" sz="3200" dirty="0"/>
          </a:p>
        </p:txBody>
      </p:sp>
      <p:sp>
        <p:nvSpPr>
          <p:cNvPr id="3" name="Content Placeholder 2"/>
          <p:cNvSpPr>
            <a:spLocks noGrp="1"/>
          </p:cNvSpPr>
          <p:nvPr>
            <p:ph idx="1"/>
          </p:nvPr>
        </p:nvSpPr>
        <p:spPr/>
        <p:txBody>
          <a:bodyPr>
            <a:normAutofit/>
          </a:bodyPr>
          <a:lstStyle/>
          <a:p>
            <a:r>
              <a:rPr lang="sr-Latn-CS" sz="2800" dirty="0" smtClean="0"/>
              <a:t> Ekstracerebralni </a:t>
            </a:r>
            <a:r>
              <a:rPr lang="sr-Latn-CS" sz="2800" dirty="0"/>
              <a:t>prostori lako širi, na račun kortikalnih reduktivnih promjena. Komorni sistem medioponiran. Supratentorijalno desno, subkortikalno u zoni bazalnih ganglija, na granici talamusa i kapsule interne, diferencira se ovalna zona dijametra 15x13x18 cm, hipodenzna, homogena, jasno ograničena, bez CT znakova perifokalnog edema ili kompresije susjednog parenhima. Infratentorijalno u moždanom parenhimu bez značajnih CT promjena. Koštane strukture bez CT znakova patološkog procesa.</a:t>
            </a:r>
          </a:p>
          <a:p>
            <a:r>
              <a:rPr lang="sr-Latn-CS" sz="2400" b="1" dirty="0" smtClean="0"/>
              <a:t>Zaključak</a:t>
            </a:r>
            <a:r>
              <a:rPr lang="sr-Latn-CS" sz="2400" dirty="0" smtClean="0"/>
              <a:t>: </a:t>
            </a:r>
            <a:r>
              <a:rPr lang="sr-Latn-CS" sz="2400" b="1" dirty="0" smtClean="0"/>
              <a:t>Incipijentne kortikalne reduktivne promjene. Ishemijska zona desno u zoni bazalnih ganglija, subakutnih CT karakteristika. </a:t>
            </a:r>
            <a:endParaRPr lang="en-US" sz="2400" b="1" dirty="0"/>
          </a:p>
        </p:txBody>
      </p:sp>
    </p:spTree>
    <p:extLst>
      <p:ext uri="{BB962C8B-B14F-4D97-AF65-F5344CB8AC3E}">
        <p14:creationId xmlns="" xmlns:p14="http://schemas.microsoft.com/office/powerpoint/2010/main" val="63504042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43101" y="0"/>
            <a:ext cx="2348899" cy="1634017"/>
          </a:xfrm>
          <a:prstGeom prst="rect">
            <a:avLst/>
          </a:prstGeom>
        </p:spPr>
      </p:pic>
      <p:sp>
        <p:nvSpPr>
          <p:cNvPr id="2" name="Title 1"/>
          <p:cNvSpPr>
            <a:spLocks noGrp="1"/>
          </p:cNvSpPr>
          <p:nvPr>
            <p:ph type="title"/>
          </p:nvPr>
        </p:nvSpPr>
        <p:spPr/>
        <p:txBody>
          <a:bodyPr>
            <a:normAutofit/>
          </a:bodyPr>
          <a:lstStyle/>
          <a:p>
            <a:r>
              <a:rPr lang="sr-Latn-CS" sz="3200" dirty="0" smtClean="0"/>
              <a:t>CDS KS vrata ( 27.10.2017)</a:t>
            </a:r>
            <a:endParaRPr lang="en-US" sz="3200" dirty="0"/>
          </a:p>
        </p:txBody>
      </p:sp>
      <p:sp>
        <p:nvSpPr>
          <p:cNvPr id="3" name="Content Placeholder 2"/>
          <p:cNvSpPr>
            <a:spLocks noGrp="1"/>
          </p:cNvSpPr>
          <p:nvPr>
            <p:ph idx="1"/>
          </p:nvPr>
        </p:nvSpPr>
        <p:spPr/>
        <p:txBody>
          <a:bodyPr>
            <a:normAutofit/>
          </a:bodyPr>
          <a:lstStyle/>
          <a:p>
            <a:r>
              <a:rPr lang="sr-Latn-CS" sz="2800" dirty="0" smtClean="0"/>
              <a:t>AACC jednakih lumena, urednih protoka, IMK 0,7 mm. U oblasti, bulbusa, bifurkacija i početnih segmenata ACI i ACE obostrano, izraženije lijevo u bulbusima niskoprocentne aterosklerotske promjene u vidu fibrokalcifikovanih plakova sa najvećom redukcijom lumena do 30%, hemodinamski parametri zadovoljavajući. ACI elongirane. AAVV normalnog dijametra, anterogradnog smjera protoka, suficijentne. Kontrolni dopler  MAV za 6-12 mjeseci.</a:t>
            </a:r>
            <a:endParaRPr lang="en-US" sz="2800" dirty="0"/>
          </a:p>
        </p:txBody>
      </p:sp>
    </p:spTree>
    <p:extLst>
      <p:ext uri="{BB962C8B-B14F-4D97-AF65-F5344CB8AC3E}">
        <p14:creationId xmlns="" xmlns:p14="http://schemas.microsoft.com/office/powerpoint/2010/main" val="263968749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3600" dirty="0" smtClean="0"/>
              <a:t>Prikaz slučaja:</a:t>
            </a:r>
            <a:endParaRPr lang="en-US" sz="3600" dirty="0"/>
          </a:p>
        </p:txBody>
      </p:sp>
      <p:sp>
        <p:nvSpPr>
          <p:cNvPr id="3" name="Content Placeholder 2"/>
          <p:cNvSpPr>
            <a:spLocks noGrp="1"/>
          </p:cNvSpPr>
          <p:nvPr>
            <p:ph idx="1"/>
          </p:nvPr>
        </p:nvSpPr>
        <p:spPr/>
        <p:txBody>
          <a:bodyPr/>
          <a:lstStyle/>
          <a:p>
            <a:r>
              <a:rPr lang="sr-Latn-CS" sz="3200" dirty="0" smtClean="0"/>
              <a:t>Pacijent otpušten pod sledećim dijagnozama: </a:t>
            </a:r>
          </a:p>
          <a:p>
            <a:endParaRPr lang="sr-Latn-CS" sz="3200" dirty="0" smtClean="0"/>
          </a:p>
          <a:p>
            <a:r>
              <a:rPr lang="sr-Latn-CS" sz="3200" b="1" dirty="0" smtClean="0"/>
              <a:t>Infarctus cerebri cum hemiparesis l.sin;</a:t>
            </a:r>
          </a:p>
          <a:p>
            <a:r>
              <a:rPr lang="sr-Latn-CS" sz="3200" b="1" dirty="0" smtClean="0"/>
              <a:t>Diabetes mellitus de novo;</a:t>
            </a:r>
          </a:p>
          <a:p>
            <a:r>
              <a:rPr lang="sr-Latn-CS" sz="3200" b="1" dirty="0" smtClean="0"/>
              <a:t>Hypertensio arterialis;</a:t>
            </a:r>
          </a:p>
          <a:p>
            <a:r>
              <a:rPr lang="sr-Latn-CS" sz="3200" b="1" dirty="0" smtClean="0"/>
              <a:t>Sy. </a:t>
            </a:r>
            <a:r>
              <a:rPr lang="sr-Latn-CS" sz="3200" b="1" dirty="0"/>
              <a:t>d</a:t>
            </a:r>
            <a:r>
              <a:rPr lang="sr-Latn-CS" sz="3200" b="1" dirty="0" smtClean="0"/>
              <a:t>epresivum</a:t>
            </a:r>
            <a:r>
              <a:rPr lang="sr-Latn-CS" sz="3200" dirty="0" smtClean="0"/>
              <a:t>;</a:t>
            </a:r>
            <a:endParaRPr lang="en-US" sz="3200" dirty="0"/>
          </a:p>
        </p:txBody>
      </p:sp>
      <p:pic>
        <p:nvPicPr>
          <p:cNvPr id="4" name="Picture 3"/>
          <p:cNvPicPr>
            <a:picLocks noChangeAspect="1"/>
          </p:cNvPicPr>
          <p:nvPr/>
        </p:nvPicPr>
        <p:blipFill>
          <a:blip r:embed="rId2"/>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292322618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43101" y="0"/>
            <a:ext cx="2348899" cy="1634017"/>
          </a:xfrm>
          <a:prstGeom prst="rect">
            <a:avLst/>
          </a:prstGeom>
        </p:spPr>
      </p:pic>
      <p:sp>
        <p:nvSpPr>
          <p:cNvPr id="2" name="Title 1"/>
          <p:cNvSpPr>
            <a:spLocks noGrp="1"/>
          </p:cNvSpPr>
          <p:nvPr>
            <p:ph type="title"/>
          </p:nvPr>
        </p:nvSpPr>
        <p:spPr/>
        <p:txBody>
          <a:bodyPr/>
          <a:lstStyle/>
          <a:p>
            <a:r>
              <a:rPr lang="sr-Latn-CS" dirty="0" smtClean="0"/>
              <a:t>Prikaz slučaja</a:t>
            </a:r>
            <a:endParaRPr lang="en-US" dirty="0"/>
          </a:p>
        </p:txBody>
      </p:sp>
      <p:sp>
        <p:nvSpPr>
          <p:cNvPr id="3" name="Content Placeholder 2"/>
          <p:cNvSpPr>
            <a:spLocks noGrp="1"/>
          </p:cNvSpPr>
          <p:nvPr>
            <p:ph idx="1"/>
          </p:nvPr>
        </p:nvSpPr>
        <p:spPr/>
        <p:txBody>
          <a:bodyPr>
            <a:normAutofit/>
          </a:bodyPr>
          <a:lstStyle/>
          <a:p>
            <a:r>
              <a:rPr lang="sr-Latn-CS" sz="2800" dirty="0" smtClean="0"/>
              <a:t>Druga hospitalizacija na neurologiji od 15.07.2019. do 30.07.2019.</a:t>
            </a:r>
          </a:p>
          <a:p>
            <a:r>
              <a:rPr lang="sr-Latn-CS" sz="2800" dirty="0" smtClean="0"/>
              <a:t>Glavne tegobe: nemogućnost samostalnog hoda i stajanja, ukočenost u lijevoj nozi , bol u lijevom kuku i koljenu. </a:t>
            </a:r>
          </a:p>
          <a:p>
            <a:r>
              <a:rPr lang="sr-Latn-CS" sz="2800" dirty="0" smtClean="0"/>
              <a:t>Tegobe počele prije mjesec dana u vidu bola u lijevom kuku i koljenu, sa osjećajem ukočenosti lijeve noge što mu je otežavalo kretanje.</a:t>
            </a:r>
          </a:p>
          <a:p>
            <a:r>
              <a:rPr lang="sr-Latn-CS" sz="2800" dirty="0" smtClean="0"/>
              <a:t>Stanje se progresivno pogoršavalo, tako da par dana pred prijem nije mogao samostalno da se kreće.</a:t>
            </a:r>
          </a:p>
          <a:p>
            <a:endParaRPr lang="en-US" sz="2800" dirty="0"/>
          </a:p>
        </p:txBody>
      </p:sp>
    </p:spTree>
    <p:extLst>
      <p:ext uri="{BB962C8B-B14F-4D97-AF65-F5344CB8AC3E}">
        <p14:creationId xmlns="" xmlns:p14="http://schemas.microsoft.com/office/powerpoint/2010/main" val="90809338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56" y="0"/>
            <a:ext cx="8229600" cy="914400"/>
          </a:xfrm>
        </p:spPr>
        <p:txBody>
          <a:bodyPr/>
          <a:lstStyle/>
          <a:p>
            <a:r>
              <a:rPr lang="sr-Latn-CS" dirty="0" smtClean="0"/>
              <a:t>Prikaz slučaja:</a:t>
            </a:r>
            <a:endParaRPr lang="en-US" dirty="0"/>
          </a:p>
        </p:txBody>
      </p:sp>
      <p:sp>
        <p:nvSpPr>
          <p:cNvPr id="3" name="Content Placeholder 2"/>
          <p:cNvSpPr>
            <a:spLocks noGrp="1"/>
          </p:cNvSpPr>
          <p:nvPr>
            <p:ph idx="1"/>
          </p:nvPr>
        </p:nvSpPr>
        <p:spPr>
          <a:xfrm>
            <a:off x="360218" y="1653945"/>
            <a:ext cx="10972800" cy="4787899"/>
          </a:xfrm>
        </p:spPr>
        <p:txBody>
          <a:bodyPr>
            <a:noAutofit/>
          </a:bodyPr>
          <a:lstStyle/>
          <a:p>
            <a:r>
              <a:rPr lang="sr-Latn-CS" dirty="0" smtClean="0"/>
              <a:t>Neurološki nalaz: svjestan, orjentisan, komunikativan, na CN-u: osjećaj mirisa očuvan, vid koriguje naočarima. Širina vidnog polja ispitana grubom metodom konfrontacije uredna. </a:t>
            </a:r>
            <a:r>
              <a:rPr lang="sr-Latn-CS" dirty="0"/>
              <a:t>B</a:t>
            </a:r>
            <a:r>
              <a:rPr lang="sr-Latn-CS" dirty="0" smtClean="0"/>
              <a:t>ulbusi medioponirani, pokretni u svim pravcima, duple slike negira, sitan horizantalan nistagmus pri pogledu u lijevu stranu. </a:t>
            </a:r>
          </a:p>
          <a:p>
            <a:r>
              <a:rPr lang="sr-Latn-CS" dirty="0" smtClean="0"/>
              <a:t>Zjenice simetrične, očuvana reakcija zjenice na svjetlost, blaga insuficijencija konvergencije, negira ispade senzibiliteta. Snaga maseterične muskulature uredna. Mimična muskulatura  simetrično inervisana. Nepčani luci simetrični u miru i fonaciji. Govor nazalan, gutanje uredno. Jezik uredne snage i trofike. Vrat slobodan, Lhermit negativan. GE: hipotrofija, više distalno (naglašeni interosealni prostori na šakama), tonus lako povišen lijevo po piramidnom tipu, MR pojačani (vodi lijeva strana), diskretno slabiji stisak lijeve šake (GMS ocjena 4+), u Wartembergu  semipronacija lijeve šake, lako koriguje lijevu ruku. Na DE hipotrofija,  više distalno. Tonus povišen po piramidnom tipu, MR pojačani, pozitivni suprapatelarni refleks (vodi lijeva strana), klonus patele, klonus stopala obostrano. Pozitivan Babinski obostrano. Eleviranu lijevu nogu ne odiže od postelje, eleviranu desnu nogu odiže do 20 stepeni. Hipestezija od nivoa Th6/Th8, parestezije stopala. Samostalno stajanje i sjedenje nisu mogući. Urgencija mokrenja. </a:t>
            </a:r>
            <a:endParaRPr lang="en-US" dirty="0"/>
          </a:p>
        </p:txBody>
      </p:sp>
      <p:pic>
        <p:nvPicPr>
          <p:cNvPr id="4" name="Picture 3"/>
          <p:cNvPicPr>
            <a:picLocks noChangeAspect="1"/>
          </p:cNvPicPr>
          <p:nvPr/>
        </p:nvPicPr>
        <p:blipFill>
          <a:blip r:embed="rId2"/>
          <a:stretch>
            <a:fillRect/>
          </a:stretch>
        </p:blipFill>
        <p:spPr>
          <a:xfrm>
            <a:off x="9707328" y="0"/>
            <a:ext cx="2348899" cy="1634017"/>
          </a:xfrm>
          <a:prstGeom prst="rect">
            <a:avLst/>
          </a:prstGeom>
        </p:spPr>
      </p:pic>
    </p:spTree>
    <p:extLst>
      <p:ext uri="{BB962C8B-B14F-4D97-AF65-F5344CB8AC3E}">
        <p14:creationId xmlns="" xmlns:p14="http://schemas.microsoft.com/office/powerpoint/2010/main" val="197952113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Prikaz slučaja</a:t>
            </a:r>
            <a:endParaRPr lang="en-US" dirty="0"/>
          </a:p>
        </p:txBody>
      </p:sp>
      <p:sp>
        <p:nvSpPr>
          <p:cNvPr id="3" name="Content Placeholder 2"/>
          <p:cNvSpPr>
            <a:spLocks noGrp="1"/>
          </p:cNvSpPr>
          <p:nvPr>
            <p:ph idx="1"/>
          </p:nvPr>
        </p:nvSpPr>
        <p:spPr/>
        <p:txBody>
          <a:bodyPr>
            <a:normAutofit/>
          </a:bodyPr>
          <a:lstStyle/>
          <a:p>
            <a:r>
              <a:rPr lang="sr-Latn-CS" sz="2400" dirty="0" smtClean="0"/>
              <a:t>CT endokranijuma (18.07.2019.)</a:t>
            </a:r>
          </a:p>
          <a:p>
            <a:r>
              <a:rPr lang="sr-Latn-CS" sz="2400" dirty="0" smtClean="0"/>
              <a:t>Pregled rađen po standardnom protokolu bez iv aplikacije kontrasta. U frontoparijetalnom subkorteksu uočava se manja zona nižeg denziteta nejasno delineirana od okolnih struktura, a koja je nespecifičnih karakteristika u smislu vaskularne, demijelinizacione  ili neke druge geneze. Dodatno u talamokapsularnoj regiji sa desne strane diferentna linearna zona nižeg denziteta, veličine 15 mm, a koja sugeriše sekveli CVI. U ostalim regijama nalaz bez jasne patološke alteracije. Ventrikularni sistem pravilno pozicioniran, likvorskog sadržaja. Cisterne na bazi i sulkusi primjerene širine. Na koštanim strukturama kranijuma ne uočavaju se značajne patološke promjene. Nalaz zahtjeva dodatnu neuroimaging obradu-MR. </a:t>
            </a:r>
            <a:endParaRPr lang="en-US" sz="2400" dirty="0"/>
          </a:p>
        </p:txBody>
      </p:sp>
      <p:pic>
        <p:nvPicPr>
          <p:cNvPr id="4" name="Picture 3"/>
          <p:cNvPicPr>
            <a:picLocks noChangeAspect="1"/>
          </p:cNvPicPr>
          <p:nvPr/>
        </p:nvPicPr>
        <p:blipFill>
          <a:blip r:embed="rId2"/>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5819146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Prikaz slučaja</a:t>
            </a:r>
            <a:endParaRPr lang="en-US" dirty="0"/>
          </a:p>
        </p:txBody>
      </p:sp>
      <p:pic>
        <p:nvPicPr>
          <p:cNvPr id="4" name="Picture 3"/>
          <p:cNvPicPr>
            <a:picLocks noChangeAspect="1"/>
          </p:cNvPicPr>
          <p:nvPr/>
        </p:nvPicPr>
        <p:blipFill>
          <a:blip r:embed="rId3"/>
          <a:stretch>
            <a:fillRect/>
          </a:stretch>
        </p:blipFill>
        <p:spPr>
          <a:xfrm>
            <a:off x="9843101" y="0"/>
            <a:ext cx="2348899" cy="1634017"/>
          </a:xfrm>
          <a:prstGeom prst="rect">
            <a:avLst/>
          </a:prstGeom>
        </p:spPr>
      </p:pic>
      <p:pic>
        <p:nvPicPr>
          <p:cNvPr id="6" name="BSRQ3212.MP4">
            <a:hlinkClick r:id="" action="ppaction://media"/>
          </p:cNvPr>
          <p:cNvPicPr>
            <a:picLocks noGrp="1" noRot="1" noChangeAspect="1"/>
          </p:cNvPicPr>
          <p:nvPr>
            <p:ph idx="1"/>
            <a:videoFile r:link="rId1"/>
          </p:nvPr>
        </p:nvPicPr>
        <p:blipFill>
          <a:blip r:embed="rId4"/>
          <a:stretch>
            <a:fillRect/>
          </a:stretch>
        </p:blipFill>
        <p:spPr>
          <a:xfrm>
            <a:off x="2195513" y="1612900"/>
            <a:ext cx="7802562" cy="4389438"/>
          </a:xfrm>
          <a:prstGeom prst="rect">
            <a:avLst/>
          </a:prstGeom>
        </p:spPr>
      </p:pic>
    </p:spTree>
    <p:extLst>
      <p:ext uri="{BB962C8B-B14F-4D97-AF65-F5344CB8AC3E}">
        <p14:creationId xmlns="" xmlns:p14="http://schemas.microsoft.com/office/powerpoint/2010/main" val="1679445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843101" y="0"/>
            <a:ext cx="2348899" cy="1634017"/>
          </a:xfrm>
          <a:prstGeom prst="rect">
            <a:avLst/>
          </a:prstGeom>
        </p:spPr>
      </p:pic>
      <p:pic>
        <p:nvPicPr>
          <p:cNvPr id="6" name="JVZL0697.MP4">
            <a:hlinkClick r:id="" action="ppaction://media"/>
          </p:cNvPr>
          <p:cNvPicPr>
            <a:picLocks noGrp="1" noRot="1" noChangeAspect="1"/>
          </p:cNvPicPr>
          <p:nvPr>
            <p:ph idx="1"/>
            <a:videoFile r:link="rId1"/>
          </p:nvPr>
        </p:nvPicPr>
        <p:blipFill>
          <a:blip r:embed="rId4"/>
          <a:stretch>
            <a:fillRect/>
          </a:stretch>
        </p:blipFill>
        <p:spPr>
          <a:xfrm>
            <a:off x="1413898" y="1173192"/>
            <a:ext cx="8584177" cy="4829146"/>
          </a:xfrm>
          <a:prstGeom prst="rect">
            <a:avLst/>
          </a:prstGeom>
        </p:spPr>
      </p:pic>
    </p:spTree>
    <p:extLst>
      <p:ext uri="{BB962C8B-B14F-4D97-AF65-F5344CB8AC3E}">
        <p14:creationId xmlns="" xmlns:p14="http://schemas.microsoft.com/office/powerpoint/2010/main" val="143034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64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26" y="184266"/>
            <a:ext cx="5029200" cy="1399032"/>
          </a:xfrm>
        </p:spPr>
        <p:txBody>
          <a:bodyPr>
            <a:normAutofit/>
          </a:bodyPr>
          <a:lstStyle/>
          <a:p>
            <a:pPr algn="ctr"/>
            <a:r>
              <a:rPr lang="sr-Latn-RS" sz="3600" dirty="0" smtClean="0"/>
              <a:t>DIJAGNOZA: ?</a:t>
            </a:r>
            <a:endParaRPr lang="en-US" sz="3600" dirty="0"/>
          </a:p>
        </p:txBody>
      </p:sp>
      <p:pic>
        <p:nvPicPr>
          <p:cNvPr id="4" name="Picture 3"/>
          <p:cNvPicPr>
            <a:picLocks noChangeAspect="1"/>
          </p:cNvPicPr>
          <p:nvPr/>
        </p:nvPicPr>
        <p:blipFill>
          <a:blip r:embed="rId2"/>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2890723102"/>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A1FECDD0-52C4-4073-AB7C-337ED3BDC014}" type="slidenum">
              <a:rPr lang="en-US" smtClean="0">
                <a:solidFill>
                  <a:srgbClr val="1F1D21"/>
                </a:solidFill>
              </a:rPr>
              <a:pPr/>
              <a:t>59</a:t>
            </a:fld>
            <a:endParaRPr lang="en-US" dirty="0">
              <a:solidFill>
                <a:srgbClr val="1F1D21"/>
              </a:solidFill>
            </a:endParaRPr>
          </a:p>
        </p:txBody>
      </p:sp>
      <p:sp>
        <p:nvSpPr>
          <p:cNvPr id="5" name="Content Placeholder 2"/>
          <p:cNvSpPr txBox="1">
            <a:spLocks/>
          </p:cNvSpPr>
          <p:nvPr/>
        </p:nvSpPr>
        <p:spPr>
          <a:xfrm>
            <a:off x="501534" y="2136083"/>
            <a:ext cx="10972800" cy="4787899"/>
          </a:xfrm>
          <a:prstGeom prst="rect">
            <a:avLst/>
          </a:prstGeom>
        </p:spPr>
        <p:txBody>
          <a:bodyPr vert="horz" lIns="91440" tIns="45720" rIns="91440" bIns="45720" rtlCol="0">
            <a:noAutofit/>
          </a:bodyPr>
          <a:lstStyle>
            <a:lvl1pPr marL="169863" indent="-169863" algn="l" defTabSz="914400" rtl="0" eaLnBrk="1" latinLnBrk="0" hangingPunct="1">
              <a:lnSpc>
                <a:spcPct val="100000"/>
              </a:lnSpc>
              <a:spcBef>
                <a:spcPts val="0"/>
              </a:spcBef>
              <a:spcAft>
                <a:spcPts val="300"/>
              </a:spcAft>
              <a:buSzPct val="110000"/>
              <a:buFont typeface="Arial" pitchFamily="34" charset="0"/>
              <a:buChar char="•"/>
              <a:defRPr sz="2000" kern="1200">
                <a:solidFill>
                  <a:schemeClr val="tx1"/>
                </a:solidFill>
                <a:latin typeface="Imago"/>
                <a:ea typeface="+mn-ea"/>
                <a:cs typeface="+mn-cs"/>
              </a:defRPr>
            </a:lvl1pPr>
            <a:lvl2pPr marL="444500" indent="-266700" algn="l" defTabSz="914400" rtl="0" eaLnBrk="1" latinLnBrk="0" hangingPunct="1">
              <a:lnSpc>
                <a:spcPct val="100000"/>
              </a:lnSpc>
              <a:spcBef>
                <a:spcPts val="0"/>
              </a:spcBef>
              <a:spcAft>
                <a:spcPts val="300"/>
              </a:spcAft>
              <a:buFont typeface="Arial" pitchFamily="34" charset="0"/>
              <a:buChar char="–"/>
              <a:defRPr sz="1800" kern="1200">
                <a:solidFill>
                  <a:schemeClr val="tx1"/>
                </a:solidFill>
                <a:latin typeface="Imago"/>
                <a:ea typeface="+mn-ea"/>
                <a:cs typeface="+mn-cs"/>
              </a:defRPr>
            </a:lvl2pPr>
            <a:lvl3pPr marL="609600" indent="-152400" algn="l" defTabSz="914400" rtl="0" eaLnBrk="1" latinLnBrk="0" hangingPunct="1">
              <a:lnSpc>
                <a:spcPct val="100000"/>
              </a:lnSpc>
              <a:spcBef>
                <a:spcPts val="0"/>
              </a:spcBef>
              <a:spcAft>
                <a:spcPts val="300"/>
              </a:spcAft>
              <a:buFont typeface="Arial" pitchFamily="34" charset="0"/>
              <a:buChar char="•"/>
              <a:defRPr sz="1600" kern="1200">
                <a:solidFill>
                  <a:schemeClr val="tx1"/>
                </a:solidFill>
                <a:latin typeface="Imago"/>
                <a:ea typeface="+mn-ea"/>
                <a:cs typeface="+mn-cs"/>
              </a:defRPr>
            </a:lvl3pPr>
            <a:lvl4pPr marL="825500" indent="-228600" algn="l" defTabSz="914400" rtl="0" eaLnBrk="1" latinLnBrk="0" hangingPunct="1">
              <a:lnSpc>
                <a:spcPct val="100000"/>
              </a:lnSpc>
              <a:spcBef>
                <a:spcPts val="0"/>
              </a:spcBef>
              <a:spcAft>
                <a:spcPts val="300"/>
              </a:spcAft>
              <a:buFont typeface="Arial" pitchFamily="34" charset="0"/>
              <a:buChar char="–"/>
              <a:defRPr sz="1400" kern="1200">
                <a:solidFill>
                  <a:schemeClr val="tx1"/>
                </a:solidFill>
                <a:latin typeface="Imago"/>
                <a:ea typeface="+mn-ea"/>
                <a:cs typeface="+mn-cs"/>
              </a:defRPr>
            </a:lvl4pPr>
            <a:lvl5pPr marL="984250" indent="-152400" algn="l" defTabSz="914400" rtl="0" eaLnBrk="1" latinLnBrk="0" hangingPunct="1">
              <a:lnSpc>
                <a:spcPct val="100000"/>
              </a:lnSpc>
              <a:spcBef>
                <a:spcPts val="0"/>
              </a:spcBef>
              <a:spcAft>
                <a:spcPts val="300"/>
              </a:spcAft>
              <a:buFont typeface="Arial" pitchFamily="34" charset="0"/>
              <a:buChar char="•"/>
              <a:defRPr sz="1400" kern="1200">
                <a:solidFill>
                  <a:schemeClr val="tx1"/>
                </a:solidFill>
                <a:latin typeface="Imag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sr-Latn-RS" sz="3600" b="1" dirty="0" smtClean="0">
              <a:solidFill>
                <a:schemeClr val="tx2">
                  <a:lumMod val="75000"/>
                </a:schemeClr>
              </a:solidFill>
            </a:endParaRPr>
          </a:p>
          <a:p>
            <a:pPr algn="ctr">
              <a:buFont typeface="Arial" pitchFamily="34" charset="0"/>
              <a:buNone/>
            </a:pPr>
            <a:endParaRPr lang="sr-Latn-RS" sz="3600" b="1" dirty="0" smtClean="0">
              <a:solidFill>
                <a:schemeClr val="tx2">
                  <a:lumMod val="75000"/>
                </a:schemeClr>
              </a:solidFill>
            </a:endParaRPr>
          </a:p>
          <a:p>
            <a:pPr algn="ctr">
              <a:buFont typeface="Arial" pitchFamily="34" charset="0"/>
              <a:buNone/>
            </a:pPr>
            <a:r>
              <a:rPr lang="sr-Latn-RS" sz="6600" b="1" dirty="0" smtClean="0">
                <a:solidFill>
                  <a:srgbClr val="0066CC"/>
                </a:solidFill>
              </a:rPr>
              <a:t>HVALA NA PAŽNJI</a:t>
            </a:r>
            <a:endParaRPr lang="en-US" sz="6600" b="1" dirty="0">
              <a:solidFill>
                <a:srgbClr val="0066CC"/>
              </a:solidFill>
            </a:endParaRPr>
          </a:p>
        </p:txBody>
      </p:sp>
      <p:pic>
        <p:nvPicPr>
          <p:cNvPr id="6" name="Picture 5"/>
          <p:cNvPicPr>
            <a:picLocks noChangeAspect="1"/>
          </p:cNvPicPr>
          <p:nvPr/>
        </p:nvPicPr>
        <p:blipFill>
          <a:blip r:embed="rId2" cstate="print"/>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13572365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9843101" y="43285"/>
            <a:ext cx="2348899" cy="1634017"/>
          </a:xfrm>
          <a:prstGeom prst="rect">
            <a:avLst/>
          </a:prstGeom>
        </p:spPr>
      </p:pic>
      <p:pic>
        <p:nvPicPr>
          <p:cNvPr id="2051"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4576"/>
          <a:stretch/>
        </p:blipFill>
        <p:spPr bwMode="auto">
          <a:xfrm>
            <a:off x="2963863" y="1575976"/>
            <a:ext cx="6121512" cy="48590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80975" y="552224"/>
            <a:ext cx="10241280" cy="792162"/>
          </a:xfrm>
        </p:spPr>
        <p:txBody>
          <a:bodyPr>
            <a:noAutofit/>
          </a:bodyPr>
          <a:lstStyle/>
          <a:p>
            <a:r>
              <a:rPr lang="hr-HR" dirty="0"/>
              <a:t>Lijek OCREVUS</a:t>
            </a:r>
            <a:r>
              <a:rPr lang="en-US" baseline="30000" dirty="0"/>
              <a:t>®</a:t>
            </a:r>
            <a:r>
              <a:rPr lang="hr-HR" baseline="30000" dirty="0"/>
              <a:t> </a:t>
            </a:r>
            <a:r>
              <a:rPr lang="hr-HR" dirty="0"/>
              <a:t>(</a:t>
            </a:r>
            <a:r>
              <a:rPr lang="hr-HR" i="1" dirty="0"/>
              <a:t>Ocrelizumab</a:t>
            </a:r>
            <a:r>
              <a:rPr lang="hr-HR" dirty="0"/>
              <a:t>) </a:t>
            </a:r>
            <a:r>
              <a:rPr lang="en-US" dirty="0" err="1" smtClean="0"/>
              <a:t>signifi</a:t>
            </a:r>
            <a:r>
              <a:rPr lang="bs-Latn-BA" dirty="0" smtClean="0"/>
              <a:t>kantno reducira broj uvećanih </a:t>
            </a:r>
            <a:r>
              <a:rPr lang="en-US" dirty="0" smtClean="0"/>
              <a:t>T1 </a:t>
            </a:r>
            <a:r>
              <a:rPr lang="en-US" dirty="0" err="1" smtClean="0"/>
              <a:t>Gd</a:t>
            </a:r>
            <a:r>
              <a:rPr lang="bs-Latn-BA" dirty="0"/>
              <a:t> </a:t>
            </a:r>
            <a:r>
              <a:rPr lang="bs-Latn-BA" dirty="0" smtClean="0"/>
              <a:t>+ lezija</a:t>
            </a:r>
            <a:r>
              <a:rPr lang="en-US" dirty="0" smtClean="0"/>
              <a:t> </a:t>
            </a:r>
            <a:r>
              <a:rPr lang="bs-Latn-BA" dirty="0" smtClean="0"/>
              <a:t>u poređenju sa </a:t>
            </a:r>
            <a:r>
              <a:rPr lang="en-US" dirty="0" smtClean="0"/>
              <a:t>IFN </a:t>
            </a:r>
            <a:r>
              <a:rPr lang="en-US" dirty="0"/>
              <a:t>β-1a</a:t>
            </a:r>
          </a:p>
        </p:txBody>
      </p:sp>
      <p:sp>
        <p:nvSpPr>
          <p:cNvPr id="6" name="Text Placeholder 5"/>
          <p:cNvSpPr>
            <a:spLocks noGrp="1"/>
          </p:cNvSpPr>
          <p:nvPr>
            <p:ph type="body" sz="quarter" idx="14"/>
          </p:nvPr>
        </p:nvSpPr>
        <p:spPr>
          <a:xfrm>
            <a:off x="6869890" y="6513512"/>
            <a:ext cx="5322111" cy="344488"/>
          </a:xfrm>
        </p:spPr>
        <p:txBody>
          <a:bodyPr/>
          <a:lstStyle/>
          <a:p>
            <a:r>
              <a:rPr lang="en-GB" sz="900" dirty="0"/>
              <a:t>Hauser SL, </a:t>
            </a:r>
            <a:r>
              <a:rPr lang="en-GB" sz="900" i="1" dirty="0"/>
              <a:t>et al. N </a:t>
            </a:r>
            <a:r>
              <a:rPr lang="en-GB" sz="900" i="1" dirty="0" err="1"/>
              <a:t>Engl</a:t>
            </a:r>
            <a:r>
              <a:rPr lang="en-GB" sz="900" i="1" dirty="0"/>
              <a:t> J Med </a:t>
            </a:r>
            <a:r>
              <a:rPr lang="en-GB" sz="900" dirty="0"/>
              <a:t>2017;376:221–234. Supp. Appendix.</a:t>
            </a:r>
          </a:p>
        </p:txBody>
      </p:sp>
      <p:sp>
        <p:nvSpPr>
          <p:cNvPr id="3" name="Text Placeholder 7"/>
          <p:cNvSpPr txBox="1">
            <a:spLocks/>
          </p:cNvSpPr>
          <p:nvPr/>
        </p:nvSpPr>
        <p:spPr>
          <a:xfrm>
            <a:off x="2420214" y="6273800"/>
            <a:ext cx="7096145" cy="459317"/>
          </a:xfrm>
          <a:prstGeom prst="rect">
            <a:avLst/>
          </a:prstGeom>
        </p:spPr>
        <p:txBody>
          <a:bodyPr lIns="121917" tIns="60958" rIns="121917" bIns="60958" anchor="ctr">
            <a:noAutofit/>
          </a:bodyPr>
          <a:lstStyle>
            <a:lvl1pPr marL="0" indent="0" algn="r" defTabSz="914400" rtl="0" eaLnBrk="1" latinLnBrk="0" hangingPunct="1">
              <a:lnSpc>
                <a:spcPct val="95000"/>
              </a:lnSpc>
              <a:spcBef>
                <a:spcPts val="1200"/>
              </a:spcBef>
              <a:buClr>
                <a:schemeClr val="accent1"/>
              </a:buClr>
              <a:buSzPct val="110000"/>
              <a:buFont typeface="Arial" pitchFamily="34" charset="0"/>
              <a:buNone/>
              <a:defRPr sz="900" kern="1200">
                <a:solidFill>
                  <a:schemeClr val="tx1">
                    <a:lumMod val="75000"/>
                    <a:lumOff val="25000"/>
                  </a:schemeClr>
                </a:solidFill>
                <a:latin typeface="Imago" pitchFamily="2" charset="0"/>
                <a:ea typeface="+mn-ea"/>
                <a:cs typeface="+mn-cs"/>
              </a:defRPr>
            </a:lvl1pPr>
            <a:lvl2pPr marL="347663" indent="0" algn="l" defTabSz="914400" rtl="0" eaLnBrk="1" latinLnBrk="0" hangingPunct="1">
              <a:lnSpc>
                <a:spcPct val="95000"/>
              </a:lnSpc>
              <a:spcBef>
                <a:spcPts val="400"/>
              </a:spcBef>
              <a:buClr>
                <a:schemeClr val="accent1"/>
              </a:buClr>
              <a:buFont typeface="Arial" pitchFamily="34" charset="0"/>
              <a:buNone/>
              <a:defRPr sz="1000" kern="1200">
                <a:solidFill>
                  <a:schemeClr val="tx1">
                    <a:lumMod val="75000"/>
                    <a:lumOff val="25000"/>
                  </a:schemeClr>
                </a:solidFill>
                <a:latin typeface="Imago" panose="020B0500060000020004" pitchFamily="34" charset="0"/>
                <a:ea typeface="+mn-ea"/>
                <a:cs typeface="+mn-cs"/>
              </a:defRPr>
            </a:lvl2pPr>
            <a:lvl3pPr marL="687388" indent="0" algn="l" defTabSz="914400" rtl="0" eaLnBrk="1" latinLnBrk="0" hangingPunct="1">
              <a:lnSpc>
                <a:spcPct val="95000"/>
              </a:lnSpc>
              <a:spcBef>
                <a:spcPts val="300"/>
              </a:spcBef>
              <a:buClr>
                <a:schemeClr val="accent1"/>
              </a:buClr>
              <a:buFont typeface="Arial" pitchFamily="34" charset="0"/>
              <a:buNone/>
              <a:defRPr sz="900" kern="1200">
                <a:solidFill>
                  <a:schemeClr val="tx1">
                    <a:lumMod val="75000"/>
                    <a:lumOff val="25000"/>
                  </a:schemeClr>
                </a:solidFill>
                <a:latin typeface="Imago" panose="020B0500060000020004" pitchFamily="34" charset="0"/>
                <a:ea typeface="+mn-ea"/>
                <a:cs typeface="+mn-cs"/>
              </a:defRPr>
            </a:lvl3pPr>
            <a:lvl4pPr marL="914400" indent="0" algn="l" defTabSz="914400" rtl="0" eaLnBrk="1" latinLnBrk="0" hangingPunct="1">
              <a:lnSpc>
                <a:spcPct val="95000"/>
              </a:lnSpc>
              <a:spcBef>
                <a:spcPts val="200"/>
              </a:spcBef>
              <a:buClr>
                <a:schemeClr val="accent1"/>
              </a:buClr>
              <a:buFont typeface="Arial" pitchFamily="34" charset="0"/>
              <a:buNone/>
              <a:defRPr sz="800" kern="1200">
                <a:solidFill>
                  <a:schemeClr val="tx1">
                    <a:lumMod val="75000"/>
                    <a:lumOff val="25000"/>
                  </a:schemeClr>
                </a:solidFill>
                <a:latin typeface="Imago" panose="020B0500060000020004" pitchFamily="34" charset="0"/>
                <a:ea typeface="+mn-ea"/>
                <a:cs typeface="+mn-cs"/>
              </a:defRPr>
            </a:lvl4pPr>
            <a:lvl5pPr marL="1201737" indent="0" algn="l" defTabSz="914400" rtl="0" eaLnBrk="1" latinLnBrk="0" hangingPunct="1">
              <a:lnSpc>
                <a:spcPct val="95000"/>
              </a:lnSpc>
              <a:spcBef>
                <a:spcPts val="200"/>
              </a:spcBef>
              <a:buClr>
                <a:schemeClr val="accent1"/>
              </a:buClr>
              <a:buFont typeface="Arial" pitchFamily="34" charset="0"/>
              <a:buNone/>
              <a:defRPr sz="8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100" dirty="0"/>
          </a:p>
        </p:txBody>
      </p:sp>
    </p:spTree>
    <p:extLst>
      <p:ext uri="{BB962C8B-B14F-4D97-AF65-F5344CB8AC3E}">
        <p14:creationId xmlns="" xmlns:p14="http://schemas.microsoft.com/office/powerpoint/2010/main" val="15193021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19" y="664370"/>
            <a:ext cx="7418170" cy="792162"/>
          </a:xfrm>
        </p:spPr>
        <p:txBody>
          <a:bodyPr>
            <a:noAutofit/>
          </a:bodyPr>
          <a:lstStyle/>
          <a:p>
            <a:pPr algn="ctr"/>
            <a:r>
              <a:rPr lang="bs-Latn-BA" sz="3600" dirty="0" smtClean="0"/>
              <a:t>Dobra saradnja između regionalnih centara u RS i UKCRS</a:t>
            </a:r>
            <a:endParaRPr lang="en-US" sz="3600" dirty="0"/>
          </a:p>
        </p:txBody>
      </p:sp>
      <p:sp>
        <p:nvSpPr>
          <p:cNvPr id="3" name="Content Placeholder 2"/>
          <p:cNvSpPr>
            <a:spLocks noGrp="1"/>
          </p:cNvSpPr>
          <p:nvPr>
            <p:ph idx="1"/>
          </p:nvPr>
        </p:nvSpPr>
        <p:spPr>
          <a:xfrm>
            <a:off x="609600" y="1812926"/>
            <a:ext cx="10972800" cy="4787899"/>
          </a:xfrm>
        </p:spPr>
        <p:txBody>
          <a:bodyPr/>
          <a:lstStyle/>
          <a:p>
            <a:pPr lvl="2">
              <a:lnSpc>
                <a:spcPct val="300000"/>
              </a:lnSpc>
              <a:buFont typeface="Wingdings" panose="05000000000000000000" pitchFamily="2" charset="2"/>
              <a:buChar char="Ø"/>
            </a:pPr>
            <a:r>
              <a:rPr lang="bs-Latn-BA" sz="2800" dirty="0" smtClean="0"/>
              <a:t> Dr Vesna Arsić-Pejić (JZU „Bolnica Srbija“, Istočno Sarajevo)</a:t>
            </a:r>
          </a:p>
          <a:p>
            <a:pPr lvl="2">
              <a:lnSpc>
                <a:spcPct val="300000"/>
              </a:lnSpc>
              <a:buFont typeface="Wingdings" panose="05000000000000000000" pitchFamily="2" charset="2"/>
              <a:buChar char="Ø"/>
            </a:pPr>
            <a:r>
              <a:rPr lang="bs-Latn-BA" sz="2800" dirty="0" smtClean="0"/>
              <a:t> Dr Sonja Radović (JZU „Bolnica Trebinje“, Trebinje)</a:t>
            </a:r>
          </a:p>
          <a:p>
            <a:pPr lvl="2">
              <a:lnSpc>
                <a:spcPct val="300000"/>
              </a:lnSpc>
              <a:buFont typeface="Wingdings" panose="05000000000000000000" pitchFamily="2" charset="2"/>
              <a:buChar char="Ø"/>
            </a:pPr>
            <a:r>
              <a:rPr lang="bs-Latn-BA" sz="2800" dirty="0" smtClean="0"/>
              <a:t> Dr </a:t>
            </a:r>
            <a:r>
              <a:rPr lang="bs-Latn-BA" sz="2800" dirty="0"/>
              <a:t>Svetlana Jevtić (JZU „Sveti Vračevi</a:t>
            </a:r>
            <a:r>
              <a:rPr lang="bs-Latn-BA" sz="2800" dirty="0" smtClean="0"/>
              <a:t>“, </a:t>
            </a:r>
            <a:r>
              <a:rPr lang="bs-Latn-BA" sz="2800" dirty="0"/>
              <a:t>Bijeljina)	</a:t>
            </a:r>
          </a:p>
          <a:p>
            <a:pPr lvl="5">
              <a:lnSpc>
                <a:spcPct val="300000"/>
              </a:lnSpc>
            </a:pPr>
            <a:endParaRPr lang="en-US" sz="2800" dirty="0"/>
          </a:p>
        </p:txBody>
      </p:sp>
      <p:sp>
        <p:nvSpPr>
          <p:cNvPr id="4" name="Slide Number Placeholder 3"/>
          <p:cNvSpPr>
            <a:spLocks noGrp="1"/>
          </p:cNvSpPr>
          <p:nvPr>
            <p:ph type="sldNum" sz="quarter" idx="12"/>
          </p:nvPr>
        </p:nvSpPr>
        <p:spPr/>
        <p:txBody>
          <a:bodyPr/>
          <a:lstStyle/>
          <a:p>
            <a:fld id="{A1FECDD0-52C4-4073-AB7C-337ED3BDC014}" type="slidenum">
              <a:rPr lang="en-US" smtClean="0">
                <a:solidFill>
                  <a:srgbClr val="1F1D21"/>
                </a:solidFill>
              </a:rPr>
              <a:pPr/>
              <a:t>60</a:t>
            </a:fld>
            <a:endParaRPr lang="en-US" dirty="0">
              <a:solidFill>
                <a:srgbClr val="1F1D21"/>
              </a:solidFill>
            </a:endParaRPr>
          </a:p>
        </p:txBody>
      </p:sp>
      <p:pic>
        <p:nvPicPr>
          <p:cNvPr id="5" name="Picture 4"/>
          <p:cNvPicPr>
            <a:picLocks noChangeAspect="1"/>
          </p:cNvPicPr>
          <p:nvPr/>
        </p:nvPicPr>
        <p:blipFill>
          <a:blip r:embed="rId2"/>
          <a:stretch>
            <a:fillRect/>
          </a:stretch>
        </p:blipFill>
        <p:spPr>
          <a:xfrm>
            <a:off x="9843101" y="0"/>
            <a:ext cx="2348899" cy="1634017"/>
          </a:xfrm>
          <a:prstGeom prst="rect">
            <a:avLst/>
          </a:prstGeom>
        </p:spPr>
      </p:pic>
    </p:spTree>
    <p:extLst>
      <p:ext uri="{BB962C8B-B14F-4D97-AF65-F5344CB8AC3E}">
        <p14:creationId xmlns="" xmlns:p14="http://schemas.microsoft.com/office/powerpoint/2010/main" val="13977607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9843101" y="43285"/>
            <a:ext cx="2348899" cy="1634017"/>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52775" y="1575727"/>
            <a:ext cx="5689600" cy="49321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78972" y="804088"/>
            <a:ext cx="10241280" cy="792162"/>
          </a:xfrm>
        </p:spPr>
        <p:txBody>
          <a:bodyPr>
            <a:noAutofit/>
          </a:bodyPr>
          <a:lstStyle/>
          <a:p>
            <a:r>
              <a:rPr lang="hr-HR" dirty="0"/>
              <a:t>Lijek OCREVUS</a:t>
            </a:r>
            <a:r>
              <a:rPr lang="en-US" baseline="30000" dirty="0"/>
              <a:t>®</a:t>
            </a:r>
            <a:r>
              <a:rPr lang="hr-HR" baseline="30000" dirty="0"/>
              <a:t> </a:t>
            </a:r>
            <a:r>
              <a:rPr lang="hr-HR" dirty="0"/>
              <a:t>(</a:t>
            </a:r>
            <a:r>
              <a:rPr lang="hr-HR" i="1" dirty="0"/>
              <a:t>Ocrelizumab</a:t>
            </a:r>
            <a:r>
              <a:rPr lang="hr-HR" dirty="0"/>
              <a:t>) </a:t>
            </a:r>
            <a:r>
              <a:rPr lang="en-US" dirty="0" err="1" smtClean="0"/>
              <a:t>signifi</a:t>
            </a:r>
            <a:r>
              <a:rPr lang="bs-Latn-BA" dirty="0" smtClean="0"/>
              <a:t>kantno reducira broj novih ili uvećanih </a:t>
            </a:r>
            <a:r>
              <a:rPr lang="en-US" dirty="0" smtClean="0"/>
              <a:t>T2 h</a:t>
            </a:r>
            <a:r>
              <a:rPr lang="bs-Latn-BA" dirty="0" smtClean="0"/>
              <a:t>iperintenzivnih </a:t>
            </a:r>
            <a:r>
              <a:rPr lang="en-US" dirty="0" smtClean="0"/>
              <a:t>le</a:t>
            </a:r>
            <a:r>
              <a:rPr lang="bs-Latn-BA" dirty="0" smtClean="0"/>
              <a:t>zija u poređenju sa </a:t>
            </a:r>
            <a:r>
              <a:rPr lang="en-US" dirty="0" smtClean="0"/>
              <a:t>IFN </a:t>
            </a:r>
            <a:r>
              <a:rPr lang="en-US" dirty="0"/>
              <a:t>β-1a</a:t>
            </a:r>
          </a:p>
        </p:txBody>
      </p:sp>
      <p:sp>
        <p:nvSpPr>
          <p:cNvPr id="7" name="Text Placeholder 6"/>
          <p:cNvSpPr>
            <a:spLocks noGrp="1"/>
          </p:cNvSpPr>
          <p:nvPr>
            <p:ph type="body" sz="quarter" idx="14"/>
          </p:nvPr>
        </p:nvSpPr>
        <p:spPr>
          <a:xfrm>
            <a:off x="6869890" y="6513512"/>
            <a:ext cx="5322111" cy="344488"/>
          </a:xfrm>
        </p:spPr>
        <p:txBody>
          <a:bodyPr/>
          <a:lstStyle/>
          <a:p>
            <a:r>
              <a:rPr lang="en-GB" sz="900" dirty="0"/>
              <a:t>Hauser SL, </a:t>
            </a:r>
            <a:r>
              <a:rPr lang="en-GB" sz="900" i="1" dirty="0"/>
              <a:t>et al. N </a:t>
            </a:r>
            <a:r>
              <a:rPr lang="en-GB" sz="900" i="1" dirty="0" err="1"/>
              <a:t>Engl</a:t>
            </a:r>
            <a:r>
              <a:rPr lang="en-GB" sz="900" i="1" dirty="0"/>
              <a:t> J Med </a:t>
            </a:r>
            <a:r>
              <a:rPr lang="en-GB" sz="900" dirty="0"/>
              <a:t>2017;376:221–234. Supp. Appendix.</a:t>
            </a:r>
          </a:p>
        </p:txBody>
      </p:sp>
      <p:sp>
        <p:nvSpPr>
          <p:cNvPr id="3" name="Text Placeholder 7"/>
          <p:cNvSpPr txBox="1">
            <a:spLocks/>
          </p:cNvSpPr>
          <p:nvPr/>
        </p:nvSpPr>
        <p:spPr>
          <a:xfrm>
            <a:off x="2420214" y="6273800"/>
            <a:ext cx="7096145" cy="459317"/>
          </a:xfrm>
          <a:prstGeom prst="rect">
            <a:avLst/>
          </a:prstGeom>
        </p:spPr>
        <p:txBody>
          <a:bodyPr lIns="121917" tIns="60958" rIns="121917" bIns="60958" anchor="ctr">
            <a:noAutofit/>
          </a:bodyPr>
          <a:lstStyle>
            <a:lvl1pPr marL="0" indent="0" algn="r" defTabSz="914400" rtl="0" eaLnBrk="1" latinLnBrk="0" hangingPunct="1">
              <a:lnSpc>
                <a:spcPct val="95000"/>
              </a:lnSpc>
              <a:spcBef>
                <a:spcPts val="1200"/>
              </a:spcBef>
              <a:buClr>
                <a:schemeClr val="accent1"/>
              </a:buClr>
              <a:buSzPct val="110000"/>
              <a:buFont typeface="Arial" pitchFamily="34" charset="0"/>
              <a:buNone/>
              <a:defRPr sz="900" kern="1200">
                <a:solidFill>
                  <a:schemeClr val="tx1">
                    <a:lumMod val="75000"/>
                    <a:lumOff val="25000"/>
                  </a:schemeClr>
                </a:solidFill>
                <a:latin typeface="Imago" pitchFamily="2" charset="0"/>
                <a:ea typeface="+mn-ea"/>
                <a:cs typeface="+mn-cs"/>
              </a:defRPr>
            </a:lvl1pPr>
            <a:lvl2pPr marL="347663" indent="0" algn="l" defTabSz="914400" rtl="0" eaLnBrk="1" latinLnBrk="0" hangingPunct="1">
              <a:lnSpc>
                <a:spcPct val="95000"/>
              </a:lnSpc>
              <a:spcBef>
                <a:spcPts val="400"/>
              </a:spcBef>
              <a:buClr>
                <a:schemeClr val="accent1"/>
              </a:buClr>
              <a:buFont typeface="Arial" pitchFamily="34" charset="0"/>
              <a:buNone/>
              <a:defRPr sz="1000" kern="1200">
                <a:solidFill>
                  <a:schemeClr val="tx1">
                    <a:lumMod val="75000"/>
                    <a:lumOff val="25000"/>
                  </a:schemeClr>
                </a:solidFill>
                <a:latin typeface="Imago" panose="020B0500060000020004" pitchFamily="34" charset="0"/>
                <a:ea typeface="+mn-ea"/>
                <a:cs typeface="+mn-cs"/>
              </a:defRPr>
            </a:lvl2pPr>
            <a:lvl3pPr marL="687388" indent="0" algn="l" defTabSz="914400" rtl="0" eaLnBrk="1" latinLnBrk="0" hangingPunct="1">
              <a:lnSpc>
                <a:spcPct val="95000"/>
              </a:lnSpc>
              <a:spcBef>
                <a:spcPts val="300"/>
              </a:spcBef>
              <a:buClr>
                <a:schemeClr val="accent1"/>
              </a:buClr>
              <a:buFont typeface="Arial" pitchFamily="34" charset="0"/>
              <a:buNone/>
              <a:defRPr sz="900" kern="1200">
                <a:solidFill>
                  <a:schemeClr val="tx1">
                    <a:lumMod val="75000"/>
                    <a:lumOff val="25000"/>
                  </a:schemeClr>
                </a:solidFill>
                <a:latin typeface="Imago" panose="020B0500060000020004" pitchFamily="34" charset="0"/>
                <a:ea typeface="+mn-ea"/>
                <a:cs typeface="+mn-cs"/>
              </a:defRPr>
            </a:lvl3pPr>
            <a:lvl4pPr marL="914400" indent="0" algn="l" defTabSz="914400" rtl="0" eaLnBrk="1" latinLnBrk="0" hangingPunct="1">
              <a:lnSpc>
                <a:spcPct val="95000"/>
              </a:lnSpc>
              <a:spcBef>
                <a:spcPts val="200"/>
              </a:spcBef>
              <a:buClr>
                <a:schemeClr val="accent1"/>
              </a:buClr>
              <a:buFont typeface="Arial" pitchFamily="34" charset="0"/>
              <a:buNone/>
              <a:defRPr sz="800" kern="1200">
                <a:solidFill>
                  <a:schemeClr val="tx1">
                    <a:lumMod val="75000"/>
                    <a:lumOff val="25000"/>
                  </a:schemeClr>
                </a:solidFill>
                <a:latin typeface="Imago" panose="020B0500060000020004" pitchFamily="34" charset="0"/>
                <a:ea typeface="+mn-ea"/>
                <a:cs typeface="+mn-cs"/>
              </a:defRPr>
            </a:lvl4pPr>
            <a:lvl5pPr marL="1201737" indent="0" algn="l" defTabSz="914400" rtl="0" eaLnBrk="1" latinLnBrk="0" hangingPunct="1">
              <a:lnSpc>
                <a:spcPct val="95000"/>
              </a:lnSpc>
              <a:spcBef>
                <a:spcPts val="200"/>
              </a:spcBef>
              <a:buClr>
                <a:schemeClr val="accent1"/>
              </a:buClr>
              <a:buFont typeface="Arial" pitchFamily="34" charset="0"/>
              <a:buNone/>
              <a:defRPr sz="8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100" dirty="0"/>
          </a:p>
        </p:txBody>
      </p:sp>
    </p:spTree>
    <p:extLst>
      <p:ext uri="{BB962C8B-B14F-4D97-AF65-F5344CB8AC3E}">
        <p14:creationId xmlns="" xmlns:p14="http://schemas.microsoft.com/office/powerpoint/2010/main" val="9509343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Picture 220"/>
          <p:cNvPicPr>
            <a:picLocks noChangeAspect="1"/>
          </p:cNvPicPr>
          <p:nvPr/>
        </p:nvPicPr>
        <p:blipFill>
          <a:blip r:embed="rId3" cstate="print"/>
          <a:stretch>
            <a:fillRect/>
          </a:stretch>
        </p:blipFill>
        <p:spPr>
          <a:xfrm>
            <a:off x="9843101" y="43285"/>
            <a:ext cx="2348899" cy="1634017"/>
          </a:xfrm>
          <a:prstGeom prst="rect">
            <a:avLst/>
          </a:prstGeom>
        </p:spPr>
      </p:pic>
      <p:sp>
        <p:nvSpPr>
          <p:cNvPr id="4" name="Title 3"/>
          <p:cNvSpPr>
            <a:spLocks noGrp="1"/>
          </p:cNvSpPr>
          <p:nvPr>
            <p:ph type="title"/>
          </p:nvPr>
        </p:nvSpPr>
        <p:spPr>
          <a:xfrm>
            <a:off x="508000" y="381000"/>
            <a:ext cx="10972800" cy="914400"/>
          </a:xfrm>
        </p:spPr>
        <p:txBody>
          <a:bodyPr>
            <a:noAutofit/>
          </a:bodyPr>
          <a:lstStyle/>
          <a:p>
            <a:r>
              <a:rPr lang="en-US" sz="2700" dirty="0">
                <a:latin typeface="+mn-lt"/>
              </a:rPr>
              <a:t>OPERA I </a:t>
            </a:r>
            <a:r>
              <a:rPr lang="bs-Latn-BA" sz="2700" dirty="0">
                <a:latin typeface="+mn-lt"/>
              </a:rPr>
              <a:t>i</a:t>
            </a:r>
            <a:r>
              <a:rPr lang="en-US" sz="2700" dirty="0">
                <a:latin typeface="+mn-lt"/>
              </a:rPr>
              <a:t> OPERA II</a:t>
            </a:r>
            <a:r>
              <a:rPr lang="bs-Latn-BA" sz="2700" dirty="0">
                <a:latin typeface="+mn-lt"/>
              </a:rPr>
              <a:t> </a:t>
            </a:r>
            <a:r>
              <a:rPr lang="en-GB" sz="2700" i="1" dirty="0">
                <a:latin typeface="+mn-lt"/>
              </a:rPr>
              <a:t>Post hoc </a:t>
            </a:r>
            <a:r>
              <a:rPr lang="en-GB" sz="2700" dirty="0">
                <a:latin typeface="+mn-lt"/>
              </a:rPr>
              <a:t>anal</a:t>
            </a:r>
            <a:r>
              <a:rPr lang="bs-Latn-BA" sz="2700" dirty="0">
                <a:latin typeface="+mn-lt"/>
              </a:rPr>
              <a:t>iza</a:t>
            </a:r>
            <a:r>
              <a:rPr lang="en-GB" sz="2700" dirty="0">
                <a:latin typeface="+mn-lt"/>
              </a:rPr>
              <a:t>:</a:t>
            </a:r>
            <a:r>
              <a:rPr lang="bs-Latn-BA" sz="2700" dirty="0">
                <a:latin typeface="+mn-lt"/>
              </a:rPr>
              <a:t> </a:t>
            </a:r>
            <a:r>
              <a:rPr lang="en-GB" sz="2700" dirty="0" err="1">
                <a:latin typeface="+mn-lt"/>
              </a:rPr>
              <a:t>Ri</a:t>
            </a:r>
            <a:r>
              <a:rPr lang="bs-Latn-BA" sz="2700" dirty="0">
                <a:latin typeface="+mn-lt"/>
              </a:rPr>
              <a:t>zik</a:t>
            </a:r>
            <a:r>
              <a:rPr lang="en-GB" sz="2700" dirty="0">
                <a:latin typeface="+mn-lt"/>
              </a:rPr>
              <a:t> </a:t>
            </a:r>
            <a:r>
              <a:rPr lang="bs-Latn-BA" sz="2700" dirty="0">
                <a:latin typeface="+mn-lt"/>
              </a:rPr>
              <a:t>dostizanja </a:t>
            </a:r>
            <a:r>
              <a:rPr lang="en-GB" sz="2700" dirty="0">
                <a:latin typeface="+mn-lt"/>
              </a:rPr>
              <a:t>EDSS 4.0</a:t>
            </a:r>
            <a:br>
              <a:rPr lang="en-GB" sz="2700" dirty="0">
                <a:latin typeface="+mn-lt"/>
              </a:rPr>
            </a:br>
            <a:r>
              <a:rPr lang="en-GB" sz="2700" i="1" dirty="0">
                <a:latin typeface="+mn-lt"/>
              </a:rPr>
              <a:t>Pa</a:t>
            </a:r>
            <a:r>
              <a:rPr lang="bs-Latn-BA" sz="2700" i="1" dirty="0">
                <a:latin typeface="+mn-lt"/>
              </a:rPr>
              <a:t>cijenti sa polaznom osnovom</a:t>
            </a:r>
            <a:r>
              <a:rPr lang="en-GB" sz="2700" i="1" dirty="0">
                <a:latin typeface="+mn-lt"/>
              </a:rPr>
              <a:t> EDSS ≤3.0</a:t>
            </a:r>
            <a:endParaRPr lang="en-GB" sz="2700" dirty="0">
              <a:latin typeface="+mn-lt"/>
            </a:endParaRPr>
          </a:p>
        </p:txBody>
      </p:sp>
      <p:sp>
        <p:nvSpPr>
          <p:cNvPr id="5" name="Text Placeholder 4"/>
          <p:cNvSpPr>
            <a:spLocks noGrp="1"/>
          </p:cNvSpPr>
          <p:nvPr>
            <p:ph type="body" sz="quarter" idx="13"/>
          </p:nvPr>
        </p:nvSpPr>
        <p:spPr>
          <a:xfrm>
            <a:off x="-3325" y="6521437"/>
            <a:ext cx="5587999" cy="344488"/>
          </a:xfrm>
          <a:prstGeom prst="rect">
            <a:avLst/>
          </a:prstGeom>
        </p:spPr>
        <p:txBody>
          <a:bodyPr lIns="91438" tIns="45719" rIns="91438" bIns="45719">
            <a:noAutofit/>
          </a:bodyPr>
          <a:lstStyle/>
          <a:p>
            <a:r>
              <a:rPr lang="en-GB" sz="900" dirty="0">
                <a:latin typeface="+mn-lt"/>
              </a:rPr>
              <a:t>EDSS, Expanded Disability Status Scale; HR, hazard ratio; IFN β-1a, interferon beta-1a; ITT, intention-to-treat.</a:t>
            </a:r>
          </a:p>
        </p:txBody>
      </p:sp>
      <p:sp>
        <p:nvSpPr>
          <p:cNvPr id="6" name="Text Placeholder 5"/>
          <p:cNvSpPr>
            <a:spLocks noGrp="1"/>
          </p:cNvSpPr>
          <p:nvPr>
            <p:ph type="body" sz="quarter" idx="14"/>
          </p:nvPr>
        </p:nvSpPr>
        <p:spPr>
          <a:xfrm>
            <a:off x="6869891" y="6513512"/>
            <a:ext cx="5322109" cy="344488"/>
          </a:xfrm>
          <a:prstGeom prst="rect">
            <a:avLst/>
          </a:prstGeom>
        </p:spPr>
        <p:txBody>
          <a:bodyPr lIns="91438" tIns="45719" rIns="91438" bIns="45719">
            <a:normAutofit/>
          </a:bodyPr>
          <a:lstStyle/>
          <a:p>
            <a:r>
              <a:rPr lang="en-GB" sz="900" dirty="0" err="1">
                <a:latin typeface="+mn-lt"/>
              </a:rPr>
              <a:t>Kappos</a:t>
            </a:r>
            <a:r>
              <a:rPr lang="en-GB" sz="900" dirty="0">
                <a:latin typeface="+mn-lt"/>
              </a:rPr>
              <a:t> L, et al. Presented at EAN 2017 (Presentation PR2079).</a:t>
            </a:r>
          </a:p>
        </p:txBody>
      </p:sp>
      <p:grpSp>
        <p:nvGrpSpPr>
          <p:cNvPr id="115" name="Group 114"/>
          <p:cNvGrpSpPr/>
          <p:nvPr/>
        </p:nvGrpSpPr>
        <p:grpSpPr>
          <a:xfrm>
            <a:off x="238206" y="1584651"/>
            <a:ext cx="11402024" cy="4090560"/>
            <a:chOff x="763245" y="2258720"/>
            <a:chExt cx="7923303" cy="2058108"/>
          </a:xfrm>
        </p:grpSpPr>
        <p:sp>
          <p:nvSpPr>
            <p:cNvPr id="116" name="TextBox 115"/>
            <p:cNvSpPr txBox="1"/>
            <p:nvPr/>
          </p:nvSpPr>
          <p:spPr>
            <a:xfrm rot="16200000">
              <a:off x="202557" y="3063228"/>
              <a:ext cx="1271090" cy="149713"/>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400" b="1" i="0" u="none" strike="noStrike" kern="0" cap="none" spc="0" normalizeH="0" baseline="0" noProof="0" dirty="0" smtClean="0">
                  <a:ln>
                    <a:noFill/>
                  </a:ln>
                  <a:solidFill>
                    <a:sysClr val="windowText" lastClr="000000"/>
                  </a:solidFill>
                  <a:effectLst/>
                  <a:uLnTx/>
                  <a:uFillTx/>
                </a:rPr>
                <a:t>Kumulativna vjerovatnoća </a:t>
              </a:r>
              <a:r>
                <a:rPr kumimoji="0" lang="en-GB" sz="1400" b="1" i="0" u="none" strike="noStrike" kern="0" cap="none" spc="0" normalizeH="0" baseline="0" noProof="0" dirty="0" smtClean="0">
                  <a:ln>
                    <a:noFill/>
                  </a:ln>
                  <a:solidFill>
                    <a:sysClr val="windowText" lastClr="000000"/>
                  </a:solidFill>
                  <a:effectLst/>
                  <a:uLnTx/>
                  <a:uFillTx/>
                </a:rPr>
                <a:t>(%)</a:t>
              </a:r>
              <a:endParaRPr kumimoji="0" lang="en-GB" sz="1400" b="1" i="0" u="none" strike="noStrike" kern="0" cap="none" spc="0" normalizeH="0" baseline="0" noProof="0" dirty="0">
                <a:ln>
                  <a:noFill/>
                </a:ln>
                <a:solidFill>
                  <a:sysClr val="windowText" lastClr="000000"/>
                </a:solidFill>
                <a:effectLst/>
                <a:uLnTx/>
                <a:uFillTx/>
              </a:endParaRPr>
            </a:p>
          </p:txBody>
        </p:sp>
        <p:sp>
          <p:nvSpPr>
            <p:cNvPr id="117" name="TextBox 116"/>
            <p:cNvSpPr txBox="1"/>
            <p:nvPr/>
          </p:nvSpPr>
          <p:spPr>
            <a:xfrm>
              <a:off x="1276454" y="4208430"/>
              <a:ext cx="3366302" cy="108398"/>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400" b="1" i="0" u="none" strike="noStrike" kern="0" cap="none" spc="0" normalizeH="0" baseline="0" noProof="0" dirty="0" smtClean="0">
                  <a:ln>
                    <a:noFill/>
                  </a:ln>
                  <a:solidFill>
                    <a:sysClr val="windowText" lastClr="000000"/>
                  </a:solidFill>
                  <a:effectLst/>
                  <a:uLnTx/>
                  <a:uFillTx/>
                </a:rPr>
                <a:t>Vrijeme do</a:t>
              </a:r>
              <a:r>
                <a:rPr kumimoji="0" lang="en-GB" sz="1400" b="1" i="0" u="none" strike="noStrike" kern="0" cap="none" spc="0" normalizeH="0" baseline="0" noProof="0" dirty="0" smtClean="0">
                  <a:ln>
                    <a:noFill/>
                  </a:ln>
                  <a:solidFill>
                    <a:sysClr val="windowText" lastClr="000000"/>
                  </a:solidFill>
                  <a:effectLst/>
                  <a:uLnTx/>
                  <a:uFillTx/>
                </a:rPr>
                <a:t> 12-</a:t>
              </a:r>
              <a:r>
                <a:rPr kumimoji="0" lang="bs-Latn-BA" sz="1400" b="1" i="0" u="none" strike="noStrike" kern="0" cap="none" spc="0" normalizeH="0" baseline="0" noProof="0" dirty="0" smtClean="0">
                  <a:ln>
                    <a:noFill/>
                  </a:ln>
                  <a:solidFill>
                    <a:sysClr val="windowText" lastClr="000000"/>
                  </a:solidFill>
                  <a:effectLst/>
                  <a:uLnTx/>
                  <a:uFillTx/>
                </a:rPr>
                <a:t>sedmičnog potvrđenog </a:t>
              </a:r>
              <a:r>
                <a:rPr kumimoji="0" lang="en-GB" sz="1400" b="1" i="0" u="none" strike="noStrike" kern="0" cap="none" spc="0" normalizeH="0" baseline="0" noProof="0" dirty="0" smtClean="0">
                  <a:ln>
                    <a:noFill/>
                  </a:ln>
                  <a:solidFill>
                    <a:sysClr val="windowText" lastClr="000000"/>
                  </a:solidFill>
                  <a:effectLst/>
                  <a:uLnTx/>
                  <a:uFillTx/>
                </a:rPr>
                <a:t>EDSS </a:t>
              </a:r>
              <a:r>
                <a:rPr kumimoji="0" lang="en-GB" sz="1400" b="1" i="0" u="none" strike="noStrike" kern="0" cap="none" spc="0" normalizeH="0" baseline="0" noProof="0" dirty="0">
                  <a:ln>
                    <a:noFill/>
                  </a:ln>
                  <a:solidFill>
                    <a:sysClr val="windowText" lastClr="000000"/>
                  </a:solidFill>
                  <a:effectLst/>
                  <a:uLnTx/>
                  <a:uFillTx/>
                </a:rPr>
                <a:t>4.0 </a:t>
              </a:r>
              <a:r>
                <a:rPr kumimoji="0" lang="en-GB" sz="1400" b="1" i="0" u="none" strike="noStrike" kern="0" cap="none" spc="0" normalizeH="0" baseline="0" noProof="0" dirty="0" smtClean="0">
                  <a:ln>
                    <a:noFill/>
                  </a:ln>
                  <a:solidFill>
                    <a:sysClr val="windowText" lastClr="000000"/>
                  </a:solidFill>
                  <a:effectLst/>
                  <a:uLnTx/>
                  <a:uFillTx/>
                </a:rPr>
                <a:t>(</a:t>
              </a:r>
              <a:r>
                <a:rPr kumimoji="0" lang="bs-Latn-BA" sz="1400" b="1" i="0" u="none" strike="noStrike" kern="0" cap="none" spc="0" normalizeH="0" baseline="0" noProof="0" dirty="0" smtClean="0">
                  <a:ln>
                    <a:noFill/>
                  </a:ln>
                  <a:solidFill>
                    <a:sysClr val="windowText" lastClr="000000"/>
                  </a:solidFill>
                  <a:effectLst/>
                  <a:uLnTx/>
                  <a:uFillTx/>
                </a:rPr>
                <a:t>sedmice</a:t>
              </a:r>
              <a:r>
                <a:rPr kumimoji="0" lang="en-GB" sz="1400" b="1" i="0" u="none" strike="noStrike" kern="0" cap="none" spc="0" normalizeH="0" baseline="0" noProof="0" dirty="0" smtClean="0">
                  <a:ln>
                    <a:noFill/>
                  </a:ln>
                  <a:solidFill>
                    <a:sysClr val="windowText" lastClr="000000"/>
                  </a:solidFill>
                  <a:effectLst/>
                  <a:uLnTx/>
                  <a:uFillTx/>
                </a:rPr>
                <a:t>)</a:t>
              </a:r>
              <a:endParaRPr kumimoji="0" lang="en-GB" sz="1400" b="1" i="0" u="none" strike="noStrike" kern="0" cap="none" spc="0" normalizeH="0" baseline="0" noProof="0" dirty="0">
                <a:ln>
                  <a:noFill/>
                </a:ln>
                <a:solidFill>
                  <a:sysClr val="windowText" lastClr="000000"/>
                </a:solidFill>
                <a:effectLst/>
                <a:uLnTx/>
                <a:uFillTx/>
              </a:endParaRPr>
            </a:p>
          </p:txBody>
        </p:sp>
        <p:grpSp>
          <p:nvGrpSpPr>
            <p:cNvPr id="118" name="Group 117"/>
            <p:cNvGrpSpPr/>
            <p:nvPr/>
          </p:nvGrpSpPr>
          <p:grpSpPr>
            <a:xfrm>
              <a:off x="1363089" y="2301443"/>
              <a:ext cx="1902725" cy="308626"/>
              <a:chOff x="1201741" y="1547603"/>
              <a:chExt cx="1902725" cy="308626"/>
            </a:xfrm>
          </p:grpSpPr>
          <p:sp>
            <p:nvSpPr>
              <p:cNvPr id="212" name="TextBox 211"/>
              <p:cNvSpPr txBox="1"/>
              <p:nvPr/>
            </p:nvSpPr>
            <p:spPr>
              <a:xfrm>
                <a:off x="1439318" y="1547603"/>
                <a:ext cx="1014317" cy="165509"/>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IFN </a:t>
                </a:r>
                <a:r>
                  <a:rPr kumimoji="0" lang="el-GR" sz="1200" b="0" i="0" u="none" strike="noStrike" kern="0" cap="none" spc="0" normalizeH="0" baseline="0" noProof="0" dirty="0">
                    <a:ln>
                      <a:noFill/>
                    </a:ln>
                    <a:solidFill>
                      <a:sysClr val="windowText" lastClr="000000"/>
                    </a:solidFill>
                    <a:effectLst/>
                    <a:uLnTx/>
                    <a:uFillTx/>
                  </a:rPr>
                  <a:t>β-1</a:t>
                </a:r>
                <a:r>
                  <a:rPr kumimoji="0" lang="en-GB" sz="1200" b="0" i="0" u="none" strike="noStrike" kern="0" cap="none" spc="0" normalizeH="0" baseline="0" noProof="0" dirty="0">
                    <a:ln>
                      <a:noFill/>
                    </a:ln>
                    <a:solidFill>
                      <a:sysClr val="windowText" lastClr="000000"/>
                    </a:solidFill>
                    <a:effectLst/>
                    <a:uLnTx/>
                    <a:uFillTx/>
                  </a:rPr>
                  <a:t>a (n=544)</a:t>
                </a:r>
              </a:p>
            </p:txBody>
          </p:sp>
          <p:sp>
            <p:nvSpPr>
              <p:cNvPr id="213" name="TextBox 212"/>
              <p:cNvSpPr txBox="1"/>
              <p:nvPr/>
            </p:nvSpPr>
            <p:spPr>
              <a:xfrm>
                <a:off x="1439318" y="1690720"/>
                <a:ext cx="1665148" cy="165509"/>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Ocrelizumab 600mg (n=538)</a:t>
                </a:r>
              </a:p>
            </p:txBody>
          </p:sp>
          <p:grpSp>
            <p:nvGrpSpPr>
              <p:cNvPr id="214" name="Group 213"/>
              <p:cNvGrpSpPr/>
              <p:nvPr/>
            </p:nvGrpSpPr>
            <p:grpSpPr>
              <a:xfrm>
                <a:off x="1201741" y="1640438"/>
                <a:ext cx="169859" cy="143116"/>
                <a:chOff x="1201741" y="2101586"/>
                <a:chExt cx="169859" cy="143116"/>
              </a:xfrm>
            </p:grpSpPr>
            <p:cxnSp>
              <p:nvCxnSpPr>
                <p:cNvPr id="215" name="Straight Connector 214"/>
                <p:cNvCxnSpPr/>
                <p:nvPr/>
              </p:nvCxnSpPr>
              <p:spPr>
                <a:xfrm>
                  <a:off x="1201741" y="2101586"/>
                  <a:ext cx="169859" cy="0"/>
                </a:xfrm>
                <a:prstGeom prst="line">
                  <a:avLst/>
                </a:prstGeom>
                <a:noFill/>
                <a:ln w="19050" cap="flat" cmpd="sng" algn="ctr">
                  <a:solidFill>
                    <a:srgbClr val="FFC72A"/>
                  </a:solidFill>
                  <a:prstDash val="solid"/>
                </a:ln>
                <a:effectLst/>
              </p:spPr>
            </p:cxnSp>
            <p:cxnSp>
              <p:nvCxnSpPr>
                <p:cNvPr id="216" name="Straight Connector 215"/>
                <p:cNvCxnSpPr/>
                <p:nvPr/>
              </p:nvCxnSpPr>
              <p:spPr>
                <a:xfrm>
                  <a:off x="1201741" y="2244702"/>
                  <a:ext cx="169859" cy="0"/>
                </a:xfrm>
                <a:prstGeom prst="line">
                  <a:avLst/>
                </a:prstGeom>
                <a:noFill/>
                <a:ln w="19050" cap="flat" cmpd="sng" algn="ctr">
                  <a:solidFill>
                    <a:srgbClr val="5F6EB3">
                      <a:shade val="95000"/>
                      <a:satMod val="105000"/>
                    </a:srgbClr>
                  </a:solidFill>
                  <a:prstDash val="solid"/>
                </a:ln>
                <a:effectLst/>
              </p:spPr>
            </p:cxnSp>
          </p:grpSp>
        </p:grpSp>
        <p:sp>
          <p:nvSpPr>
            <p:cNvPr id="119" name="TextBox 118"/>
            <p:cNvSpPr txBox="1"/>
            <p:nvPr/>
          </p:nvSpPr>
          <p:spPr>
            <a:xfrm>
              <a:off x="1272623" y="2594572"/>
              <a:ext cx="2244731" cy="386188"/>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5F6EB3"/>
                  </a:solidFill>
                  <a:effectLst/>
                  <a:uLnTx/>
                  <a:uFillTx/>
                  <a:cs typeface="Arial" panose="020B0604020202020204" pitchFamily="34" charset="0"/>
                </a:rPr>
                <a:t>HR (95% CI): 0.40 (0.23, 0.69); p&lt;0.001</a:t>
              </a:r>
            </a:p>
          </p:txBody>
        </p:sp>
        <p:grpSp>
          <p:nvGrpSpPr>
            <p:cNvPr id="120" name="Group 119"/>
            <p:cNvGrpSpPr/>
            <p:nvPr/>
          </p:nvGrpSpPr>
          <p:grpSpPr>
            <a:xfrm>
              <a:off x="983545" y="2296140"/>
              <a:ext cx="3357451" cy="1904618"/>
              <a:chOff x="1767139" y="1480741"/>
              <a:chExt cx="3357451" cy="1904618"/>
            </a:xfrm>
          </p:grpSpPr>
          <p:grpSp>
            <p:nvGrpSpPr>
              <p:cNvPr id="171" name="Group 170"/>
              <p:cNvGrpSpPr/>
              <p:nvPr/>
            </p:nvGrpSpPr>
            <p:grpSpPr>
              <a:xfrm>
                <a:off x="1767139" y="1480741"/>
                <a:ext cx="3357451" cy="1904618"/>
                <a:chOff x="1767139" y="1480741"/>
                <a:chExt cx="3357451" cy="1904618"/>
              </a:xfrm>
            </p:grpSpPr>
            <p:grpSp>
              <p:nvGrpSpPr>
                <p:cNvPr id="175" name="Group 174"/>
                <p:cNvGrpSpPr/>
                <p:nvPr/>
              </p:nvGrpSpPr>
              <p:grpSpPr>
                <a:xfrm>
                  <a:off x="2034651" y="3231471"/>
                  <a:ext cx="2825589" cy="153888"/>
                  <a:chOff x="2034651" y="3231471"/>
                  <a:chExt cx="2825589" cy="153888"/>
                </a:xfrm>
              </p:grpSpPr>
              <p:sp>
                <p:nvSpPr>
                  <p:cNvPr id="203" name="TextBox 202"/>
                  <p:cNvSpPr txBox="1"/>
                  <p:nvPr/>
                </p:nvSpPr>
                <p:spPr>
                  <a:xfrm>
                    <a:off x="2034651" y="3231471"/>
                    <a:ext cx="140400" cy="153888"/>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204" name="TextBox 203"/>
                  <p:cNvSpPr txBox="1"/>
                  <p:nvPr/>
                </p:nvSpPr>
                <p:spPr>
                  <a:xfrm>
                    <a:off x="2705949"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24</a:t>
                    </a:r>
                  </a:p>
                </p:txBody>
              </p:sp>
              <p:sp>
                <p:nvSpPr>
                  <p:cNvPr id="205" name="TextBox 204"/>
                  <p:cNvSpPr txBox="1"/>
                  <p:nvPr/>
                </p:nvSpPr>
                <p:spPr>
                  <a:xfrm>
                    <a:off x="3377247"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48</a:t>
                    </a:r>
                  </a:p>
                </p:txBody>
              </p:sp>
              <p:sp>
                <p:nvSpPr>
                  <p:cNvPr id="206" name="TextBox 205"/>
                  <p:cNvSpPr txBox="1"/>
                  <p:nvPr/>
                </p:nvSpPr>
                <p:spPr>
                  <a:xfrm>
                    <a:off x="4048545"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72</a:t>
                    </a:r>
                  </a:p>
                </p:txBody>
              </p:sp>
              <p:sp>
                <p:nvSpPr>
                  <p:cNvPr id="207" name="TextBox 206"/>
                  <p:cNvSpPr txBox="1"/>
                  <p:nvPr/>
                </p:nvSpPr>
                <p:spPr>
                  <a:xfrm>
                    <a:off x="4719840"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96</a:t>
                    </a:r>
                  </a:p>
                </p:txBody>
              </p:sp>
              <p:sp>
                <p:nvSpPr>
                  <p:cNvPr id="208" name="TextBox 207"/>
                  <p:cNvSpPr txBox="1"/>
                  <p:nvPr/>
                </p:nvSpPr>
                <p:spPr>
                  <a:xfrm>
                    <a:off x="2370300"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12</a:t>
                    </a:r>
                  </a:p>
                </p:txBody>
              </p:sp>
              <p:sp>
                <p:nvSpPr>
                  <p:cNvPr id="209" name="TextBox 208"/>
                  <p:cNvSpPr txBox="1"/>
                  <p:nvPr/>
                </p:nvSpPr>
                <p:spPr>
                  <a:xfrm>
                    <a:off x="3041598"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36</a:t>
                    </a:r>
                  </a:p>
                </p:txBody>
              </p:sp>
              <p:sp>
                <p:nvSpPr>
                  <p:cNvPr id="210" name="TextBox 209"/>
                  <p:cNvSpPr txBox="1"/>
                  <p:nvPr/>
                </p:nvSpPr>
                <p:spPr>
                  <a:xfrm>
                    <a:off x="3712896"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60</a:t>
                    </a:r>
                  </a:p>
                </p:txBody>
              </p:sp>
              <p:sp>
                <p:nvSpPr>
                  <p:cNvPr id="211" name="TextBox 210"/>
                  <p:cNvSpPr txBox="1"/>
                  <p:nvPr/>
                </p:nvSpPr>
                <p:spPr>
                  <a:xfrm>
                    <a:off x="4384194"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84</a:t>
                    </a:r>
                  </a:p>
                </p:txBody>
              </p:sp>
            </p:grpSp>
            <p:grpSp>
              <p:nvGrpSpPr>
                <p:cNvPr id="176" name="Group 175"/>
                <p:cNvGrpSpPr/>
                <p:nvPr/>
              </p:nvGrpSpPr>
              <p:grpSpPr>
                <a:xfrm>
                  <a:off x="1767139" y="1480741"/>
                  <a:ext cx="137924" cy="1648571"/>
                  <a:chOff x="1767139" y="1480741"/>
                  <a:chExt cx="137924" cy="1648571"/>
                </a:xfrm>
              </p:grpSpPr>
              <p:sp>
                <p:nvSpPr>
                  <p:cNvPr id="197" name="TextBox 196"/>
                  <p:cNvSpPr txBox="1"/>
                  <p:nvPr/>
                </p:nvSpPr>
                <p:spPr>
                  <a:xfrm>
                    <a:off x="1767139" y="1480741"/>
                    <a:ext cx="137924"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10</a:t>
                    </a:r>
                  </a:p>
                </p:txBody>
              </p:sp>
              <p:sp>
                <p:nvSpPr>
                  <p:cNvPr id="198" name="TextBox 197"/>
                  <p:cNvSpPr txBox="1"/>
                  <p:nvPr/>
                </p:nvSpPr>
                <p:spPr>
                  <a:xfrm>
                    <a:off x="1836101" y="2073966"/>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a:t>
                    </a:r>
                  </a:p>
                </p:txBody>
              </p:sp>
              <p:sp>
                <p:nvSpPr>
                  <p:cNvPr id="199" name="TextBox 198"/>
                  <p:cNvSpPr txBox="1"/>
                  <p:nvPr/>
                </p:nvSpPr>
                <p:spPr>
                  <a:xfrm>
                    <a:off x="1836101" y="2963803"/>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200" name="TextBox 199"/>
                  <p:cNvSpPr txBox="1"/>
                  <p:nvPr/>
                </p:nvSpPr>
                <p:spPr>
                  <a:xfrm>
                    <a:off x="1836101" y="2667188"/>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a:t>
                    </a:r>
                  </a:p>
                </p:txBody>
              </p:sp>
              <p:sp>
                <p:nvSpPr>
                  <p:cNvPr id="201" name="TextBox 200"/>
                  <p:cNvSpPr txBox="1"/>
                  <p:nvPr/>
                </p:nvSpPr>
                <p:spPr>
                  <a:xfrm>
                    <a:off x="1836101" y="1777354"/>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a:t>
                    </a:r>
                  </a:p>
                </p:txBody>
              </p:sp>
              <p:sp>
                <p:nvSpPr>
                  <p:cNvPr id="202" name="TextBox 201"/>
                  <p:cNvSpPr txBox="1"/>
                  <p:nvPr/>
                </p:nvSpPr>
                <p:spPr>
                  <a:xfrm>
                    <a:off x="1836101" y="2370576"/>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a:t>
                    </a:r>
                  </a:p>
                </p:txBody>
              </p:sp>
            </p:grpSp>
            <p:grpSp>
              <p:nvGrpSpPr>
                <p:cNvPr id="177" name="Group 176"/>
                <p:cNvGrpSpPr/>
                <p:nvPr/>
              </p:nvGrpSpPr>
              <p:grpSpPr>
                <a:xfrm>
                  <a:off x="1943983" y="1562970"/>
                  <a:ext cx="3180607" cy="1644685"/>
                  <a:chOff x="1943983" y="1562970"/>
                  <a:chExt cx="3180607" cy="1644685"/>
                </a:xfrm>
              </p:grpSpPr>
              <p:cxnSp>
                <p:nvCxnSpPr>
                  <p:cNvPr id="178" name="Straight Connector 177"/>
                  <p:cNvCxnSpPr/>
                  <p:nvPr/>
                </p:nvCxnSpPr>
                <p:spPr>
                  <a:xfrm>
                    <a:off x="2024359" y="3144077"/>
                    <a:ext cx="3100231" cy="0"/>
                  </a:xfrm>
                  <a:prstGeom prst="line">
                    <a:avLst/>
                  </a:prstGeom>
                  <a:noFill/>
                  <a:ln w="28575" cap="sq" cmpd="sng" algn="ctr">
                    <a:solidFill>
                      <a:sysClr val="windowText" lastClr="000000"/>
                    </a:solidFill>
                    <a:prstDash val="solid"/>
                    <a:miter lim="800000"/>
                  </a:ln>
                  <a:effectLst/>
                </p:spPr>
              </p:cxnSp>
              <p:cxnSp>
                <p:nvCxnSpPr>
                  <p:cNvPr id="179" name="Straight Connector 178"/>
                  <p:cNvCxnSpPr/>
                  <p:nvPr/>
                </p:nvCxnSpPr>
                <p:spPr>
                  <a:xfrm>
                    <a:off x="2024360" y="1562970"/>
                    <a:ext cx="0" cy="1573200"/>
                  </a:xfrm>
                  <a:prstGeom prst="line">
                    <a:avLst/>
                  </a:prstGeom>
                  <a:noFill/>
                  <a:ln w="28575" cap="sq" cmpd="sng" algn="ctr">
                    <a:solidFill>
                      <a:sysClr val="windowText" lastClr="000000"/>
                    </a:solidFill>
                    <a:prstDash val="solid"/>
                    <a:miter lim="800000"/>
                  </a:ln>
                  <a:effectLst/>
                </p:spPr>
              </p:cxnSp>
              <p:grpSp>
                <p:nvGrpSpPr>
                  <p:cNvPr id="180" name="Group 179"/>
                  <p:cNvGrpSpPr/>
                  <p:nvPr/>
                </p:nvGrpSpPr>
                <p:grpSpPr>
                  <a:xfrm>
                    <a:off x="2103808" y="3144077"/>
                    <a:ext cx="2686048" cy="63578"/>
                    <a:chOff x="1124498" y="4732020"/>
                    <a:chExt cx="2686048" cy="72000"/>
                  </a:xfrm>
                </p:grpSpPr>
                <p:cxnSp>
                  <p:nvCxnSpPr>
                    <p:cNvPr id="188" name="Straight Connector 187"/>
                    <p:cNvCxnSpPr/>
                    <p:nvPr/>
                  </p:nvCxnSpPr>
                  <p:spPr>
                    <a:xfrm rot="5400000">
                      <a:off x="1088498" y="4768020"/>
                      <a:ext cx="72000" cy="0"/>
                    </a:xfrm>
                    <a:prstGeom prst="line">
                      <a:avLst/>
                    </a:prstGeom>
                    <a:noFill/>
                    <a:ln w="28575" cap="sq" cmpd="sng" algn="ctr">
                      <a:solidFill>
                        <a:sysClr val="windowText" lastClr="000000"/>
                      </a:solidFill>
                      <a:prstDash val="solid"/>
                      <a:miter lim="800000"/>
                    </a:ln>
                    <a:effectLst/>
                  </p:spPr>
                </p:cxnSp>
                <p:cxnSp>
                  <p:nvCxnSpPr>
                    <p:cNvPr id="189" name="Straight Connector 188"/>
                    <p:cNvCxnSpPr/>
                    <p:nvPr/>
                  </p:nvCxnSpPr>
                  <p:spPr>
                    <a:xfrm rot="5400000">
                      <a:off x="1424254" y="4768020"/>
                      <a:ext cx="72000" cy="0"/>
                    </a:xfrm>
                    <a:prstGeom prst="line">
                      <a:avLst/>
                    </a:prstGeom>
                    <a:noFill/>
                    <a:ln w="28575" cap="sq" cmpd="sng" algn="ctr">
                      <a:solidFill>
                        <a:sysClr val="windowText" lastClr="000000"/>
                      </a:solidFill>
                      <a:prstDash val="solid"/>
                      <a:miter lim="800000"/>
                    </a:ln>
                    <a:effectLst/>
                  </p:spPr>
                </p:cxnSp>
                <p:cxnSp>
                  <p:nvCxnSpPr>
                    <p:cNvPr id="190" name="Straight Connector 189"/>
                    <p:cNvCxnSpPr/>
                    <p:nvPr/>
                  </p:nvCxnSpPr>
                  <p:spPr>
                    <a:xfrm rot="5400000">
                      <a:off x="1760010" y="4768020"/>
                      <a:ext cx="72000" cy="0"/>
                    </a:xfrm>
                    <a:prstGeom prst="line">
                      <a:avLst/>
                    </a:prstGeom>
                    <a:noFill/>
                    <a:ln w="28575" cap="sq" cmpd="sng" algn="ctr">
                      <a:solidFill>
                        <a:sysClr val="windowText" lastClr="000000"/>
                      </a:solidFill>
                      <a:prstDash val="solid"/>
                      <a:miter lim="800000"/>
                    </a:ln>
                    <a:effectLst/>
                  </p:spPr>
                </p:cxnSp>
                <p:cxnSp>
                  <p:nvCxnSpPr>
                    <p:cNvPr id="191" name="Straight Connector 190"/>
                    <p:cNvCxnSpPr/>
                    <p:nvPr/>
                  </p:nvCxnSpPr>
                  <p:spPr>
                    <a:xfrm rot="5400000">
                      <a:off x="2095766" y="4768020"/>
                      <a:ext cx="72000" cy="0"/>
                    </a:xfrm>
                    <a:prstGeom prst="line">
                      <a:avLst/>
                    </a:prstGeom>
                    <a:noFill/>
                    <a:ln w="28575" cap="sq" cmpd="sng" algn="ctr">
                      <a:solidFill>
                        <a:sysClr val="windowText" lastClr="000000"/>
                      </a:solidFill>
                      <a:prstDash val="solid"/>
                      <a:miter lim="800000"/>
                    </a:ln>
                    <a:effectLst/>
                  </p:spPr>
                </p:cxnSp>
                <p:cxnSp>
                  <p:nvCxnSpPr>
                    <p:cNvPr id="192" name="Straight Connector 191"/>
                    <p:cNvCxnSpPr/>
                    <p:nvPr/>
                  </p:nvCxnSpPr>
                  <p:spPr>
                    <a:xfrm rot="5400000">
                      <a:off x="2431522" y="4768020"/>
                      <a:ext cx="72000" cy="0"/>
                    </a:xfrm>
                    <a:prstGeom prst="line">
                      <a:avLst/>
                    </a:prstGeom>
                    <a:noFill/>
                    <a:ln w="28575" cap="sq" cmpd="sng" algn="ctr">
                      <a:solidFill>
                        <a:sysClr val="windowText" lastClr="000000"/>
                      </a:solidFill>
                      <a:prstDash val="solid"/>
                      <a:miter lim="800000"/>
                    </a:ln>
                    <a:effectLst/>
                  </p:spPr>
                </p:cxnSp>
                <p:cxnSp>
                  <p:nvCxnSpPr>
                    <p:cNvPr id="193" name="Straight Connector 192"/>
                    <p:cNvCxnSpPr/>
                    <p:nvPr/>
                  </p:nvCxnSpPr>
                  <p:spPr>
                    <a:xfrm rot="5400000">
                      <a:off x="2767278" y="4768020"/>
                      <a:ext cx="72000" cy="0"/>
                    </a:xfrm>
                    <a:prstGeom prst="line">
                      <a:avLst/>
                    </a:prstGeom>
                    <a:noFill/>
                    <a:ln w="28575" cap="sq" cmpd="sng" algn="ctr">
                      <a:solidFill>
                        <a:sysClr val="windowText" lastClr="000000"/>
                      </a:solidFill>
                      <a:prstDash val="solid"/>
                      <a:miter lim="800000"/>
                    </a:ln>
                    <a:effectLst/>
                  </p:spPr>
                </p:cxnSp>
                <p:cxnSp>
                  <p:nvCxnSpPr>
                    <p:cNvPr id="194" name="Straight Connector 193"/>
                    <p:cNvCxnSpPr/>
                    <p:nvPr/>
                  </p:nvCxnSpPr>
                  <p:spPr>
                    <a:xfrm rot="5400000">
                      <a:off x="3103034" y="4768020"/>
                      <a:ext cx="72000" cy="0"/>
                    </a:xfrm>
                    <a:prstGeom prst="line">
                      <a:avLst/>
                    </a:prstGeom>
                    <a:noFill/>
                    <a:ln w="28575" cap="sq" cmpd="sng" algn="ctr">
                      <a:solidFill>
                        <a:sysClr val="windowText" lastClr="000000"/>
                      </a:solidFill>
                      <a:prstDash val="solid"/>
                      <a:miter lim="800000"/>
                    </a:ln>
                    <a:effectLst/>
                  </p:spPr>
                </p:cxnSp>
                <p:cxnSp>
                  <p:nvCxnSpPr>
                    <p:cNvPr id="195" name="Straight Connector 194"/>
                    <p:cNvCxnSpPr/>
                    <p:nvPr/>
                  </p:nvCxnSpPr>
                  <p:spPr>
                    <a:xfrm rot="5400000">
                      <a:off x="3438790" y="4768020"/>
                      <a:ext cx="72000" cy="0"/>
                    </a:xfrm>
                    <a:prstGeom prst="line">
                      <a:avLst/>
                    </a:prstGeom>
                    <a:noFill/>
                    <a:ln w="28575" cap="sq" cmpd="sng" algn="ctr">
                      <a:solidFill>
                        <a:sysClr val="windowText" lastClr="000000"/>
                      </a:solidFill>
                      <a:prstDash val="solid"/>
                      <a:miter lim="800000"/>
                    </a:ln>
                    <a:effectLst/>
                  </p:spPr>
                </p:cxnSp>
                <p:cxnSp>
                  <p:nvCxnSpPr>
                    <p:cNvPr id="196" name="Straight Connector 195"/>
                    <p:cNvCxnSpPr/>
                    <p:nvPr/>
                  </p:nvCxnSpPr>
                  <p:spPr>
                    <a:xfrm rot="5400000">
                      <a:off x="3774546" y="4768020"/>
                      <a:ext cx="72000" cy="0"/>
                    </a:xfrm>
                    <a:prstGeom prst="line">
                      <a:avLst/>
                    </a:prstGeom>
                    <a:noFill/>
                    <a:ln w="28575" cap="sq" cmpd="sng" algn="ctr">
                      <a:solidFill>
                        <a:sysClr val="windowText" lastClr="000000"/>
                      </a:solidFill>
                      <a:prstDash val="solid"/>
                      <a:miter lim="800000"/>
                    </a:ln>
                    <a:effectLst/>
                  </p:spPr>
                </p:cxnSp>
              </p:grpSp>
              <p:grpSp>
                <p:nvGrpSpPr>
                  <p:cNvPr id="181" name="Group 180"/>
                  <p:cNvGrpSpPr/>
                  <p:nvPr/>
                </p:nvGrpSpPr>
                <p:grpSpPr>
                  <a:xfrm>
                    <a:off x="1943983" y="1562970"/>
                    <a:ext cx="72000" cy="1478324"/>
                    <a:chOff x="1943983" y="1562970"/>
                    <a:chExt cx="72000" cy="1478324"/>
                  </a:xfrm>
                </p:grpSpPr>
                <p:cxnSp>
                  <p:nvCxnSpPr>
                    <p:cNvPr id="182" name="Straight Connector 181"/>
                    <p:cNvCxnSpPr/>
                    <p:nvPr/>
                  </p:nvCxnSpPr>
                  <p:spPr>
                    <a:xfrm rot="10800000">
                      <a:off x="1943983" y="3041294"/>
                      <a:ext cx="72000" cy="0"/>
                    </a:xfrm>
                    <a:prstGeom prst="line">
                      <a:avLst/>
                    </a:prstGeom>
                    <a:noFill/>
                    <a:ln w="28575" cap="sq" cmpd="sng" algn="ctr">
                      <a:solidFill>
                        <a:sysClr val="windowText" lastClr="000000"/>
                      </a:solidFill>
                      <a:prstDash val="solid"/>
                      <a:miter lim="800000"/>
                    </a:ln>
                    <a:effectLst/>
                  </p:spPr>
                </p:cxnSp>
                <p:cxnSp>
                  <p:nvCxnSpPr>
                    <p:cNvPr id="183" name="Straight Connector 182"/>
                    <p:cNvCxnSpPr/>
                    <p:nvPr/>
                  </p:nvCxnSpPr>
                  <p:spPr>
                    <a:xfrm rot="10800000">
                      <a:off x="1943983" y="2154300"/>
                      <a:ext cx="72000" cy="0"/>
                    </a:xfrm>
                    <a:prstGeom prst="line">
                      <a:avLst/>
                    </a:prstGeom>
                    <a:noFill/>
                    <a:ln w="28575" cap="sq" cmpd="sng" algn="ctr">
                      <a:solidFill>
                        <a:sysClr val="windowText" lastClr="000000"/>
                      </a:solidFill>
                      <a:prstDash val="solid"/>
                      <a:miter lim="800000"/>
                    </a:ln>
                    <a:effectLst/>
                  </p:spPr>
                </p:cxnSp>
                <p:cxnSp>
                  <p:nvCxnSpPr>
                    <p:cNvPr id="184" name="Straight Connector 183"/>
                    <p:cNvCxnSpPr/>
                    <p:nvPr/>
                  </p:nvCxnSpPr>
                  <p:spPr>
                    <a:xfrm rot="10800000">
                      <a:off x="1943983" y="2449965"/>
                      <a:ext cx="72000" cy="0"/>
                    </a:xfrm>
                    <a:prstGeom prst="line">
                      <a:avLst/>
                    </a:prstGeom>
                    <a:noFill/>
                    <a:ln w="28575" cap="sq" cmpd="sng" algn="ctr">
                      <a:solidFill>
                        <a:sysClr val="windowText" lastClr="000000"/>
                      </a:solidFill>
                      <a:prstDash val="solid"/>
                      <a:miter lim="800000"/>
                    </a:ln>
                    <a:effectLst/>
                  </p:spPr>
                </p:cxnSp>
                <p:cxnSp>
                  <p:nvCxnSpPr>
                    <p:cNvPr id="185" name="Straight Connector 184"/>
                    <p:cNvCxnSpPr/>
                    <p:nvPr/>
                  </p:nvCxnSpPr>
                  <p:spPr>
                    <a:xfrm rot="10800000">
                      <a:off x="1943983" y="1562970"/>
                      <a:ext cx="72000" cy="0"/>
                    </a:xfrm>
                    <a:prstGeom prst="line">
                      <a:avLst/>
                    </a:prstGeom>
                    <a:noFill/>
                    <a:ln w="28575" cap="sq" cmpd="sng" algn="ctr">
                      <a:solidFill>
                        <a:sysClr val="windowText" lastClr="000000"/>
                      </a:solidFill>
                      <a:prstDash val="solid"/>
                      <a:miter lim="800000"/>
                    </a:ln>
                    <a:effectLst/>
                  </p:spPr>
                </p:cxnSp>
                <p:cxnSp>
                  <p:nvCxnSpPr>
                    <p:cNvPr id="186" name="Straight Connector 185"/>
                    <p:cNvCxnSpPr/>
                    <p:nvPr/>
                  </p:nvCxnSpPr>
                  <p:spPr>
                    <a:xfrm rot="10800000">
                      <a:off x="1943983" y="1858635"/>
                      <a:ext cx="72000" cy="0"/>
                    </a:xfrm>
                    <a:prstGeom prst="line">
                      <a:avLst/>
                    </a:prstGeom>
                    <a:noFill/>
                    <a:ln w="28575" cap="sq" cmpd="sng" algn="ctr">
                      <a:solidFill>
                        <a:sysClr val="windowText" lastClr="000000"/>
                      </a:solidFill>
                      <a:prstDash val="solid"/>
                      <a:miter lim="800000"/>
                    </a:ln>
                    <a:effectLst/>
                  </p:spPr>
                </p:cxnSp>
                <p:cxnSp>
                  <p:nvCxnSpPr>
                    <p:cNvPr id="187" name="Straight Connector 186"/>
                    <p:cNvCxnSpPr/>
                    <p:nvPr/>
                  </p:nvCxnSpPr>
                  <p:spPr>
                    <a:xfrm rot="10800000">
                      <a:off x="1943983" y="2745630"/>
                      <a:ext cx="72000" cy="0"/>
                    </a:xfrm>
                    <a:prstGeom prst="line">
                      <a:avLst/>
                    </a:prstGeom>
                    <a:noFill/>
                    <a:ln w="28575" cap="sq" cmpd="sng" algn="ctr">
                      <a:solidFill>
                        <a:sysClr val="windowText" lastClr="000000"/>
                      </a:solidFill>
                      <a:prstDash val="solid"/>
                      <a:miter lim="800000"/>
                    </a:ln>
                    <a:effectLst/>
                  </p:spPr>
                </p:cxnSp>
              </p:grpSp>
            </p:grpSp>
          </p:grpSp>
          <p:grpSp>
            <p:nvGrpSpPr>
              <p:cNvPr id="172" name="Group 171"/>
              <p:cNvGrpSpPr/>
              <p:nvPr/>
            </p:nvGrpSpPr>
            <p:grpSpPr>
              <a:xfrm>
                <a:off x="2096393" y="1768228"/>
                <a:ext cx="3013060" cy="1264940"/>
                <a:chOff x="2076451" y="1850354"/>
                <a:chExt cx="2686050" cy="1051596"/>
              </a:xfrm>
            </p:grpSpPr>
            <p:sp>
              <p:nvSpPr>
                <p:cNvPr id="173" name="Freeform 5"/>
                <p:cNvSpPr>
                  <a:spLocks/>
                </p:cNvSpPr>
                <p:nvPr/>
              </p:nvSpPr>
              <p:spPr bwMode="auto">
                <a:xfrm>
                  <a:off x="2081222" y="1850354"/>
                  <a:ext cx="2566776" cy="1051596"/>
                </a:xfrm>
                <a:custGeom>
                  <a:avLst/>
                  <a:gdLst>
                    <a:gd name="T0" fmla="*/ 0 w 2152"/>
                    <a:gd name="T1" fmla="*/ 895 h 895"/>
                    <a:gd name="T2" fmla="*/ 0 w 2152"/>
                    <a:gd name="T3" fmla="*/ 875 h 895"/>
                    <a:gd name="T4" fmla="*/ 224 w 2152"/>
                    <a:gd name="T5" fmla="*/ 875 h 895"/>
                    <a:gd name="T6" fmla="*/ 224 w 2152"/>
                    <a:gd name="T7" fmla="*/ 857 h 895"/>
                    <a:gd name="T8" fmla="*/ 240 w 2152"/>
                    <a:gd name="T9" fmla="*/ 857 h 895"/>
                    <a:gd name="T10" fmla="*/ 240 w 2152"/>
                    <a:gd name="T11" fmla="*/ 839 h 895"/>
                    <a:gd name="T12" fmla="*/ 242 w 2152"/>
                    <a:gd name="T13" fmla="*/ 839 h 895"/>
                    <a:gd name="T14" fmla="*/ 242 w 2152"/>
                    <a:gd name="T15" fmla="*/ 815 h 895"/>
                    <a:gd name="T16" fmla="*/ 246 w 2152"/>
                    <a:gd name="T17" fmla="*/ 815 h 895"/>
                    <a:gd name="T18" fmla="*/ 246 w 2152"/>
                    <a:gd name="T19" fmla="*/ 761 h 895"/>
                    <a:gd name="T20" fmla="*/ 498 w 2152"/>
                    <a:gd name="T21" fmla="*/ 761 h 895"/>
                    <a:gd name="T22" fmla="*/ 498 w 2152"/>
                    <a:gd name="T23" fmla="*/ 657 h 895"/>
                    <a:gd name="T24" fmla="*/ 502 w 2152"/>
                    <a:gd name="T25" fmla="*/ 657 h 895"/>
                    <a:gd name="T26" fmla="*/ 502 w 2152"/>
                    <a:gd name="T27" fmla="*/ 637 h 895"/>
                    <a:gd name="T28" fmla="*/ 561 w 2152"/>
                    <a:gd name="T29" fmla="*/ 637 h 895"/>
                    <a:gd name="T30" fmla="*/ 561 w 2152"/>
                    <a:gd name="T31" fmla="*/ 619 h 895"/>
                    <a:gd name="T32" fmla="*/ 729 w 2152"/>
                    <a:gd name="T33" fmla="*/ 619 h 895"/>
                    <a:gd name="T34" fmla="*/ 729 w 2152"/>
                    <a:gd name="T35" fmla="*/ 615 h 895"/>
                    <a:gd name="T36" fmla="*/ 735 w 2152"/>
                    <a:gd name="T37" fmla="*/ 615 h 895"/>
                    <a:gd name="T38" fmla="*/ 735 w 2152"/>
                    <a:gd name="T39" fmla="*/ 593 h 895"/>
                    <a:gd name="T40" fmla="*/ 741 w 2152"/>
                    <a:gd name="T41" fmla="*/ 593 h 895"/>
                    <a:gd name="T42" fmla="*/ 741 w 2152"/>
                    <a:gd name="T43" fmla="*/ 575 h 895"/>
                    <a:gd name="T44" fmla="*/ 749 w 2152"/>
                    <a:gd name="T45" fmla="*/ 575 h 895"/>
                    <a:gd name="T46" fmla="*/ 749 w 2152"/>
                    <a:gd name="T47" fmla="*/ 555 h 895"/>
                    <a:gd name="T48" fmla="*/ 751 w 2152"/>
                    <a:gd name="T49" fmla="*/ 555 h 895"/>
                    <a:gd name="T50" fmla="*/ 751 w 2152"/>
                    <a:gd name="T51" fmla="*/ 533 h 895"/>
                    <a:gd name="T52" fmla="*/ 971 w 2152"/>
                    <a:gd name="T53" fmla="*/ 533 h 895"/>
                    <a:gd name="T54" fmla="*/ 971 w 2152"/>
                    <a:gd name="T55" fmla="*/ 511 h 895"/>
                    <a:gd name="T56" fmla="*/ 993 w 2152"/>
                    <a:gd name="T57" fmla="*/ 511 h 895"/>
                    <a:gd name="T58" fmla="*/ 993 w 2152"/>
                    <a:gd name="T59" fmla="*/ 493 h 895"/>
                    <a:gd name="T60" fmla="*/ 999 w 2152"/>
                    <a:gd name="T61" fmla="*/ 493 h 895"/>
                    <a:gd name="T62" fmla="*/ 999 w 2152"/>
                    <a:gd name="T63" fmla="*/ 489 h 895"/>
                    <a:gd name="T64" fmla="*/ 1003 w 2152"/>
                    <a:gd name="T65" fmla="*/ 489 h 895"/>
                    <a:gd name="T66" fmla="*/ 1003 w 2152"/>
                    <a:gd name="T67" fmla="*/ 469 h 895"/>
                    <a:gd name="T68" fmla="*/ 1121 w 2152"/>
                    <a:gd name="T69" fmla="*/ 469 h 895"/>
                    <a:gd name="T70" fmla="*/ 1121 w 2152"/>
                    <a:gd name="T71" fmla="*/ 444 h 895"/>
                    <a:gd name="T72" fmla="*/ 1243 w 2152"/>
                    <a:gd name="T73" fmla="*/ 444 h 895"/>
                    <a:gd name="T74" fmla="*/ 1243 w 2152"/>
                    <a:gd name="T75" fmla="*/ 424 h 895"/>
                    <a:gd name="T76" fmla="*/ 1247 w 2152"/>
                    <a:gd name="T77" fmla="*/ 424 h 895"/>
                    <a:gd name="T78" fmla="*/ 1247 w 2152"/>
                    <a:gd name="T79" fmla="*/ 420 h 895"/>
                    <a:gd name="T80" fmla="*/ 1251 w 2152"/>
                    <a:gd name="T81" fmla="*/ 420 h 895"/>
                    <a:gd name="T82" fmla="*/ 1251 w 2152"/>
                    <a:gd name="T83" fmla="*/ 316 h 895"/>
                    <a:gd name="T84" fmla="*/ 1255 w 2152"/>
                    <a:gd name="T85" fmla="*/ 316 h 895"/>
                    <a:gd name="T86" fmla="*/ 1255 w 2152"/>
                    <a:gd name="T87" fmla="*/ 310 h 895"/>
                    <a:gd name="T88" fmla="*/ 1307 w 2152"/>
                    <a:gd name="T89" fmla="*/ 310 h 895"/>
                    <a:gd name="T90" fmla="*/ 1307 w 2152"/>
                    <a:gd name="T91" fmla="*/ 288 h 895"/>
                    <a:gd name="T92" fmla="*/ 1415 w 2152"/>
                    <a:gd name="T93" fmla="*/ 288 h 895"/>
                    <a:gd name="T94" fmla="*/ 1415 w 2152"/>
                    <a:gd name="T95" fmla="*/ 266 h 895"/>
                    <a:gd name="T96" fmla="*/ 1495 w 2152"/>
                    <a:gd name="T97" fmla="*/ 266 h 895"/>
                    <a:gd name="T98" fmla="*/ 1495 w 2152"/>
                    <a:gd name="T99" fmla="*/ 262 h 895"/>
                    <a:gd name="T100" fmla="*/ 1499 w 2152"/>
                    <a:gd name="T101" fmla="*/ 262 h 895"/>
                    <a:gd name="T102" fmla="*/ 1499 w 2152"/>
                    <a:gd name="T103" fmla="*/ 244 h 895"/>
                    <a:gd name="T104" fmla="*/ 1503 w 2152"/>
                    <a:gd name="T105" fmla="*/ 244 h 895"/>
                    <a:gd name="T106" fmla="*/ 1503 w 2152"/>
                    <a:gd name="T107" fmla="*/ 222 h 895"/>
                    <a:gd name="T108" fmla="*/ 1505 w 2152"/>
                    <a:gd name="T109" fmla="*/ 222 h 895"/>
                    <a:gd name="T110" fmla="*/ 1505 w 2152"/>
                    <a:gd name="T111" fmla="*/ 200 h 895"/>
                    <a:gd name="T112" fmla="*/ 1756 w 2152"/>
                    <a:gd name="T113" fmla="*/ 200 h 895"/>
                    <a:gd name="T114" fmla="*/ 1756 w 2152"/>
                    <a:gd name="T115" fmla="*/ 108 h 895"/>
                    <a:gd name="T116" fmla="*/ 2004 w 2152"/>
                    <a:gd name="T117" fmla="*/ 108 h 895"/>
                    <a:gd name="T118" fmla="*/ 2004 w 2152"/>
                    <a:gd name="T119" fmla="*/ 78 h 895"/>
                    <a:gd name="T120" fmla="*/ 2008 w 2152"/>
                    <a:gd name="T121" fmla="*/ 78 h 895"/>
                    <a:gd name="T122" fmla="*/ 2008 w 2152"/>
                    <a:gd name="T123" fmla="*/ 0 h 895"/>
                    <a:gd name="T124" fmla="*/ 2152 w 2152"/>
                    <a:gd name="T125"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2" h="895">
                      <a:moveTo>
                        <a:pt x="0" y="895"/>
                      </a:moveTo>
                      <a:lnTo>
                        <a:pt x="0" y="875"/>
                      </a:lnTo>
                      <a:lnTo>
                        <a:pt x="224" y="875"/>
                      </a:lnTo>
                      <a:lnTo>
                        <a:pt x="224" y="857"/>
                      </a:lnTo>
                      <a:lnTo>
                        <a:pt x="240" y="857"/>
                      </a:lnTo>
                      <a:lnTo>
                        <a:pt x="240" y="839"/>
                      </a:lnTo>
                      <a:lnTo>
                        <a:pt x="242" y="839"/>
                      </a:lnTo>
                      <a:lnTo>
                        <a:pt x="242" y="815"/>
                      </a:lnTo>
                      <a:lnTo>
                        <a:pt x="246" y="815"/>
                      </a:lnTo>
                      <a:lnTo>
                        <a:pt x="246" y="761"/>
                      </a:lnTo>
                      <a:lnTo>
                        <a:pt x="498" y="761"/>
                      </a:lnTo>
                      <a:lnTo>
                        <a:pt x="498" y="657"/>
                      </a:lnTo>
                      <a:lnTo>
                        <a:pt x="502" y="657"/>
                      </a:lnTo>
                      <a:lnTo>
                        <a:pt x="502" y="637"/>
                      </a:lnTo>
                      <a:lnTo>
                        <a:pt x="561" y="637"/>
                      </a:lnTo>
                      <a:lnTo>
                        <a:pt x="561" y="619"/>
                      </a:lnTo>
                      <a:lnTo>
                        <a:pt x="729" y="619"/>
                      </a:lnTo>
                      <a:lnTo>
                        <a:pt x="729" y="615"/>
                      </a:lnTo>
                      <a:lnTo>
                        <a:pt x="735" y="615"/>
                      </a:lnTo>
                      <a:lnTo>
                        <a:pt x="735" y="593"/>
                      </a:lnTo>
                      <a:lnTo>
                        <a:pt x="741" y="593"/>
                      </a:lnTo>
                      <a:lnTo>
                        <a:pt x="741" y="575"/>
                      </a:lnTo>
                      <a:lnTo>
                        <a:pt x="749" y="575"/>
                      </a:lnTo>
                      <a:lnTo>
                        <a:pt x="749" y="555"/>
                      </a:lnTo>
                      <a:lnTo>
                        <a:pt x="751" y="555"/>
                      </a:lnTo>
                      <a:lnTo>
                        <a:pt x="751" y="533"/>
                      </a:lnTo>
                      <a:lnTo>
                        <a:pt x="971" y="533"/>
                      </a:lnTo>
                      <a:lnTo>
                        <a:pt x="971" y="511"/>
                      </a:lnTo>
                      <a:lnTo>
                        <a:pt x="993" y="511"/>
                      </a:lnTo>
                      <a:lnTo>
                        <a:pt x="993" y="493"/>
                      </a:lnTo>
                      <a:lnTo>
                        <a:pt x="999" y="493"/>
                      </a:lnTo>
                      <a:lnTo>
                        <a:pt x="999" y="489"/>
                      </a:lnTo>
                      <a:lnTo>
                        <a:pt x="1003" y="489"/>
                      </a:lnTo>
                      <a:lnTo>
                        <a:pt x="1003" y="469"/>
                      </a:lnTo>
                      <a:lnTo>
                        <a:pt x="1121" y="469"/>
                      </a:lnTo>
                      <a:lnTo>
                        <a:pt x="1121" y="444"/>
                      </a:lnTo>
                      <a:lnTo>
                        <a:pt x="1243" y="444"/>
                      </a:lnTo>
                      <a:lnTo>
                        <a:pt x="1243" y="424"/>
                      </a:lnTo>
                      <a:lnTo>
                        <a:pt x="1247" y="424"/>
                      </a:lnTo>
                      <a:lnTo>
                        <a:pt x="1247" y="420"/>
                      </a:lnTo>
                      <a:lnTo>
                        <a:pt x="1251" y="420"/>
                      </a:lnTo>
                      <a:lnTo>
                        <a:pt x="1251" y="316"/>
                      </a:lnTo>
                      <a:lnTo>
                        <a:pt x="1255" y="316"/>
                      </a:lnTo>
                      <a:lnTo>
                        <a:pt x="1255" y="310"/>
                      </a:lnTo>
                      <a:lnTo>
                        <a:pt x="1307" y="310"/>
                      </a:lnTo>
                      <a:lnTo>
                        <a:pt x="1307" y="288"/>
                      </a:lnTo>
                      <a:lnTo>
                        <a:pt x="1415" y="288"/>
                      </a:lnTo>
                      <a:lnTo>
                        <a:pt x="1415" y="266"/>
                      </a:lnTo>
                      <a:lnTo>
                        <a:pt x="1495" y="266"/>
                      </a:lnTo>
                      <a:lnTo>
                        <a:pt x="1495" y="262"/>
                      </a:lnTo>
                      <a:lnTo>
                        <a:pt x="1499" y="262"/>
                      </a:lnTo>
                      <a:lnTo>
                        <a:pt x="1499" y="244"/>
                      </a:lnTo>
                      <a:lnTo>
                        <a:pt x="1503" y="244"/>
                      </a:lnTo>
                      <a:lnTo>
                        <a:pt x="1503" y="222"/>
                      </a:lnTo>
                      <a:lnTo>
                        <a:pt x="1505" y="222"/>
                      </a:lnTo>
                      <a:lnTo>
                        <a:pt x="1505" y="200"/>
                      </a:lnTo>
                      <a:lnTo>
                        <a:pt x="1756" y="200"/>
                      </a:lnTo>
                      <a:lnTo>
                        <a:pt x="1756" y="108"/>
                      </a:lnTo>
                      <a:lnTo>
                        <a:pt x="2004" y="108"/>
                      </a:lnTo>
                      <a:lnTo>
                        <a:pt x="2004" y="78"/>
                      </a:lnTo>
                      <a:lnTo>
                        <a:pt x="2008" y="78"/>
                      </a:lnTo>
                      <a:lnTo>
                        <a:pt x="2008" y="0"/>
                      </a:lnTo>
                      <a:lnTo>
                        <a:pt x="2152" y="0"/>
                      </a:lnTo>
                    </a:path>
                  </a:pathLst>
                </a:custGeom>
                <a:noFill/>
                <a:ln w="19050" cap="sq">
                  <a:solidFill>
                    <a:srgbClr val="FFC72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0000"/>
                    </a:solidFill>
                    <a:effectLst/>
                    <a:uLnTx/>
                    <a:uFillTx/>
                  </a:endParaRPr>
                </a:p>
              </p:txBody>
            </p:sp>
            <p:sp>
              <p:nvSpPr>
                <p:cNvPr id="174" name="Freeform 6"/>
                <p:cNvSpPr>
                  <a:spLocks/>
                </p:cNvSpPr>
                <p:nvPr/>
              </p:nvSpPr>
              <p:spPr bwMode="auto">
                <a:xfrm>
                  <a:off x="2076451" y="2427263"/>
                  <a:ext cx="2686050" cy="474687"/>
                </a:xfrm>
                <a:custGeom>
                  <a:avLst/>
                  <a:gdLst>
                    <a:gd name="T0" fmla="*/ 0 w 2252"/>
                    <a:gd name="T1" fmla="*/ 404 h 404"/>
                    <a:gd name="T2" fmla="*/ 252 w 2252"/>
                    <a:gd name="T3" fmla="*/ 404 h 404"/>
                    <a:gd name="T4" fmla="*/ 252 w 2252"/>
                    <a:gd name="T5" fmla="*/ 370 h 404"/>
                    <a:gd name="T6" fmla="*/ 254 w 2252"/>
                    <a:gd name="T7" fmla="*/ 370 h 404"/>
                    <a:gd name="T8" fmla="*/ 254 w 2252"/>
                    <a:gd name="T9" fmla="*/ 344 h 404"/>
                    <a:gd name="T10" fmla="*/ 500 w 2252"/>
                    <a:gd name="T11" fmla="*/ 344 h 404"/>
                    <a:gd name="T12" fmla="*/ 500 w 2252"/>
                    <a:gd name="T13" fmla="*/ 324 h 404"/>
                    <a:gd name="T14" fmla="*/ 504 w 2252"/>
                    <a:gd name="T15" fmla="*/ 324 h 404"/>
                    <a:gd name="T16" fmla="*/ 504 w 2252"/>
                    <a:gd name="T17" fmla="*/ 306 h 404"/>
                    <a:gd name="T18" fmla="*/ 573 w 2252"/>
                    <a:gd name="T19" fmla="*/ 306 h 404"/>
                    <a:gd name="T20" fmla="*/ 573 w 2252"/>
                    <a:gd name="T21" fmla="*/ 284 h 404"/>
                    <a:gd name="T22" fmla="*/ 743 w 2252"/>
                    <a:gd name="T23" fmla="*/ 284 h 404"/>
                    <a:gd name="T24" fmla="*/ 743 w 2252"/>
                    <a:gd name="T25" fmla="*/ 264 h 404"/>
                    <a:gd name="T26" fmla="*/ 747 w 2252"/>
                    <a:gd name="T27" fmla="*/ 264 h 404"/>
                    <a:gd name="T28" fmla="*/ 747 w 2252"/>
                    <a:gd name="T29" fmla="*/ 242 h 404"/>
                    <a:gd name="T30" fmla="*/ 811 w 2252"/>
                    <a:gd name="T31" fmla="*/ 242 h 404"/>
                    <a:gd name="T32" fmla="*/ 811 w 2252"/>
                    <a:gd name="T33" fmla="*/ 224 h 404"/>
                    <a:gd name="T34" fmla="*/ 859 w 2252"/>
                    <a:gd name="T35" fmla="*/ 224 h 404"/>
                    <a:gd name="T36" fmla="*/ 859 w 2252"/>
                    <a:gd name="T37" fmla="*/ 202 h 404"/>
                    <a:gd name="T38" fmla="*/ 1001 w 2252"/>
                    <a:gd name="T39" fmla="*/ 202 h 404"/>
                    <a:gd name="T40" fmla="*/ 1001 w 2252"/>
                    <a:gd name="T41" fmla="*/ 182 h 404"/>
                    <a:gd name="T42" fmla="*/ 1005 w 2252"/>
                    <a:gd name="T43" fmla="*/ 182 h 404"/>
                    <a:gd name="T44" fmla="*/ 1005 w 2252"/>
                    <a:gd name="T45" fmla="*/ 142 h 404"/>
                    <a:gd name="T46" fmla="*/ 1011 w 2252"/>
                    <a:gd name="T47" fmla="*/ 142 h 404"/>
                    <a:gd name="T48" fmla="*/ 1011 w 2252"/>
                    <a:gd name="T49" fmla="*/ 138 h 404"/>
                    <a:gd name="T50" fmla="*/ 1253 w 2252"/>
                    <a:gd name="T51" fmla="*/ 138 h 404"/>
                    <a:gd name="T52" fmla="*/ 1253 w 2252"/>
                    <a:gd name="T53" fmla="*/ 120 h 404"/>
                    <a:gd name="T54" fmla="*/ 1507 w 2252"/>
                    <a:gd name="T55" fmla="*/ 120 h 404"/>
                    <a:gd name="T56" fmla="*/ 1507 w 2252"/>
                    <a:gd name="T57" fmla="*/ 78 h 404"/>
                    <a:gd name="T58" fmla="*/ 1762 w 2252"/>
                    <a:gd name="T59" fmla="*/ 78 h 404"/>
                    <a:gd name="T60" fmla="*/ 1762 w 2252"/>
                    <a:gd name="T61" fmla="*/ 56 h 404"/>
                    <a:gd name="T62" fmla="*/ 2008 w 2252"/>
                    <a:gd name="T63" fmla="*/ 56 h 404"/>
                    <a:gd name="T64" fmla="*/ 2008 w 2252"/>
                    <a:gd name="T65" fmla="*/ 0 h 404"/>
                    <a:gd name="T66" fmla="*/ 2252 w 2252"/>
                    <a:gd name="T6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2" h="404">
                      <a:moveTo>
                        <a:pt x="0" y="404"/>
                      </a:moveTo>
                      <a:lnTo>
                        <a:pt x="252" y="404"/>
                      </a:lnTo>
                      <a:lnTo>
                        <a:pt x="252" y="370"/>
                      </a:lnTo>
                      <a:lnTo>
                        <a:pt x="254" y="370"/>
                      </a:lnTo>
                      <a:lnTo>
                        <a:pt x="254" y="344"/>
                      </a:lnTo>
                      <a:lnTo>
                        <a:pt x="500" y="344"/>
                      </a:lnTo>
                      <a:lnTo>
                        <a:pt x="500" y="324"/>
                      </a:lnTo>
                      <a:lnTo>
                        <a:pt x="504" y="324"/>
                      </a:lnTo>
                      <a:lnTo>
                        <a:pt x="504" y="306"/>
                      </a:lnTo>
                      <a:lnTo>
                        <a:pt x="573" y="306"/>
                      </a:lnTo>
                      <a:lnTo>
                        <a:pt x="573" y="284"/>
                      </a:lnTo>
                      <a:lnTo>
                        <a:pt x="743" y="284"/>
                      </a:lnTo>
                      <a:lnTo>
                        <a:pt x="743" y="264"/>
                      </a:lnTo>
                      <a:lnTo>
                        <a:pt x="747" y="264"/>
                      </a:lnTo>
                      <a:lnTo>
                        <a:pt x="747" y="242"/>
                      </a:lnTo>
                      <a:lnTo>
                        <a:pt x="811" y="242"/>
                      </a:lnTo>
                      <a:lnTo>
                        <a:pt x="811" y="224"/>
                      </a:lnTo>
                      <a:lnTo>
                        <a:pt x="859" y="224"/>
                      </a:lnTo>
                      <a:lnTo>
                        <a:pt x="859" y="202"/>
                      </a:lnTo>
                      <a:lnTo>
                        <a:pt x="1001" y="202"/>
                      </a:lnTo>
                      <a:lnTo>
                        <a:pt x="1001" y="182"/>
                      </a:lnTo>
                      <a:lnTo>
                        <a:pt x="1005" y="182"/>
                      </a:lnTo>
                      <a:lnTo>
                        <a:pt x="1005" y="142"/>
                      </a:lnTo>
                      <a:lnTo>
                        <a:pt x="1011" y="142"/>
                      </a:lnTo>
                      <a:lnTo>
                        <a:pt x="1011" y="138"/>
                      </a:lnTo>
                      <a:lnTo>
                        <a:pt x="1253" y="138"/>
                      </a:lnTo>
                      <a:lnTo>
                        <a:pt x="1253" y="120"/>
                      </a:lnTo>
                      <a:lnTo>
                        <a:pt x="1507" y="120"/>
                      </a:lnTo>
                      <a:lnTo>
                        <a:pt x="1507" y="78"/>
                      </a:lnTo>
                      <a:lnTo>
                        <a:pt x="1762" y="78"/>
                      </a:lnTo>
                      <a:lnTo>
                        <a:pt x="1762" y="56"/>
                      </a:lnTo>
                      <a:lnTo>
                        <a:pt x="2008" y="56"/>
                      </a:lnTo>
                      <a:lnTo>
                        <a:pt x="2008" y="0"/>
                      </a:lnTo>
                      <a:lnTo>
                        <a:pt x="2252" y="0"/>
                      </a:lnTo>
                    </a:path>
                  </a:pathLst>
                </a:custGeom>
                <a:noFill/>
                <a:ln w="19050" cap="sq">
                  <a:solidFill>
                    <a:srgbClr val="5F6EB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0000"/>
                    </a:solidFill>
                    <a:effectLst/>
                    <a:uLnTx/>
                    <a:uFillTx/>
                  </a:endParaRPr>
                </a:p>
              </p:txBody>
            </p:sp>
          </p:grpSp>
        </p:grpSp>
        <p:grpSp>
          <p:nvGrpSpPr>
            <p:cNvPr id="121" name="Group 120"/>
            <p:cNvGrpSpPr/>
            <p:nvPr/>
          </p:nvGrpSpPr>
          <p:grpSpPr>
            <a:xfrm>
              <a:off x="4780695" y="2258720"/>
              <a:ext cx="3905853" cy="2050307"/>
              <a:chOff x="1541623" y="3972048"/>
              <a:chExt cx="3905853" cy="2050307"/>
            </a:xfrm>
          </p:grpSpPr>
          <p:sp>
            <p:nvSpPr>
              <p:cNvPr id="122" name="TextBox 121"/>
              <p:cNvSpPr txBox="1"/>
              <p:nvPr/>
            </p:nvSpPr>
            <p:spPr>
              <a:xfrm rot="16200000">
                <a:off x="980935" y="4739135"/>
                <a:ext cx="1271090" cy="149713"/>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400" b="1" i="0" u="none" strike="noStrike" kern="0" cap="none" spc="0" normalizeH="0" baseline="0" noProof="0" dirty="0" smtClean="0">
                    <a:ln>
                      <a:noFill/>
                    </a:ln>
                    <a:solidFill>
                      <a:sysClr val="windowText" lastClr="000000"/>
                    </a:solidFill>
                    <a:effectLst/>
                    <a:uLnTx/>
                    <a:uFillTx/>
                  </a:rPr>
                  <a:t>Kumulativna vjerovatnoća</a:t>
                </a:r>
                <a:r>
                  <a:rPr kumimoji="0" lang="en-GB" sz="1400" b="1" i="0" u="none" strike="noStrike" kern="0" cap="none" spc="0" normalizeH="0" baseline="0" noProof="0" dirty="0" smtClean="0">
                    <a:ln>
                      <a:noFill/>
                    </a:ln>
                    <a:solidFill>
                      <a:sysClr val="windowText" lastClr="000000"/>
                    </a:solidFill>
                    <a:effectLst/>
                    <a:uLnTx/>
                    <a:uFillTx/>
                  </a:rPr>
                  <a:t> </a:t>
                </a:r>
                <a:r>
                  <a:rPr kumimoji="0" lang="en-GB" sz="1400" b="1" i="0" u="none" strike="noStrike" kern="0" cap="none" spc="0" normalizeH="0" baseline="0" noProof="0" dirty="0">
                    <a:ln>
                      <a:noFill/>
                    </a:ln>
                    <a:solidFill>
                      <a:sysClr val="windowText" lastClr="000000"/>
                    </a:solidFill>
                    <a:effectLst/>
                    <a:uLnTx/>
                    <a:uFillTx/>
                  </a:rPr>
                  <a:t>(%)</a:t>
                </a:r>
              </a:p>
            </p:txBody>
          </p:sp>
          <p:sp>
            <p:nvSpPr>
              <p:cNvPr id="123" name="TextBox 122"/>
              <p:cNvSpPr txBox="1"/>
              <p:nvPr/>
            </p:nvSpPr>
            <p:spPr>
              <a:xfrm>
                <a:off x="1907421" y="5913957"/>
                <a:ext cx="3540055" cy="108398"/>
              </a:xfrm>
              <a:prstGeom prst="rect">
                <a:avLst/>
              </a:prstGeom>
              <a:noFill/>
            </p:spPr>
            <p:txBody>
              <a:bodyPr wrap="squar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400" b="1" i="0" u="none" strike="noStrike" kern="0" cap="none" spc="0" normalizeH="0" baseline="0" noProof="0" dirty="0" smtClean="0">
                    <a:ln>
                      <a:noFill/>
                    </a:ln>
                    <a:solidFill>
                      <a:sysClr val="windowText" lastClr="000000"/>
                    </a:solidFill>
                    <a:effectLst/>
                    <a:uLnTx/>
                    <a:uFillTx/>
                  </a:rPr>
                  <a:t>Vrijeme do </a:t>
                </a:r>
                <a:r>
                  <a:rPr kumimoji="0" lang="en-GB" sz="1400" b="1" i="0" u="none" strike="noStrike" kern="0" cap="none" spc="0" normalizeH="0" baseline="0" noProof="0" dirty="0" smtClean="0">
                    <a:ln>
                      <a:noFill/>
                    </a:ln>
                    <a:solidFill>
                      <a:sysClr val="windowText" lastClr="000000"/>
                    </a:solidFill>
                    <a:effectLst/>
                    <a:uLnTx/>
                    <a:uFillTx/>
                  </a:rPr>
                  <a:t>24-</a:t>
                </a:r>
                <a:r>
                  <a:rPr kumimoji="0" lang="bs-Latn-BA" sz="1400" b="1" i="0" u="none" strike="noStrike" kern="0" cap="none" spc="0" normalizeH="0" baseline="0" noProof="0" dirty="0" smtClean="0">
                    <a:ln>
                      <a:noFill/>
                    </a:ln>
                    <a:solidFill>
                      <a:sysClr val="windowText" lastClr="000000"/>
                    </a:solidFill>
                    <a:effectLst/>
                    <a:uLnTx/>
                    <a:uFillTx/>
                  </a:rPr>
                  <a:t>sedmičnog potvrđenog ED</a:t>
                </a:r>
                <a:r>
                  <a:rPr kumimoji="0" lang="en-GB" sz="1400" b="1" i="0" u="none" strike="noStrike" kern="0" cap="none" spc="0" normalizeH="0" baseline="0" noProof="0" dirty="0" smtClean="0">
                    <a:ln>
                      <a:noFill/>
                    </a:ln>
                    <a:solidFill>
                      <a:sysClr val="windowText" lastClr="000000"/>
                    </a:solidFill>
                    <a:effectLst/>
                    <a:uLnTx/>
                    <a:uFillTx/>
                  </a:rPr>
                  <a:t>SS </a:t>
                </a:r>
                <a:r>
                  <a:rPr kumimoji="0" lang="en-GB" sz="1400" b="1" i="0" u="none" strike="noStrike" kern="0" cap="none" spc="0" normalizeH="0" baseline="0" noProof="0" dirty="0">
                    <a:ln>
                      <a:noFill/>
                    </a:ln>
                    <a:solidFill>
                      <a:sysClr val="windowText" lastClr="000000"/>
                    </a:solidFill>
                    <a:effectLst/>
                    <a:uLnTx/>
                    <a:uFillTx/>
                  </a:rPr>
                  <a:t>4.0 </a:t>
                </a:r>
                <a:r>
                  <a:rPr kumimoji="0" lang="en-GB" sz="1400" b="1" i="0" u="none" strike="noStrike" kern="0" cap="none" spc="0" normalizeH="0" baseline="0" noProof="0" dirty="0" smtClean="0">
                    <a:ln>
                      <a:noFill/>
                    </a:ln>
                    <a:solidFill>
                      <a:sysClr val="windowText" lastClr="000000"/>
                    </a:solidFill>
                    <a:effectLst/>
                    <a:uLnTx/>
                    <a:uFillTx/>
                  </a:rPr>
                  <a:t>(</a:t>
                </a:r>
                <a:r>
                  <a:rPr kumimoji="0" lang="bs-Latn-BA" sz="1400" b="1" i="0" u="none" strike="noStrike" kern="0" cap="none" spc="0" normalizeH="0" baseline="0" noProof="0" dirty="0" smtClean="0">
                    <a:ln>
                      <a:noFill/>
                    </a:ln>
                    <a:solidFill>
                      <a:sysClr val="windowText" lastClr="000000"/>
                    </a:solidFill>
                    <a:effectLst/>
                    <a:uLnTx/>
                    <a:uFillTx/>
                  </a:rPr>
                  <a:t>sedmice</a:t>
                </a:r>
                <a:r>
                  <a:rPr kumimoji="0" lang="en-GB" sz="1400" b="1" i="0" u="none" strike="noStrike" kern="0" cap="none" spc="0" normalizeH="0" baseline="0" noProof="0" dirty="0" smtClean="0">
                    <a:ln>
                      <a:noFill/>
                    </a:ln>
                    <a:solidFill>
                      <a:sysClr val="windowText" lastClr="000000"/>
                    </a:solidFill>
                    <a:effectLst/>
                    <a:uLnTx/>
                    <a:uFillTx/>
                  </a:rPr>
                  <a:t>)</a:t>
                </a:r>
                <a:endParaRPr kumimoji="0" lang="en-GB" sz="1400" b="1" i="0" u="none" strike="noStrike" kern="0" cap="none" spc="0" normalizeH="0" baseline="0" noProof="0" dirty="0">
                  <a:ln>
                    <a:noFill/>
                  </a:ln>
                  <a:solidFill>
                    <a:sysClr val="windowText" lastClr="000000"/>
                  </a:solidFill>
                  <a:effectLst/>
                  <a:uLnTx/>
                  <a:uFillTx/>
                </a:endParaRPr>
              </a:p>
            </p:txBody>
          </p:sp>
          <p:grpSp>
            <p:nvGrpSpPr>
              <p:cNvPr id="124" name="Group 123"/>
              <p:cNvGrpSpPr/>
              <p:nvPr/>
            </p:nvGrpSpPr>
            <p:grpSpPr>
              <a:xfrm>
                <a:off x="2132153" y="4004690"/>
                <a:ext cx="1902725" cy="308626"/>
                <a:chOff x="1229044" y="1466811"/>
                <a:chExt cx="1902725" cy="308626"/>
              </a:xfrm>
            </p:grpSpPr>
            <p:sp>
              <p:nvSpPr>
                <p:cNvPr id="166" name="TextBox 165"/>
                <p:cNvSpPr txBox="1"/>
                <p:nvPr/>
              </p:nvSpPr>
              <p:spPr>
                <a:xfrm>
                  <a:off x="1466621" y="1466811"/>
                  <a:ext cx="1014318" cy="165509"/>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IFN </a:t>
                  </a:r>
                  <a:r>
                    <a:rPr kumimoji="0" lang="el-GR" sz="1200" b="0" i="0" u="none" strike="noStrike" kern="0" cap="none" spc="0" normalizeH="0" baseline="0" noProof="0" dirty="0">
                      <a:ln>
                        <a:noFill/>
                      </a:ln>
                      <a:solidFill>
                        <a:sysClr val="windowText" lastClr="000000"/>
                      </a:solidFill>
                      <a:effectLst/>
                      <a:uLnTx/>
                      <a:uFillTx/>
                    </a:rPr>
                    <a:t>β-1</a:t>
                  </a:r>
                  <a:r>
                    <a:rPr kumimoji="0" lang="en-GB" sz="1200" b="0" i="0" u="none" strike="noStrike" kern="0" cap="none" spc="0" normalizeH="0" baseline="0" noProof="0" dirty="0">
                      <a:ln>
                        <a:noFill/>
                      </a:ln>
                      <a:solidFill>
                        <a:sysClr val="windowText" lastClr="000000"/>
                      </a:solidFill>
                      <a:effectLst/>
                      <a:uLnTx/>
                      <a:uFillTx/>
                    </a:rPr>
                    <a:t>a (n=544)</a:t>
                  </a:r>
                </a:p>
              </p:txBody>
            </p:sp>
            <p:sp>
              <p:nvSpPr>
                <p:cNvPr id="167" name="TextBox 166"/>
                <p:cNvSpPr txBox="1"/>
                <p:nvPr/>
              </p:nvSpPr>
              <p:spPr>
                <a:xfrm>
                  <a:off x="1466621" y="1609928"/>
                  <a:ext cx="1665148" cy="165509"/>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Ocrelizumab 600mg (n=538)</a:t>
                  </a:r>
                </a:p>
              </p:txBody>
            </p:sp>
            <p:grpSp>
              <p:nvGrpSpPr>
                <p:cNvPr id="168" name="Group 167"/>
                <p:cNvGrpSpPr/>
                <p:nvPr/>
              </p:nvGrpSpPr>
              <p:grpSpPr>
                <a:xfrm>
                  <a:off x="1229044" y="1559646"/>
                  <a:ext cx="169859" cy="143116"/>
                  <a:chOff x="1229044" y="2020794"/>
                  <a:chExt cx="169859" cy="143116"/>
                </a:xfrm>
              </p:grpSpPr>
              <p:cxnSp>
                <p:nvCxnSpPr>
                  <p:cNvPr id="169" name="Straight Connector 168"/>
                  <p:cNvCxnSpPr/>
                  <p:nvPr/>
                </p:nvCxnSpPr>
                <p:spPr>
                  <a:xfrm>
                    <a:off x="1229044" y="2020794"/>
                    <a:ext cx="169859" cy="0"/>
                  </a:xfrm>
                  <a:prstGeom prst="line">
                    <a:avLst/>
                  </a:prstGeom>
                  <a:noFill/>
                  <a:ln w="19050" cap="flat" cmpd="sng" algn="ctr">
                    <a:solidFill>
                      <a:srgbClr val="FFC72A"/>
                    </a:solidFill>
                    <a:prstDash val="solid"/>
                  </a:ln>
                  <a:effectLst/>
                </p:spPr>
              </p:cxnSp>
              <p:cxnSp>
                <p:nvCxnSpPr>
                  <p:cNvPr id="170" name="Straight Connector 169"/>
                  <p:cNvCxnSpPr/>
                  <p:nvPr/>
                </p:nvCxnSpPr>
                <p:spPr>
                  <a:xfrm>
                    <a:off x="1229044" y="2163910"/>
                    <a:ext cx="169859" cy="0"/>
                  </a:xfrm>
                  <a:prstGeom prst="line">
                    <a:avLst/>
                  </a:prstGeom>
                  <a:noFill/>
                  <a:ln w="19050" cap="flat" cmpd="sng" algn="ctr">
                    <a:solidFill>
                      <a:srgbClr val="5F6EB3">
                        <a:shade val="95000"/>
                        <a:satMod val="105000"/>
                      </a:srgbClr>
                    </a:solidFill>
                    <a:prstDash val="solid"/>
                  </a:ln>
                  <a:effectLst/>
                </p:spPr>
              </p:cxnSp>
            </p:grpSp>
          </p:grpSp>
          <p:sp>
            <p:nvSpPr>
              <p:cNvPr id="125" name="TextBox 124"/>
              <p:cNvSpPr txBox="1"/>
              <p:nvPr/>
            </p:nvSpPr>
            <p:spPr>
              <a:xfrm>
                <a:off x="2103609" y="4298182"/>
                <a:ext cx="2743820" cy="386188"/>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5F6EB3"/>
                    </a:solidFill>
                    <a:effectLst/>
                    <a:uLnTx/>
                    <a:uFillTx/>
                    <a:cs typeface="Arial" panose="020B0604020202020204" pitchFamily="34" charset="0"/>
                  </a:rPr>
                  <a:t>HR (95% CI): 0.39 (0.20, 0.73); </a:t>
                </a:r>
                <a:endParaRPr kumimoji="0" lang="bs-Latn-BA" sz="1100" b="1" i="0" u="none" strike="noStrike" kern="0" cap="none" spc="0" normalizeH="0" baseline="0" noProof="0" dirty="0" smtClean="0">
                  <a:ln>
                    <a:noFill/>
                  </a:ln>
                  <a:solidFill>
                    <a:srgbClr val="5F6EB3"/>
                  </a:solidFill>
                  <a:effectLst/>
                  <a:uLnTx/>
                  <a:uFillTx/>
                  <a:cs typeface="Arial" panose="020B0604020202020204" pitchFamily="34" charset="0"/>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5F6EB3"/>
                    </a:solidFill>
                    <a:effectLst/>
                    <a:uLnTx/>
                    <a:uFillTx/>
                    <a:cs typeface="Arial" panose="020B0604020202020204" pitchFamily="34" charset="0"/>
                  </a:rPr>
                  <a:t>p=0.004</a:t>
                </a:r>
                <a:endParaRPr kumimoji="0" lang="it-IT" sz="1100" b="1" i="0" u="none" strike="noStrike" kern="0" cap="none" spc="0" normalizeH="0" baseline="0" noProof="0" dirty="0">
                  <a:ln>
                    <a:noFill/>
                  </a:ln>
                  <a:solidFill>
                    <a:srgbClr val="5F6EB3"/>
                  </a:solidFill>
                  <a:effectLst/>
                  <a:uLnTx/>
                  <a:uFillTx/>
                  <a:cs typeface="Arial" panose="020B0604020202020204" pitchFamily="34" charset="0"/>
                </a:endParaRPr>
              </a:p>
            </p:txBody>
          </p:sp>
          <p:grpSp>
            <p:nvGrpSpPr>
              <p:cNvPr id="126" name="Group 125"/>
              <p:cNvGrpSpPr/>
              <p:nvPr/>
            </p:nvGrpSpPr>
            <p:grpSpPr>
              <a:xfrm>
                <a:off x="1767138" y="3972048"/>
                <a:ext cx="3357451" cy="1910430"/>
                <a:chOff x="1767138" y="3972048"/>
                <a:chExt cx="3357451" cy="1910430"/>
              </a:xfrm>
            </p:grpSpPr>
            <p:grpSp>
              <p:nvGrpSpPr>
                <p:cNvPr id="129" name="Group 128"/>
                <p:cNvGrpSpPr/>
                <p:nvPr/>
              </p:nvGrpSpPr>
              <p:grpSpPr>
                <a:xfrm>
                  <a:off x="1767138" y="3972048"/>
                  <a:ext cx="137924" cy="1648571"/>
                  <a:chOff x="1767138" y="3972048"/>
                  <a:chExt cx="137924" cy="1648571"/>
                </a:xfrm>
              </p:grpSpPr>
              <p:sp>
                <p:nvSpPr>
                  <p:cNvPr id="160" name="TextBox 159"/>
                  <p:cNvSpPr txBox="1"/>
                  <p:nvPr/>
                </p:nvSpPr>
                <p:spPr>
                  <a:xfrm>
                    <a:off x="1767138" y="3972048"/>
                    <a:ext cx="137924"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10</a:t>
                    </a:r>
                  </a:p>
                </p:txBody>
              </p:sp>
              <p:sp>
                <p:nvSpPr>
                  <p:cNvPr id="161" name="TextBox 160"/>
                  <p:cNvSpPr txBox="1"/>
                  <p:nvPr/>
                </p:nvSpPr>
                <p:spPr>
                  <a:xfrm>
                    <a:off x="1836100" y="4268661"/>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a:t>
                    </a:r>
                  </a:p>
                </p:txBody>
              </p:sp>
              <p:sp>
                <p:nvSpPr>
                  <p:cNvPr id="162" name="TextBox 161"/>
                  <p:cNvSpPr txBox="1"/>
                  <p:nvPr/>
                </p:nvSpPr>
                <p:spPr>
                  <a:xfrm>
                    <a:off x="1836100" y="4565273"/>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a:t>
                    </a:r>
                  </a:p>
                </p:txBody>
              </p:sp>
              <p:sp>
                <p:nvSpPr>
                  <p:cNvPr id="163" name="TextBox 162"/>
                  <p:cNvSpPr txBox="1"/>
                  <p:nvPr/>
                </p:nvSpPr>
                <p:spPr>
                  <a:xfrm>
                    <a:off x="1836100" y="5455110"/>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164" name="TextBox 163"/>
                  <p:cNvSpPr txBox="1"/>
                  <p:nvPr/>
                </p:nvSpPr>
                <p:spPr>
                  <a:xfrm>
                    <a:off x="1836100" y="5158497"/>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a:t>
                    </a:r>
                  </a:p>
                </p:txBody>
              </p:sp>
              <p:sp>
                <p:nvSpPr>
                  <p:cNvPr id="165" name="TextBox 164"/>
                  <p:cNvSpPr txBox="1"/>
                  <p:nvPr/>
                </p:nvSpPr>
                <p:spPr>
                  <a:xfrm>
                    <a:off x="1836100" y="4861885"/>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a:t>
                    </a:r>
                  </a:p>
                </p:txBody>
              </p:sp>
            </p:grpSp>
            <p:grpSp>
              <p:nvGrpSpPr>
                <p:cNvPr id="130" name="Group 129"/>
                <p:cNvGrpSpPr/>
                <p:nvPr/>
              </p:nvGrpSpPr>
              <p:grpSpPr>
                <a:xfrm>
                  <a:off x="2067918" y="5716969"/>
                  <a:ext cx="2788721" cy="165509"/>
                  <a:chOff x="2067918" y="5716969"/>
                  <a:chExt cx="2788721" cy="165509"/>
                </a:xfrm>
              </p:grpSpPr>
              <p:sp>
                <p:nvSpPr>
                  <p:cNvPr id="151" name="TextBox 150"/>
                  <p:cNvSpPr txBox="1"/>
                  <p:nvPr/>
                </p:nvSpPr>
                <p:spPr>
                  <a:xfrm>
                    <a:off x="2067918" y="5716969"/>
                    <a:ext cx="68962" cy="165509"/>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152" name="TextBox 151"/>
                  <p:cNvSpPr txBox="1"/>
                  <p:nvPr/>
                </p:nvSpPr>
                <p:spPr>
                  <a:xfrm>
                    <a:off x="2705460"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24</a:t>
                    </a:r>
                  </a:p>
                </p:txBody>
              </p:sp>
              <p:sp>
                <p:nvSpPr>
                  <p:cNvPr id="153" name="TextBox 152"/>
                  <p:cNvSpPr txBox="1"/>
                  <p:nvPr/>
                </p:nvSpPr>
                <p:spPr>
                  <a:xfrm>
                    <a:off x="3376920"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48</a:t>
                    </a:r>
                  </a:p>
                </p:txBody>
              </p:sp>
              <p:sp>
                <p:nvSpPr>
                  <p:cNvPr id="154" name="TextBox 153"/>
                  <p:cNvSpPr txBox="1"/>
                  <p:nvPr/>
                </p:nvSpPr>
                <p:spPr>
                  <a:xfrm>
                    <a:off x="4048380"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72</a:t>
                    </a:r>
                  </a:p>
                </p:txBody>
              </p:sp>
              <p:sp>
                <p:nvSpPr>
                  <p:cNvPr id="155" name="TextBox 154"/>
                  <p:cNvSpPr txBox="1"/>
                  <p:nvPr/>
                </p:nvSpPr>
                <p:spPr>
                  <a:xfrm>
                    <a:off x="4719839"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96</a:t>
                    </a:r>
                  </a:p>
                </p:txBody>
              </p:sp>
              <p:sp>
                <p:nvSpPr>
                  <p:cNvPr id="156" name="TextBox 155"/>
                  <p:cNvSpPr txBox="1"/>
                  <p:nvPr/>
                </p:nvSpPr>
                <p:spPr>
                  <a:xfrm>
                    <a:off x="2369730"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12</a:t>
                    </a:r>
                  </a:p>
                </p:txBody>
              </p:sp>
              <p:sp>
                <p:nvSpPr>
                  <p:cNvPr id="157" name="TextBox 156"/>
                  <p:cNvSpPr txBox="1"/>
                  <p:nvPr/>
                </p:nvSpPr>
                <p:spPr>
                  <a:xfrm>
                    <a:off x="3041190"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36</a:t>
                    </a:r>
                  </a:p>
                </p:txBody>
              </p:sp>
              <p:sp>
                <p:nvSpPr>
                  <p:cNvPr id="158" name="TextBox 157"/>
                  <p:cNvSpPr txBox="1"/>
                  <p:nvPr/>
                </p:nvSpPr>
                <p:spPr>
                  <a:xfrm>
                    <a:off x="3712650"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60</a:t>
                    </a:r>
                  </a:p>
                </p:txBody>
              </p:sp>
              <p:sp>
                <p:nvSpPr>
                  <p:cNvPr id="159" name="TextBox 158"/>
                  <p:cNvSpPr txBox="1"/>
                  <p:nvPr/>
                </p:nvSpPr>
                <p:spPr>
                  <a:xfrm>
                    <a:off x="4384110"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84</a:t>
                    </a:r>
                  </a:p>
                </p:txBody>
              </p:sp>
            </p:grpSp>
            <p:grpSp>
              <p:nvGrpSpPr>
                <p:cNvPr id="131" name="Group 130"/>
                <p:cNvGrpSpPr/>
                <p:nvPr/>
              </p:nvGrpSpPr>
              <p:grpSpPr>
                <a:xfrm>
                  <a:off x="1943982" y="4054277"/>
                  <a:ext cx="3180607" cy="1644685"/>
                  <a:chOff x="1943982" y="4054277"/>
                  <a:chExt cx="3180607" cy="1644685"/>
                </a:xfrm>
              </p:grpSpPr>
              <p:cxnSp>
                <p:nvCxnSpPr>
                  <p:cNvPr id="132" name="Straight Connector 131"/>
                  <p:cNvCxnSpPr/>
                  <p:nvPr/>
                </p:nvCxnSpPr>
                <p:spPr>
                  <a:xfrm>
                    <a:off x="2024358" y="5635384"/>
                    <a:ext cx="3100231" cy="0"/>
                  </a:xfrm>
                  <a:prstGeom prst="line">
                    <a:avLst/>
                  </a:prstGeom>
                  <a:noFill/>
                  <a:ln w="28575" cap="sq" cmpd="sng" algn="ctr">
                    <a:solidFill>
                      <a:sysClr val="windowText" lastClr="000000"/>
                    </a:solidFill>
                    <a:prstDash val="solid"/>
                    <a:miter lim="800000"/>
                  </a:ln>
                  <a:effectLst/>
                </p:spPr>
              </p:cxnSp>
              <p:cxnSp>
                <p:nvCxnSpPr>
                  <p:cNvPr id="133" name="Straight Connector 132"/>
                  <p:cNvCxnSpPr/>
                  <p:nvPr/>
                </p:nvCxnSpPr>
                <p:spPr>
                  <a:xfrm>
                    <a:off x="2024359" y="4054277"/>
                    <a:ext cx="0" cy="1573200"/>
                  </a:xfrm>
                  <a:prstGeom prst="line">
                    <a:avLst/>
                  </a:prstGeom>
                  <a:noFill/>
                  <a:ln w="28575" cap="sq" cmpd="sng" algn="ctr">
                    <a:solidFill>
                      <a:sysClr val="windowText" lastClr="000000"/>
                    </a:solidFill>
                    <a:prstDash val="solid"/>
                    <a:miter lim="800000"/>
                  </a:ln>
                  <a:effectLst/>
                </p:spPr>
              </p:cxnSp>
              <p:grpSp>
                <p:nvGrpSpPr>
                  <p:cNvPr id="134" name="Group 133"/>
                  <p:cNvGrpSpPr/>
                  <p:nvPr/>
                </p:nvGrpSpPr>
                <p:grpSpPr>
                  <a:xfrm>
                    <a:off x="2103807" y="5635384"/>
                    <a:ext cx="2686048" cy="63578"/>
                    <a:chOff x="1124498" y="4732020"/>
                    <a:chExt cx="2686048" cy="72000"/>
                  </a:xfrm>
                </p:grpSpPr>
                <p:cxnSp>
                  <p:nvCxnSpPr>
                    <p:cNvPr id="142" name="Straight Connector 141"/>
                    <p:cNvCxnSpPr/>
                    <p:nvPr/>
                  </p:nvCxnSpPr>
                  <p:spPr>
                    <a:xfrm rot="5400000">
                      <a:off x="1088498" y="4768020"/>
                      <a:ext cx="72000" cy="0"/>
                    </a:xfrm>
                    <a:prstGeom prst="line">
                      <a:avLst/>
                    </a:prstGeom>
                    <a:noFill/>
                    <a:ln w="28575" cap="sq" cmpd="sng" algn="ctr">
                      <a:solidFill>
                        <a:sysClr val="windowText" lastClr="000000"/>
                      </a:solidFill>
                      <a:prstDash val="solid"/>
                      <a:miter lim="800000"/>
                    </a:ln>
                    <a:effectLst/>
                  </p:spPr>
                </p:cxnSp>
                <p:cxnSp>
                  <p:nvCxnSpPr>
                    <p:cNvPr id="143" name="Straight Connector 142"/>
                    <p:cNvCxnSpPr/>
                    <p:nvPr/>
                  </p:nvCxnSpPr>
                  <p:spPr>
                    <a:xfrm rot="5400000">
                      <a:off x="1424254" y="4768020"/>
                      <a:ext cx="72000" cy="0"/>
                    </a:xfrm>
                    <a:prstGeom prst="line">
                      <a:avLst/>
                    </a:prstGeom>
                    <a:noFill/>
                    <a:ln w="28575" cap="sq" cmpd="sng" algn="ctr">
                      <a:solidFill>
                        <a:sysClr val="windowText" lastClr="000000"/>
                      </a:solidFill>
                      <a:prstDash val="solid"/>
                      <a:miter lim="800000"/>
                    </a:ln>
                    <a:effectLst/>
                  </p:spPr>
                </p:cxnSp>
                <p:cxnSp>
                  <p:nvCxnSpPr>
                    <p:cNvPr id="144" name="Straight Connector 143"/>
                    <p:cNvCxnSpPr/>
                    <p:nvPr/>
                  </p:nvCxnSpPr>
                  <p:spPr>
                    <a:xfrm rot="5400000">
                      <a:off x="1760010" y="4768020"/>
                      <a:ext cx="72000" cy="0"/>
                    </a:xfrm>
                    <a:prstGeom prst="line">
                      <a:avLst/>
                    </a:prstGeom>
                    <a:noFill/>
                    <a:ln w="28575" cap="sq" cmpd="sng" algn="ctr">
                      <a:solidFill>
                        <a:sysClr val="windowText" lastClr="000000"/>
                      </a:solidFill>
                      <a:prstDash val="solid"/>
                      <a:miter lim="800000"/>
                    </a:ln>
                    <a:effectLst/>
                  </p:spPr>
                </p:cxnSp>
                <p:cxnSp>
                  <p:nvCxnSpPr>
                    <p:cNvPr id="145" name="Straight Connector 144"/>
                    <p:cNvCxnSpPr/>
                    <p:nvPr/>
                  </p:nvCxnSpPr>
                  <p:spPr>
                    <a:xfrm rot="5400000">
                      <a:off x="2095766" y="4768020"/>
                      <a:ext cx="72000" cy="0"/>
                    </a:xfrm>
                    <a:prstGeom prst="line">
                      <a:avLst/>
                    </a:prstGeom>
                    <a:noFill/>
                    <a:ln w="28575" cap="sq" cmpd="sng" algn="ctr">
                      <a:solidFill>
                        <a:sysClr val="windowText" lastClr="000000"/>
                      </a:solidFill>
                      <a:prstDash val="solid"/>
                      <a:miter lim="800000"/>
                    </a:ln>
                    <a:effectLst/>
                  </p:spPr>
                </p:cxnSp>
                <p:cxnSp>
                  <p:nvCxnSpPr>
                    <p:cNvPr id="146" name="Straight Connector 145"/>
                    <p:cNvCxnSpPr/>
                    <p:nvPr/>
                  </p:nvCxnSpPr>
                  <p:spPr>
                    <a:xfrm rot="5400000">
                      <a:off x="2431522" y="4768020"/>
                      <a:ext cx="72000" cy="0"/>
                    </a:xfrm>
                    <a:prstGeom prst="line">
                      <a:avLst/>
                    </a:prstGeom>
                    <a:noFill/>
                    <a:ln w="28575" cap="sq" cmpd="sng" algn="ctr">
                      <a:solidFill>
                        <a:sysClr val="windowText" lastClr="000000"/>
                      </a:solidFill>
                      <a:prstDash val="solid"/>
                      <a:miter lim="800000"/>
                    </a:ln>
                    <a:effectLst/>
                  </p:spPr>
                </p:cxnSp>
                <p:cxnSp>
                  <p:nvCxnSpPr>
                    <p:cNvPr id="147" name="Straight Connector 146"/>
                    <p:cNvCxnSpPr/>
                    <p:nvPr/>
                  </p:nvCxnSpPr>
                  <p:spPr>
                    <a:xfrm rot="5400000">
                      <a:off x="2767278" y="4768020"/>
                      <a:ext cx="72000" cy="0"/>
                    </a:xfrm>
                    <a:prstGeom prst="line">
                      <a:avLst/>
                    </a:prstGeom>
                    <a:noFill/>
                    <a:ln w="28575" cap="sq" cmpd="sng" algn="ctr">
                      <a:solidFill>
                        <a:sysClr val="windowText" lastClr="000000"/>
                      </a:solidFill>
                      <a:prstDash val="solid"/>
                      <a:miter lim="800000"/>
                    </a:ln>
                    <a:effectLst/>
                  </p:spPr>
                </p:cxnSp>
                <p:cxnSp>
                  <p:nvCxnSpPr>
                    <p:cNvPr id="148" name="Straight Connector 147"/>
                    <p:cNvCxnSpPr/>
                    <p:nvPr/>
                  </p:nvCxnSpPr>
                  <p:spPr>
                    <a:xfrm rot="5400000">
                      <a:off x="3103034" y="4768020"/>
                      <a:ext cx="72000" cy="0"/>
                    </a:xfrm>
                    <a:prstGeom prst="line">
                      <a:avLst/>
                    </a:prstGeom>
                    <a:noFill/>
                    <a:ln w="28575" cap="sq" cmpd="sng" algn="ctr">
                      <a:solidFill>
                        <a:sysClr val="windowText" lastClr="000000"/>
                      </a:solidFill>
                      <a:prstDash val="solid"/>
                      <a:miter lim="800000"/>
                    </a:ln>
                    <a:effectLst/>
                  </p:spPr>
                </p:cxnSp>
                <p:cxnSp>
                  <p:nvCxnSpPr>
                    <p:cNvPr id="149" name="Straight Connector 148"/>
                    <p:cNvCxnSpPr/>
                    <p:nvPr/>
                  </p:nvCxnSpPr>
                  <p:spPr>
                    <a:xfrm rot="5400000">
                      <a:off x="3438790" y="4768020"/>
                      <a:ext cx="72000" cy="0"/>
                    </a:xfrm>
                    <a:prstGeom prst="line">
                      <a:avLst/>
                    </a:prstGeom>
                    <a:noFill/>
                    <a:ln w="28575" cap="sq" cmpd="sng" algn="ctr">
                      <a:solidFill>
                        <a:sysClr val="windowText" lastClr="000000"/>
                      </a:solidFill>
                      <a:prstDash val="solid"/>
                      <a:miter lim="800000"/>
                    </a:ln>
                    <a:effectLst/>
                  </p:spPr>
                </p:cxnSp>
                <p:cxnSp>
                  <p:nvCxnSpPr>
                    <p:cNvPr id="150" name="Straight Connector 149"/>
                    <p:cNvCxnSpPr/>
                    <p:nvPr/>
                  </p:nvCxnSpPr>
                  <p:spPr>
                    <a:xfrm rot="5400000">
                      <a:off x="3774546" y="4768020"/>
                      <a:ext cx="72000" cy="0"/>
                    </a:xfrm>
                    <a:prstGeom prst="line">
                      <a:avLst/>
                    </a:prstGeom>
                    <a:noFill/>
                    <a:ln w="28575" cap="sq" cmpd="sng" algn="ctr">
                      <a:solidFill>
                        <a:sysClr val="windowText" lastClr="000000"/>
                      </a:solidFill>
                      <a:prstDash val="solid"/>
                      <a:miter lim="800000"/>
                    </a:ln>
                    <a:effectLst/>
                  </p:spPr>
                </p:cxnSp>
              </p:grpSp>
              <p:grpSp>
                <p:nvGrpSpPr>
                  <p:cNvPr id="135" name="Group 134"/>
                  <p:cNvGrpSpPr/>
                  <p:nvPr/>
                </p:nvGrpSpPr>
                <p:grpSpPr>
                  <a:xfrm>
                    <a:off x="1943982" y="4054277"/>
                    <a:ext cx="72000" cy="1478324"/>
                    <a:chOff x="1943982" y="4054277"/>
                    <a:chExt cx="72000" cy="1478324"/>
                  </a:xfrm>
                </p:grpSpPr>
                <p:cxnSp>
                  <p:nvCxnSpPr>
                    <p:cNvPr id="136" name="Straight Connector 135"/>
                    <p:cNvCxnSpPr/>
                    <p:nvPr/>
                  </p:nvCxnSpPr>
                  <p:spPr>
                    <a:xfrm rot="10800000">
                      <a:off x="1943982" y="5532601"/>
                      <a:ext cx="72000" cy="0"/>
                    </a:xfrm>
                    <a:prstGeom prst="line">
                      <a:avLst/>
                    </a:prstGeom>
                    <a:noFill/>
                    <a:ln w="28575" cap="sq" cmpd="sng" algn="ctr">
                      <a:solidFill>
                        <a:sysClr val="windowText" lastClr="000000"/>
                      </a:solidFill>
                      <a:prstDash val="solid"/>
                      <a:miter lim="800000"/>
                    </a:ln>
                    <a:effectLst/>
                  </p:spPr>
                </p:cxnSp>
                <p:cxnSp>
                  <p:nvCxnSpPr>
                    <p:cNvPr id="137" name="Straight Connector 136"/>
                    <p:cNvCxnSpPr/>
                    <p:nvPr/>
                  </p:nvCxnSpPr>
                  <p:spPr>
                    <a:xfrm rot="10800000">
                      <a:off x="1943982" y="4941272"/>
                      <a:ext cx="72000" cy="0"/>
                    </a:xfrm>
                    <a:prstGeom prst="line">
                      <a:avLst/>
                    </a:prstGeom>
                    <a:noFill/>
                    <a:ln w="28575" cap="sq" cmpd="sng" algn="ctr">
                      <a:solidFill>
                        <a:sysClr val="windowText" lastClr="000000"/>
                      </a:solidFill>
                      <a:prstDash val="solid"/>
                      <a:miter lim="800000"/>
                    </a:ln>
                    <a:effectLst/>
                  </p:spPr>
                </p:cxnSp>
                <p:cxnSp>
                  <p:nvCxnSpPr>
                    <p:cNvPr id="138" name="Straight Connector 137"/>
                    <p:cNvCxnSpPr/>
                    <p:nvPr/>
                  </p:nvCxnSpPr>
                  <p:spPr>
                    <a:xfrm rot="10800000">
                      <a:off x="1943982" y="5236937"/>
                      <a:ext cx="72000" cy="0"/>
                    </a:xfrm>
                    <a:prstGeom prst="line">
                      <a:avLst/>
                    </a:prstGeom>
                    <a:noFill/>
                    <a:ln w="28575" cap="sq" cmpd="sng" algn="ctr">
                      <a:solidFill>
                        <a:sysClr val="windowText" lastClr="000000"/>
                      </a:solidFill>
                      <a:prstDash val="solid"/>
                      <a:miter lim="800000"/>
                    </a:ln>
                    <a:effectLst/>
                  </p:spPr>
                </p:cxnSp>
                <p:cxnSp>
                  <p:nvCxnSpPr>
                    <p:cNvPr id="139" name="Straight Connector 138"/>
                    <p:cNvCxnSpPr/>
                    <p:nvPr/>
                  </p:nvCxnSpPr>
                  <p:spPr>
                    <a:xfrm rot="10800000">
                      <a:off x="1943982" y="4054277"/>
                      <a:ext cx="72000" cy="0"/>
                    </a:xfrm>
                    <a:prstGeom prst="line">
                      <a:avLst/>
                    </a:prstGeom>
                    <a:noFill/>
                    <a:ln w="28575" cap="sq" cmpd="sng" algn="ctr">
                      <a:solidFill>
                        <a:sysClr val="windowText" lastClr="000000"/>
                      </a:solidFill>
                      <a:prstDash val="solid"/>
                      <a:miter lim="800000"/>
                    </a:ln>
                    <a:effectLst/>
                  </p:spPr>
                </p:cxnSp>
                <p:cxnSp>
                  <p:nvCxnSpPr>
                    <p:cNvPr id="140" name="Straight Connector 139"/>
                    <p:cNvCxnSpPr/>
                    <p:nvPr/>
                  </p:nvCxnSpPr>
                  <p:spPr>
                    <a:xfrm rot="10800000">
                      <a:off x="1943982" y="4349942"/>
                      <a:ext cx="72000" cy="0"/>
                    </a:xfrm>
                    <a:prstGeom prst="line">
                      <a:avLst/>
                    </a:prstGeom>
                    <a:noFill/>
                    <a:ln w="28575" cap="sq" cmpd="sng" algn="ctr">
                      <a:solidFill>
                        <a:sysClr val="windowText" lastClr="000000"/>
                      </a:solidFill>
                      <a:prstDash val="solid"/>
                      <a:miter lim="800000"/>
                    </a:ln>
                    <a:effectLst/>
                  </p:spPr>
                </p:cxnSp>
                <p:cxnSp>
                  <p:nvCxnSpPr>
                    <p:cNvPr id="141" name="Straight Connector 140"/>
                    <p:cNvCxnSpPr/>
                    <p:nvPr/>
                  </p:nvCxnSpPr>
                  <p:spPr>
                    <a:xfrm rot="10800000">
                      <a:off x="1943982" y="4645607"/>
                      <a:ext cx="72000" cy="0"/>
                    </a:xfrm>
                    <a:prstGeom prst="line">
                      <a:avLst/>
                    </a:prstGeom>
                    <a:noFill/>
                    <a:ln w="28575" cap="sq" cmpd="sng" algn="ctr">
                      <a:solidFill>
                        <a:sysClr val="windowText" lastClr="000000"/>
                      </a:solidFill>
                      <a:prstDash val="solid"/>
                      <a:miter lim="800000"/>
                    </a:ln>
                    <a:effectLst/>
                  </p:spPr>
                </p:cxnSp>
              </p:grpSp>
            </p:grpSp>
          </p:grpSp>
          <p:sp>
            <p:nvSpPr>
              <p:cNvPr id="127" name="Freeform 10"/>
              <p:cNvSpPr>
                <a:spLocks/>
              </p:cNvSpPr>
              <p:nvPr/>
            </p:nvSpPr>
            <p:spPr bwMode="auto">
              <a:xfrm>
                <a:off x="2107416" y="4617627"/>
                <a:ext cx="2885430" cy="919373"/>
              </a:xfrm>
              <a:custGeom>
                <a:avLst/>
                <a:gdLst>
                  <a:gd name="T0" fmla="*/ 0 w 2224"/>
                  <a:gd name="T1" fmla="*/ 820 h 820"/>
                  <a:gd name="T2" fmla="*/ 234 w 2224"/>
                  <a:gd name="T3" fmla="*/ 820 h 820"/>
                  <a:gd name="T4" fmla="*/ 234 w 2224"/>
                  <a:gd name="T5" fmla="*/ 798 h 820"/>
                  <a:gd name="T6" fmla="*/ 250 w 2224"/>
                  <a:gd name="T7" fmla="*/ 798 h 820"/>
                  <a:gd name="T8" fmla="*/ 250 w 2224"/>
                  <a:gd name="T9" fmla="*/ 778 h 820"/>
                  <a:gd name="T10" fmla="*/ 254 w 2224"/>
                  <a:gd name="T11" fmla="*/ 778 h 820"/>
                  <a:gd name="T12" fmla="*/ 254 w 2224"/>
                  <a:gd name="T13" fmla="*/ 750 h 820"/>
                  <a:gd name="T14" fmla="*/ 258 w 2224"/>
                  <a:gd name="T15" fmla="*/ 750 h 820"/>
                  <a:gd name="T16" fmla="*/ 258 w 2224"/>
                  <a:gd name="T17" fmla="*/ 720 h 820"/>
                  <a:gd name="T18" fmla="*/ 516 w 2224"/>
                  <a:gd name="T19" fmla="*/ 720 h 820"/>
                  <a:gd name="T20" fmla="*/ 516 w 2224"/>
                  <a:gd name="T21" fmla="*/ 642 h 820"/>
                  <a:gd name="T22" fmla="*/ 520 w 2224"/>
                  <a:gd name="T23" fmla="*/ 642 h 820"/>
                  <a:gd name="T24" fmla="*/ 520 w 2224"/>
                  <a:gd name="T25" fmla="*/ 587 h 820"/>
                  <a:gd name="T26" fmla="*/ 581 w 2224"/>
                  <a:gd name="T27" fmla="*/ 587 h 820"/>
                  <a:gd name="T28" fmla="*/ 581 w 2224"/>
                  <a:gd name="T29" fmla="*/ 561 h 820"/>
                  <a:gd name="T30" fmla="*/ 761 w 2224"/>
                  <a:gd name="T31" fmla="*/ 561 h 820"/>
                  <a:gd name="T32" fmla="*/ 761 w 2224"/>
                  <a:gd name="T33" fmla="*/ 531 h 820"/>
                  <a:gd name="T34" fmla="*/ 765 w 2224"/>
                  <a:gd name="T35" fmla="*/ 531 h 820"/>
                  <a:gd name="T36" fmla="*/ 765 w 2224"/>
                  <a:gd name="T37" fmla="*/ 507 h 820"/>
                  <a:gd name="T38" fmla="*/ 793 w 2224"/>
                  <a:gd name="T39" fmla="*/ 507 h 820"/>
                  <a:gd name="T40" fmla="*/ 793 w 2224"/>
                  <a:gd name="T41" fmla="*/ 479 h 820"/>
                  <a:gd name="T42" fmla="*/ 1005 w 2224"/>
                  <a:gd name="T43" fmla="*/ 479 h 820"/>
                  <a:gd name="T44" fmla="*/ 1005 w 2224"/>
                  <a:gd name="T45" fmla="*/ 453 h 820"/>
                  <a:gd name="T46" fmla="*/ 1033 w 2224"/>
                  <a:gd name="T47" fmla="*/ 453 h 820"/>
                  <a:gd name="T48" fmla="*/ 1035 w 2224"/>
                  <a:gd name="T49" fmla="*/ 453 h 820"/>
                  <a:gd name="T50" fmla="*/ 1035 w 2224"/>
                  <a:gd name="T51" fmla="*/ 447 h 820"/>
                  <a:gd name="T52" fmla="*/ 1037 w 2224"/>
                  <a:gd name="T53" fmla="*/ 447 h 820"/>
                  <a:gd name="T54" fmla="*/ 1037 w 2224"/>
                  <a:gd name="T55" fmla="*/ 425 h 820"/>
                  <a:gd name="T56" fmla="*/ 1159 w 2224"/>
                  <a:gd name="T57" fmla="*/ 425 h 820"/>
                  <a:gd name="T58" fmla="*/ 1159 w 2224"/>
                  <a:gd name="T59" fmla="*/ 395 h 820"/>
                  <a:gd name="T60" fmla="*/ 1287 w 2224"/>
                  <a:gd name="T61" fmla="*/ 395 h 820"/>
                  <a:gd name="T62" fmla="*/ 1287 w 2224"/>
                  <a:gd name="T63" fmla="*/ 369 h 820"/>
                  <a:gd name="T64" fmla="*/ 1291 w 2224"/>
                  <a:gd name="T65" fmla="*/ 369 h 820"/>
                  <a:gd name="T66" fmla="*/ 1291 w 2224"/>
                  <a:gd name="T67" fmla="*/ 365 h 820"/>
                  <a:gd name="T68" fmla="*/ 1295 w 2224"/>
                  <a:gd name="T69" fmla="*/ 365 h 820"/>
                  <a:gd name="T70" fmla="*/ 1295 w 2224"/>
                  <a:gd name="T71" fmla="*/ 309 h 820"/>
                  <a:gd name="T72" fmla="*/ 1299 w 2224"/>
                  <a:gd name="T73" fmla="*/ 309 h 820"/>
                  <a:gd name="T74" fmla="*/ 1299 w 2224"/>
                  <a:gd name="T75" fmla="*/ 279 h 820"/>
                  <a:gd name="T76" fmla="*/ 1463 w 2224"/>
                  <a:gd name="T77" fmla="*/ 279 h 820"/>
                  <a:gd name="T78" fmla="*/ 1463 w 2224"/>
                  <a:gd name="T79" fmla="*/ 251 h 820"/>
                  <a:gd name="T80" fmla="*/ 1549 w 2224"/>
                  <a:gd name="T81" fmla="*/ 251 h 820"/>
                  <a:gd name="T82" fmla="*/ 1549 w 2224"/>
                  <a:gd name="T83" fmla="*/ 241 h 820"/>
                  <a:gd name="T84" fmla="*/ 1551 w 2224"/>
                  <a:gd name="T85" fmla="*/ 241 h 820"/>
                  <a:gd name="T86" fmla="*/ 1551 w 2224"/>
                  <a:gd name="T87" fmla="*/ 221 h 820"/>
                  <a:gd name="T88" fmla="*/ 1555 w 2224"/>
                  <a:gd name="T89" fmla="*/ 221 h 820"/>
                  <a:gd name="T90" fmla="*/ 1557 w 2224"/>
                  <a:gd name="T91" fmla="*/ 221 h 820"/>
                  <a:gd name="T92" fmla="*/ 1557 w 2224"/>
                  <a:gd name="T93" fmla="*/ 162 h 820"/>
                  <a:gd name="T94" fmla="*/ 1814 w 2224"/>
                  <a:gd name="T95" fmla="*/ 162 h 820"/>
                  <a:gd name="T96" fmla="*/ 1814 w 2224"/>
                  <a:gd name="T97" fmla="*/ 74 h 820"/>
                  <a:gd name="T98" fmla="*/ 2072 w 2224"/>
                  <a:gd name="T99" fmla="*/ 74 h 820"/>
                  <a:gd name="T100" fmla="*/ 2072 w 2224"/>
                  <a:gd name="T101" fmla="*/ 0 h 820"/>
                  <a:gd name="T102" fmla="*/ 2224 w 2224"/>
                  <a:gd name="T10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24" h="820">
                    <a:moveTo>
                      <a:pt x="0" y="820"/>
                    </a:moveTo>
                    <a:lnTo>
                      <a:pt x="234" y="820"/>
                    </a:lnTo>
                    <a:lnTo>
                      <a:pt x="234" y="798"/>
                    </a:lnTo>
                    <a:lnTo>
                      <a:pt x="250" y="798"/>
                    </a:lnTo>
                    <a:lnTo>
                      <a:pt x="250" y="778"/>
                    </a:lnTo>
                    <a:lnTo>
                      <a:pt x="254" y="778"/>
                    </a:lnTo>
                    <a:lnTo>
                      <a:pt x="254" y="750"/>
                    </a:lnTo>
                    <a:lnTo>
                      <a:pt x="258" y="750"/>
                    </a:lnTo>
                    <a:lnTo>
                      <a:pt x="258" y="720"/>
                    </a:lnTo>
                    <a:lnTo>
                      <a:pt x="516" y="720"/>
                    </a:lnTo>
                    <a:lnTo>
                      <a:pt x="516" y="642"/>
                    </a:lnTo>
                    <a:lnTo>
                      <a:pt x="520" y="642"/>
                    </a:lnTo>
                    <a:lnTo>
                      <a:pt x="520" y="587"/>
                    </a:lnTo>
                    <a:lnTo>
                      <a:pt x="581" y="587"/>
                    </a:lnTo>
                    <a:lnTo>
                      <a:pt x="581" y="561"/>
                    </a:lnTo>
                    <a:lnTo>
                      <a:pt x="761" y="561"/>
                    </a:lnTo>
                    <a:lnTo>
                      <a:pt x="761" y="531"/>
                    </a:lnTo>
                    <a:lnTo>
                      <a:pt x="765" y="531"/>
                    </a:lnTo>
                    <a:lnTo>
                      <a:pt x="765" y="507"/>
                    </a:lnTo>
                    <a:lnTo>
                      <a:pt x="793" y="507"/>
                    </a:lnTo>
                    <a:lnTo>
                      <a:pt x="793" y="479"/>
                    </a:lnTo>
                    <a:lnTo>
                      <a:pt x="1005" y="479"/>
                    </a:lnTo>
                    <a:lnTo>
                      <a:pt x="1005" y="453"/>
                    </a:lnTo>
                    <a:lnTo>
                      <a:pt x="1033" y="453"/>
                    </a:lnTo>
                    <a:lnTo>
                      <a:pt x="1035" y="453"/>
                    </a:lnTo>
                    <a:lnTo>
                      <a:pt x="1035" y="447"/>
                    </a:lnTo>
                    <a:lnTo>
                      <a:pt x="1037" y="447"/>
                    </a:lnTo>
                    <a:lnTo>
                      <a:pt x="1037" y="425"/>
                    </a:lnTo>
                    <a:lnTo>
                      <a:pt x="1159" y="425"/>
                    </a:lnTo>
                    <a:lnTo>
                      <a:pt x="1159" y="395"/>
                    </a:lnTo>
                    <a:lnTo>
                      <a:pt x="1287" y="395"/>
                    </a:lnTo>
                    <a:lnTo>
                      <a:pt x="1287" y="369"/>
                    </a:lnTo>
                    <a:lnTo>
                      <a:pt x="1291" y="369"/>
                    </a:lnTo>
                    <a:lnTo>
                      <a:pt x="1291" y="365"/>
                    </a:lnTo>
                    <a:lnTo>
                      <a:pt x="1295" y="365"/>
                    </a:lnTo>
                    <a:lnTo>
                      <a:pt x="1295" y="309"/>
                    </a:lnTo>
                    <a:lnTo>
                      <a:pt x="1299" y="309"/>
                    </a:lnTo>
                    <a:lnTo>
                      <a:pt x="1299" y="279"/>
                    </a:lnTo>
                    <a:lnTo>
                      <a:pt x="1463" y="279"/>
                    </a:lnTo>
                    <a:lnTo>
                      <a:pt x="1463" y="251"/>
                    </a:lnTo>
                    <a:lnTo>
                      <a:pt x="1549" y="251"/>
                    </a:lnTo>
                    <a:lnTo>
                      <a:pt x="1549" y="241"/>
                    </a:lnTo>
                    <a:lnTo>
                      <a:pt x="1551" y="241"/>
                    </a:lnTo>
                    <a:lnTo>
                      <a:pt x="1551" y="221"/>
                    </a:lnTo>
                    <a:lnTo>
                      <a:pt x="1555" y="221"/>
                    </a:lnTo>
                    <a:lnTo>
                      <a:pt x="1557" y="221"/>
                    </a:lnTo>
                    <a:lnTo>
                      <a:pt x="1557" y="162"/>
                    </a:lnTo>
                    <a:lnTo>
                      <a:pt x="1814" y="162"/>
                    </a:lnTo>
                    <a:lnTo>
                      <a:pt x="1814" y="74"/>
                    </a:lnTo>
                    <a:lnTo>
                      <a:pt x="2072" y="74"/>
                    </a:lnTo>
                    <a:lnTo>
                      <a:pt x="2072" y="0"/>
                    </a:lnTo>
                    <a:lnTo>
                      <a:pt x="2224" y="0"/>
                    </a:lnTo>
                  </a:path>
                </a:pathLst>
              </a:custGeom>
              <a:noFill/>
              <a:ln w="19050" cap="sq">
                <a:solidFill>
                  <a:srgbClr val="FFC72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solidFill>
                      <a:srgbClr val="FFC000"/>
                    </a:solidFill>
                  </a:ln>
                  <a:solidFill>
                    <a:srgbClr val="FF0000"/>
                  </a:solidFill>
                  <a:effectLst/>
                  <a:uLnTx/>
                  <a:uFillTx/>
                </a:endParaRPr>
              </a:p>
            </p:txBody>
          </p:sp>
          <p:sp>
            <p:nvSpPr>
              <p:cNvPr id="128" name="Freeform 11"/>
              <p:cNvSpPr>
                <a:spLocks/>
              </p:cNvSpPr>
              <p:nvPr/>
            </p:nvSpPr>
            <p:spPr bwMode="auto">
              <a:xfrm>
                <a:off x="2104821" y="5104346"/>
                <a:ext cx="3017766" cy="438384"/>
              </a:xfrm>
              <a:custGeom>
                <a:avLst/>
                <a:gdLst>
                  <a:gd name="T0" fmla="*/ 0 w 2326"/>
                  <a:gd name="T1" fmla="*/ 391 h 391"/>
                  <a:gd name="T2" fmla="*/ 256 w 2326"/>
                  <a:gd name="T3" fmla="*/ 391 h 391"/>
                  <a:gd name="T4" fmla="*/ 256 w 2326"/>
                  <a:gd name="T5" fmla="*/ 369 h 391"/>
                  <a:gd name="T6" fmla="*/ 524 w 2326"/>
                  <a:gd name="T7" fmla="*/ 369 h 391"/>
                  <a:gd name="T8" fmla="*/ 524 w 2326"/>
                  <a:gd name="T9" fmla="*/ 341 h 391"/>
                  <a:gd name="T10" fmla="*/ 767 w 2326"/>
                  <a:gd name="T11" fmla="*/ 341 h 391"/>
                  <a:gd name="T12" fmla="*/ 767 w 2326"/>
                  <a:gd name="T13" fmla="*/ 313 h 391"/>
                  <a:gd name="T14" fmla="*/ 771 w 2326"/>
                  <a:gd name="T15" fmla="*/ 313 h 391"/>
                  <a:gd name="T16" fmla="*/ 771 w 2326"/>
                  <a:gd name="T17" fmla="*/ 287 h 391"/>
                  <a:gd name="T18" fmla="*/ 837 w 2326"/>
                  <a:gd name="T19" fmla="*/ 287 h 391"/>
                  <a:gd name="T20" fmla="*/ 837 w 2326"/>
                  <a:gd name="T21" fmla="*/ 259 h 391"/>
                  <a:gd name="T22" fmla="*/ 1031 w 2326"/>
                  <a:gd name="T23" fmla="*/ 259 h 391"/>
                  <a:gd name="T24" fmla="*/ 1031 w 2326"/>
                  <a:gd name="T25" fmla="*/ 253 h 391"/>
                  <a:gd name="T26" fmla="*/ 1035 w 2326"/>
                  <a:gd name="T27" fmla="*/ 253 h 391"/>
                  <a:gd name="T28" fmla="*/ 1035 w 2326"/>
                  <a:gd name="T29" fmla="*/ 233 h 391"/>
                  <a:gd name="T30" fmla="*/ 1041 w 2326"/>
                  <a:gd name="T31" fmla="*/ 233 h 391"/>
                  <a:gd name="T32" fmla="*/ 1041 w 2326"/>
                  <a:gd name="T33" fmla="*/ 213 h 391"/>
                  <a:gd name="T34" fmla="*/ 1043 w 2326"/>
                  <a:gd name="T35" fmla="*/ 213 h 391"/>
                  <a:gd name="T36" fmla="*/ 1043 w 2326"/>
                  <a:gd name="T37" fmla="*/ 203 h 391"/>
                  <a:gd name="T38" fmla="*/ 1045 w 2326"/>
                  <a:gd name="T39" fmla="*/ 203 h 391"/>
                  <a:gd name="T40" fmla="*/ 1045 w 2326"/>
                  <a:gd name="T41" fmla="*/ 182 h 391"/>
                  <a:gd name="T42" fmla="*/ 1559 w 2326"/>
                  <a:gd name="T43" fmla="*/ 182 h 391"/>
                  <a:gd name="T44" fmla="*/ 1559 w 2326"/>
                  <a:gd name="T45" fmla="*/ 154 h 391"/>
                  <a:gd name="T46" fmla="*/ 1804 w 2326"/>
                  <a:gd name="T47" fmla="*/ 154 h 391"/>
                  <a:gd name="T48" fmla="*/ 1804 w 2326"/>
                  <a:gd name="T49" fmla="*/ 142 h 391"/>
                  <a:gd name="T50" fmla="*/ 1808 w 2326"/>
                  <a:gd name="T51" fmla="*/ 142 h 391"/>
                  <a:gd name="T52" fmla="*/ 1808 w 2326"/>
                  <a:gd name="T53" fmla="*/ 124 h 391"/>
                  <a:gd name="T54" fmla="*/ 1810 w 2326"/>
                  <a:gd name="T55" fmla="*/ 124 h 391"/>
                  <a:gd name="T56" fmla="*/ 1810 w 2326"/>
                  <a:gd name="T57" fmla="*/ 110 h 391"/>
                  <a:gd name="T58" fmla="*/ 1814 w 2326"/>
                  <a:gd name="T59" fmla="*/ 110 h 391"/>
                  <a:gd name="T60" fmla="*/ 1814 w 2326"/>
                  <a:gd name="T61" fmla="*/ 96 h 391"/>
                  <a:gd name="T62" fmla="*/ 1820 w 2326"/>
                  <a:gd name="T63" fmla="*/ 96 h 391"/>
                  <a:gd name="T64" fmla="*/ 1820 w 2326"/>
                  <a:gd name="T65" fmla="*/ 70 h 391"/>
                  <a:gd name="T66" fmla="*/ 2074 w 2326"/>
                  <a:gd name="T67" fmla="*/ 70 h 391"/>
                  <a:gd name="T68" fmla="*/ 2074 w 2326"/>
                  <a:gd name="T69" fmla="*/ 0 h 391"/>
                  <a:gd name="T70" fmla="*/ 2326 w 2326"/>
                  <a:gd name="T71"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6" h="391">
                    <a:moveTo>
                      <a:pt x="0" y="391"/>
                    </a:moveTo>
                    <a:lnTo>
                      <a:pt x="256" y="391"/>
                    </a:lnTo>
                    <a:lnTo>
                      <a:pt x="256" y="369"/>
                    </a:lnTo>
                    <a:lnTo>
                      <a:pt x="524" y="369"/>
                    </a:lnTo>
                    <a:lnTo>
                      <a:pt x="524" y="341"/>
                    </a:lnTo>
                    <a:lnTo>
                      <a:pt x="767" y="341"/>
                    </a:lnTo>
                    <a:lnTo>
                      <a:pt x="767" y="313"/>
                    </a:lnTo>
                    <a:lnTo>
                      <a:pt x="771" y="313"/>
                    </a:lnTo>
                    <a:lnTo>
                      <a:pt x="771" y="287"/>
                    </a:lnTo>
                    <a:lnTo>
                      <a:pt x="837" y="287"/>
                    </a:lnTo>
                    <a:lnTo>
                      <a:pt x="837" y="259"/>
                    </a:lnTo>
                    <a:lnTo>
                      <a:pt x="1031" y="259"/>
                    </a:lnTo>
                    <a:lnTo>
                      <a:pt x="1031" y="253"/>
                    </a:lnTo>
                    <a:lnTo>
                      <a:pt x="1035" y="253"/>
                    </a:lnTo>
                    <a:lnTo>
                      <a:pt x="1035" y="233"/>
                    </a:lnTo>
                    <a:lnTo>
                      <a:pt x="1041" y="233"/>
                    </a:lnTo>
                    <a:lnTo>
                      <a:pt x="1041" y="213"/>
                    </a:lnTo>
                    <a:lnTo>
                      <a:pt x="1043" y="213"/>
                    </a:lnTo>
                    <a:lnTo>
                      <a:pt x="1043" y="203"/>
                    </a:lnTo>
                    <a:lnTo>
                      <a:pt x="1045" y="203"/>
                    </a:lnTo>
                    <a:lnTo>
                      <a:pt x="1045" y="182"/>
                    </a:lnTo>
                    <a:lnTo>
                      <a:pt x="1559" y="182"/>
                    </a:lnTo>
                    <a:lnTo>
                      <a:pt x="1559" y="154"/>
                    </a:lnTo>
                    <a:lnTo>
                      <a:pt x="1804" y="154"/>
                    </a:lnTo>
                    <a:lnTo>
                      <a:pt x="1804" y="142"/>
                    </a:lnTo>
                    <a:lnTo>
                      <a:pt x="1808" y="142"/>
                    </a:lnTo>
                    <a:lnTo>
                      <a:pt x="1808" y="124"/>
                    </a:lnTo>
                    <a:lnTo>
                      <a:pt x="1810" y="124"/>
                    </a:lnTo>
                    <a:lnTo>
                      <a:pt x="1810" y="110"/>
                    </a:lnTo>
                    <a:lnTo>
                      <a:pt x="1814" y="110"/>
                    </a:lnTo>
                    <a:lnTo>
                      <a:pt x="1814" y="96"/>
                    </a:lnTo>
                    <a:lnTo>
                      <a:pt x="1820" y="96"/>
                    </a:lnTo>
                    <a:lnTo>
                      <a:pt x="1820" y="70"/>
                    </a:lnTo>
                    <a:lnTo>
                      <a:pt x="2074" y="70"/>
                    </a:lnTo>
                    <a:lnTo>
                      <a:pt x="2074" y="0"/>
                    </a:lnTo>
                    <a:lnTo>
                      <a:pt x="2326" y="0"/>
                    </a:lnTo>
                  </a:path>
                </a:pathLst>
              </a:custGeom>
              <a:noFill/>
              <a:ln w="19050" cap="sq">
                <a:solidFill>
                  <a:srgbClr val="5F6EB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0000"/>
                  </a:solidFill>
                  <a:effectLst/>
                  <a:uLnTx/>
                  <a:uFillTx/>
                </a:endParaRPr>
              </a:p>
            </p:txBody>
          </p:sp>
        </p:grpSp>
      </p:grpSp>
      <p:sp>
        <p:nvSpPr>
          <p:cNvPr id="217" name="Right Arrow 216"/>
          <p:cNvSpPr/>
          <p:nvPr/>
        </p:nvSpPr>
        <p:spPr>
          <a:xfrm rot="5400000">
            <a:off x="4651495" y="2853523"/>
            <a:ext cx="775201" cy="183939"/>
          </a:xfrm>
          <a:prstGeom prst="rightArrow">
            <a:avLst/>
          </a:prstGeom>
          <a:solidFill>
            <a:srgbClr val="B5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Imago"/>
              <a:ea typeface="+mn-ea"/>
              <a:cs typeface="+mn-cs"/>
            </a:endParaRPr>
          </a:p>
        </p:txBody>
      </p:sp>
      <p:sp>
        <p:nvSpPr>
          <p:cNvPr id="218" name="TextBox 217"/>
          <p:cNvSpPr txBox="1"/>
          <p:nvPr/>
        </p:nvSpPr>
        <p:spPr>
          <a:xfrm>
            <a:off x="5097199" y="2549639"/>
            <a:ext cx="835787"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s-Latn-BA" sz="1050" b="0" i="0" u="none" strike="noStrike" kern="0" cap="none" spc="0" normalizeH="0" baseline="0" noProof="0" dirty="0" smtClean="0">
                <a:ln>
                  <a:noFill/>
                </a:ln>
                <a:solidFill>
                  <a:srgbClr val="0070C0"/>
                </a:solidFill>
                <a:effectLst/>
                <a:uLnTx/>
                <a:uFillTx/>
              </a:rPr>
              <a:t>Smanjenje rizika za </a:t>
            </a:r>
            <a:r>
              <a:rPr kumimoji="0" lang="bs-Latn-BA" sz="2400" b="1" i="0" u="none" strike="noStrike" kern="0" cap="none" spc="0" normalizeH="0" baseline="0" noProof="0" dirty="0" smtClean="0">
                <a:ln>
                  <a:noFill/>
                </a:ln>
                <a:solidFill>
                  <a:srgbClr val="0070C0"/>
                </a:solidFill>
                <a:effectLst/>
                <a:uLnTx/>
                <a:uFillTx/>
              </a:rPr>
              <a:t>60%</a:t>
            </a:r>
            <a:endParaRPr kumimoji="0" lang="en-US" b="1" i="0" u="none" strike="noStrike" kern="0" cap="none" spc="0" normalizeH="0" baseline="0" noProof="0" dirty="0" smtClean="0">
              <a:ln>
                <a:noFill/>
              </a:ln>
              <a:solidFill>
                <a:srgbClr val="0070C0"/>
              </a:solidFill>
              <a:effectLst/>
              <a:uLnTx/>
              <a:uFillTx/>
            </a:endParaRPr>
          </a:p>
        </p:txBody>
      </p:sp>
      <p:sp>
        <p:nvSpPr>
          <p:cNvPr id="219" name="Right Arrow 218"/>
          <p:cNvSpPr/>
          <p:nvPr/>
        </p:nvSpPr>
        <p:spPr>
          <a:xfrm rot="5400000">
            <a:off x="10792785" y="3316789"/>
            <a:ext cx="541595" cy="187126"/>
          </a:xfrm>
          <a:prstGeom prst="rightArrow">
            <a:avLst/>
          </a:prstGeom>
          <a:solidFill>
            <a:srgbClr val="B5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mago"/>
              <a:ea typeface="+mn-ea"/>
              <a:cs typeface="+mn-cs"/>
            </a:endParaRPr>
          </a:p>
        </p:txBody>
      </p:sp>
      <p:sp>
        <p:nvSpPr>
          <p:cNvPr id="220" name="TextBox 219"/>
          <p:cNvSpPr txBox="1"/>
          <p:nvPr/>
        </p:nvSpPr>
        <p:spPr>
          <a:xfrm>
            <a:off x="11112567" y="2974466"/>
            <a:ext cx="974657"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s-Latn-BA" sz="1050" b="0" i="0" u="none" strike="noStrike" kern="0" cap="none" spc="0" normalizeH="0" baseline="0" noProof="0" dirty="0" smtClean="0">
                <a:ln>
                  <a:noFill/>
                </a:ln>
                <a:solidFill>
                  <a:srgbClr val="0070C0"/>
                </a:solidFill>
                <a:effectLst/>
                <a:uLnTx/>
                <a:uFillTx/>
              </a:rPr>
              <a:t>Smanjenje rizika za </a:t>
            </a:r>
            <a:r>
              <a:rPr kumimoji="0" lang="bs-Latn-BA" sz="2400" b="1" i="0" u="none" strike="noStrike" kern="0" cap="none" spc="0" normalizeH="0" baseline="0" noProof="0" dirty="0" smtClean="0">
                <a:ln>
                  <a:noFill/>
                </a:ln>
                <a:solidFill>
                  <a:srgbClr val="0070C0"/>
                </a:solidFill>
                <a:effectLst/>
                <a:uLnTx/>
                <a:uFillTx/>
              </a:rPr>
              <a:t>61%</a:t>
            </a:r>
            <a:endParaRPr kumimoji="0" lang="en-US" b="1" i="0" u="none" strike="noStrike" kern="0" cap="none" spc="0" normalizeH="0" baseline="0" noProof="0" dirty="0" smtClean="0">
              <a:ln>
                <a:noFill/>
              </a:ln>
              <a:solidFill>
                <a:srgbClr val="0070C0"/>
              </a:solidFill>
              <a:effectLst/>
              <a:uLnTx/>
              <a:uFillTx/>
            </a:endParaRPr>
          </a:p>
        </p:txBody>
      </p:sp>
    </p:spTree>
    <p:extLst>
      <p:ext uri="{BB962C8B-B14F-4D97-AF65-F5344CB8AC3E}">
        <p14:creationId xmlns="" xmlns:p14="http://schemas.microsoft.com/office/powerpoint/2010/main" val="9382255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 name="Picture 517"/>
          <p:cNvPicPr>
            <a:picLocks noChangeAspect="1"/>
          </p:cNvPicPr>
          <p:nvPr/>
        </p:nvPicPr>
        <p:blipFill>
          <a:blip r:embed="rId3" cstate="print"/>
          <a:stretch>
            <a:fillRect/>
          </a:stretch>
        </p:blipFill>
        <p:spPr>
          <a:xfrm>
            <a:off x="9843101" y="43285"/>
            <a:ext cx="2348899" cy="1634017"/>
          </a:xfrm>
          <a:prstGeom prst="rect">
            <a:avLst/>
          </a:prstGeom>
        </p:spPr>
      </p:pic>
      <p:sp>
        <p:nvSpPr>
          <p:cNvPr id="4" name="Title 3"/>
          <p:cNvSpPr>
            <a:spLocks noGrp="1"/>
          </p:cNvSpPr>
          <p:nvPr>
            <p:ph type="title"/>
          </p:nvPr>
        </p:nvSpPr>
        <p:spPr>
          <a:xfrm>
            <a:off x="508000" y="0"/>
            <a:ext cx="10972800" cy="1295400"/>
          </a:xfrm>
        </p:spPr>
        <p:txBody>
          <a:bodyPr>
            <a:normAutofit/>
          </a:bodyPr>
          <a:lstStyle/>
          <a:p>
            <a:r>
              <a:rPr lang="en-US" sz="2700" dirty="0">
                <a:latin typeface="+mn-lt"/>
              </a:rPr>
              <a:t>OPERA I </a:t>
            </a:r>
            <a:r>
              <a:rPr lang="bs-Latn-BA" sz="2700" dirty="0">
                <a:latin typeface="+mn-lt"/>
              </a:rPr>
              <a:t>i</a:t>
            </a:r>
            <a:r>
              <a:rPr lang="en-US" sz="2700" dirty="0">
                <a:latin typeface="+mn-lt"/>
              </a:rPr>
              <a:t> OPERA II</a:t>
            </a:r>
            <a:r>
              <a:rPr lang="bs-Latn-BA" sz="2700" dirty="0">
                <a:latin typeface="+mn-lt"/>
              </a:rPr>
              <a:t> </a:t>
            </a:r>
            <a:r>
              <a:rPr lang="en-GB" sz="2700" i="1" dirty="0">
                <a:latin typeface="+mn-lt"/>
              </a:rPr>
              <a:t>Post hoc </a:t>
            </a:r>
            <a:r>
              <a:rPr lang="en-GB" sz="2700" dirty="0">
                <a:latin typeface="+mn-lt"/>
              </a:rPr>
              <a:t>anal</a:t>
            </a:r>
            <a:r>
              <a:rPr lang="bs-Latn-BA" sz="2700" dirty="0">
                <a:latin typeface="+mn-lt"/>
              </a:rPr>
              <a:t>iza</a:t>
            </a:r>
            <a:r>
              <a:rPr lang="en-GB" sz="2700" dirty="0" smtClean="0">
                <a:latin typeface="+mn-lt"/>
              </a:rPr>
              <a:t>:</a:t>
            </a:r>
            <a:r>
              <a:rPr lang="bs-Latn-BA" sz="2700" dirty="0" smtClean="0">
                <a:latin typeface="+mn-lt"/>
              </a:rPr>
              <a:t> </a:t>
            </a:r>
            <a:r>
              <a:rPr lang="en-GB" sz="2700" dirty="0" err="1" smtClean="0">
                <a:latin typeface="+mn-lt"/>
              </a:rPr>
              <a:t>Ri</a:t>
            </a:r>
            <a:r>
              <a:rPr lang="bs-Latn-BA" sz="2700" dirty="0">
                <a:latin typeface="+mn-lt"/>
              </a:rPr>
              <a:t>zik dostizanja ED</a:t>
            </a:r>
            <a:r>
              <a:rPr lang="en-GB" sz="2700" dirty="0">
                <a:latin typeface="+mn-lt"/>
              </a:rPr>
              <a:t>SS 6.0</a:t>
            </a:r>
            <a:br>
              <a:rPr lang="en-GB" sz="2700" dirty="0">
                <a:latin typeface="+mn-lt"/>
              </a:rPr>
            </a:br>
            <a:r>
              <a:rPr lang="en-GB" sz="2700" i="1" dirty="0">
                <a:latin typeface="+mn-lt"/>
              </a:rPr>
              <a:t>ITT </a:t>
            </a:r>
            <a:r>
              <a:rPr lang="en-GB" sz="2700" i="1" dirty="0" err="1" smtClean="0">
                <a:latin typeface="+mn-lt"/>
              </a:rPr>
              <a:t>popula</a:t>
            </a:r>
            <a:r>
              <a:rPr lang="bs-Latn-BA" sz="2700" i="1" dirty="0" smtClean="0">
                <a:latin typeface="+mn-lt"/>
              </a:rPr>
              <a:t>cija</a:t>
            </a:r>
            <a:endParaRPr lang="en-GB" sz="2700" dirty="0">
              <a:latin typeface="+mn-lt"/>
            </a:endParaRPr>
          </a:p>
        </p:txBody>
      </p:sp>
      <p:sp>
        <p:nvSpPr>
          <p:cNvPr id="5" name="Text Placeholder 4"/>
          <p:cNvSpPr>
            <a:spLocks noGrp="1"/>
          </p:cNvSpPr>
          <p:nvPr>
            <p:ph type="body" sz="quarter" idx="13"/>
          </p:nvPr>
        </p:nvSpPr>
        <p:spPr>
          <a:xfrm>
            <a:off x="12210" y="6513512"/>
            <a:ext cx="6256484" cy="344488"/>
          </a:xfrm>
          <a:prstGeom prst="rect">
            <a:avLst/>
          </a:prstGeom>
        </p:spPr>
        <p:txBody>
          <a:bodyPr lIns="91438" tIns="45719" rIns="91438" bIns="45719">
            <a:noAutofit/>
          </a:bodyPr>
          <a:lstStyle/>
          <a:p>
            <a:r>
              <a:rPr lang="en-GB" sz="900" dirty="0">
                <a:latin typeface="+mn-lt"/>
              </a:rPr>
              <a:t>EDSS, Expanded Disability Status Scale; HR, hazard ratio; IFN β-1a, interferon beta-1a; ITT, intention-to-treat.</a:t>
            </a:r>
          </a:p>
        </p:txBody>
      </p:sp>
      <p:sp>
        <p:nvSpPr>
          <p:cNvPr id="6" name="Text Placeholder 5"/>
          <p:cNvSpPr>
            <a:spLocks noGrp="1"/>
          </p:cNvSpPr>
          <p:nvPr>
            <p:ph type="body" sz="quarter" idx="14"/>
          </p:nvPr>
        </p:nvSpPr>
        <p:spPr>
          <a:xfrm>
            <a:off x="6869891" y="6513512"/>
            <a:ext cx="5322109" cy="344488"/>
          </a:xfrm>
          <a:prstGeom prst="rect">
            <a:avLst/>
          </a:prstGeom>
        </p:spPr>
        <p:txBody>
          <a:bodyPr lIns="91438" tIns="45719" rIns="91438" bIns="45719">
            <a:normAutofit/>
          </a:bodyPr>
          <a:lstStyle/>
          <a:p>
            <a:r>
              <a:rPr lang="en-GB" sz="900" dirty="0" err="1">
                <a:latin typeface="+mn-lt"/>
              </a:rPr>
              <a:t>Kappos</a:t>
            </a:r>
            <a:r>
              <a:rPr lang="en-GB" sz="900" dirty="0">
                <a:latin typeface="+mn-lt"/>
              </a:rPr>
              <a:t> L, et al.</a:t>
            </a:r>
            <a:r>
              <a:rPr lang="bs-Latn-BA" sz="900" dirty="0">
                <a:latin typeface="+mn-lt"/>
              </a:rPr>
              <a:t> </a:t>
            </a:r>
            <a:r>
              <a:rPr lang="en-GB" sz="900" dirty="0">
                <a:latin typeface="+mn-lt"/>
              </a:rPr>
              <a:t>Presented at EAN 2017 (Presentation PR2079).</a:t>
            </a:r>
          </a:p>
        </p:txBody>
      </p:sp>
      <p:grpSp>
        <p:nvGrpSpPr>
          <p:cNvPr id="415" name="Group 414"/>
          <p:cNvGrpSpPr/>
          <p:nvPr/>
        </p:nvGrpSpPr>
        <p:grpSpPr>
          <a:xfrm>
            <a:off x="423040" y="1565749"/>
            <a:ext cx="11768960" cy="4153444"/>
            <a:chOff x="571351" y="2202392"/>
            <a:chExt cx="8121692" cy="2019683"/>
          </a:xfrm>
        </p:grpSpPr>
        <p:grpSp>
          <p:nvGrpSpPr>
            <p:cNvPr id="417" name="Group 416"/>
            <p:cNvGrpSpPr/>
            <p:nvPr/>
          </p:nvGrpSpPr>
          <p:grpSpPr>
            <a:xfrm>
              <a:off x="571351" y="2202907"/>
              <a:ext cx="3991765" cy="2011223"/>
              <a:chOff x="6589381" y="1481260"/>
              <a:chExt cx="3991765" cy="2011223"/>
            </a:xfrm>
          </p:grpSpPr>
          <p:grpSp>
            <p:nvGrpSpPr>
              <p:cNvPr id="466" name="Group 465"/>
              <p:cNvGrpSpPr/>
              <p:nvPr/>
            </p:nvGrpSpPr>
            <p:grpSpPr>
              <a:xfrm>
                <a:off x="7254505" y="1492567"/>
                <a:ext cx="1957490" cy="306409"/>
                <a:chOff x="1258886" y="1492566"/>
                <a:chExt cx="1957490" cy="306409"/>
              </a:xfrm>
            </p:grpSpPr>
            <p:sp>
              <p:nvSpPr>
                <p:cNvPr id="509" name="TextBox 508"/>
                <p:cNvSpPr txBox="1"/>
                <p:nvPr/>
              </p:nvSpPr>
              <p:spPr>
                <a:xfrm>
                  <a:off x="1496463" y="1492566"/>
                  <a:ext cx="1047677" cy="163293"/>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IFN </a:t>
                  </a:r>
                  <a:r>
                    <a:rPr kumimoji="0" lang="el-GR" sz="1200" b="0" i="0" u="none" strike="noStrike" kern="0" cap="none" spc="0" normalizeH="0" baseline="0" noProof="0" dirty="0">
                      <a:ln>
                        <a:noFill/>
                      </a:ln>
                      <a:solidFill>
                        <a:sysClr val="windowText" lastClr="000000"/>
                      </a:solidFill>
                      <a:effectLst/>
                      <a:uLnTx/>
                      <a:uFillTx/>
                    </a:rPr>
                    <a:t>β-1</a:t>
                  </a:r>
                  <a:r>
                    <a:rPr kumimoji="0" lang="en-GB" sz="1200" b="0" i="0" u="none" strike="noStrike" kern="0" cap="none" spc="0" normalizeH="0" baseline="0" noProof="0" dirty="0">
                      <a:ln>
                        <a:noFill/>
                      </a:ln>
                      <a:solidFill>
                        <a:sysClr val="windowText" lastClr="000000"/>
                      </a:solidFill>
                      <a:effectLst/>
                      <a:uLnTx/>
                      <a:uFillTx/>
                    </a:rPr>
                    <a:t>a (n=829)</a:t>
                  </a:r>
                </a:p>
              </p:txBody>
            </p:sp>
            <p:sp>
              <p:nvSpPr>
                <p:cNvPr id="510" name="TextBox 509"/>
                <p:cNvSpPr txBox="1"/>
                <p:nvPr/>
              </p:nvSpPr>
              <p:spPr>
                <a:xfrm>
                  <a:off x="1496463" y="1635682"/>
                  <a:ext cx="1719913" cy="163293"/>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Ocrelizumab 600mg (n=827)</a:t>
                  </a:r>
                </a:p>
              </p:txBody>
            </p:sp>
            <p:grpSp>
              <p:nvGrpSpPr>
                <p:cNvPr id="511" name="Group 510"/>
                <p:cNvGrpSpPr/>
                <p:nvPr/>
              </p:nvGrpSpPr>
              <p:grpSpPr>
                <a:xfrm>
                  <a:off x="1258886" y="1584293"/>
                  <a:ext cx="169859" cy="143116"/>
                  <a:chOff x="1258886" y="2045441"/>
                  <a:chExt cx="169859" cy="143116"/>
                </a:xfrm>
              </p:grpSpPr>
              <p:cxnSp>
                <p:nvCxnSpPr>
                  <p:cNvPr id="512" name="Straight Connector 511"/>
                  <p:cNvCxnSpPr/>
                  <p:nvPr/>
                </p:nvCxnSpPr>
                <p:spPr>
                  <a:xfrm>
                    <a:off x="1258886" y="2045441"/>
                    <a:ext cx="169859" cy="0"/>
                  </a:xfrm>
                  <a:prstGeom prst="line">
                    <a:avLst/>
                  </a:prstGeom>
                  <a:noFill/>
                  <a:ln w="19050" cap="flat" cmpd="sng" algn="ctr">
                    <a:solidFill>
                      <a:srgbClr val="FFC72A"/>
                    </a:solidFill>
                    <a:prstDash val="solid"/>
                  </a:ln>
                  <a:effectLst/>
                </p:spPr>
              </p:cxnSp>
              <p:cxnSp>
                <p:nvCxnSpPr>
                  <p:cNvPr id="513" name="Straight Connector 512"/>
                  <p:cNvCxnSpPr/>
                  <p:nvPr/>
                </p:nvCxnSpPr>
                <p:spPr>
                  <a:xfrm>
                    <a:off x="1258886" y="2188557"/>
                    <a:ext cx="169859" cy="0"/>
                  </a:xfrm>
                  <a:prstGeom prst="line">
                    <a:avLst/>
                  </a:prstGeom>
                  <a:noFill/>
                  <a:ln w="19050" cap="flat" cmpd="sng" algn="ctr">
                    <a:solidFill>
                      <a:srgbClr val="5F6EB3">
                        <a:shade val="95000"/>
                        <a:satMod val="105000"/>
                      </a:srgbClr>
                    </a:solidFill>
                    <a:prstDash val="solid"/>
                  </a:ln>
                  <a:effectLst/>
                </p:spPr>
              </p:cxnSp>
            </p:grpSp>
          </p:grpSp>
          <p:sp>
            <p:nvSpPr>
              <p:cNvPr id="467" name="TextBox 466"/>
              <p:cNvSpPr txBox="1"/>
              <p:nvPr/>
            </p:nvSpPr>
            <p:spPr>
              <a:xfrm>
                <a:off x="7170561" y="1784588"/>
                <a:ext cx="2927897" cy="231331"/>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5F6EB3"/>
                    </a:solidFill>
                    <a:effectLst/>
                    <a:uLnTx/>
                    <a:uFillTx/>
                    <a:cs typeface="Arial" panose="020B0604020202020204" pitchFamily="34" charset="0"/>
                  </a:rPr>
                  <a:t>HR (95% CI): 0.40 (0.23, 0.72); p=0.002</a:t>
                </a:r>
              </a:p>
            </p:txBody>
          </p:sp>
          <p:grpSp>
            <p:nvGrpSpPr>
              <p:cNvPr id="469" name="Group 468"/>
              <p:cNvGrpSpPr/>
              <p:nvPr/>
            </p:nvGrpSpPr>
            <p:grpSpPr>
              <a:xfrm>
                <a:off x="6851662" y="1481260"/>
                <a:ext cx="3361986" cy="1908802"/>
                <a:chOff x="6851662" y="1481260"/>
                <a:chExt cx="3361986" cy="1908802"/>
              </a:xfrm>
            </p:grpSpPr>
            <p:cxnSp>
              <p:nvCxnSpPr>
                <p:cNvPr id="473" name="Straight Connector 472"/>
                <p:cNvCxnSpPr/>
                <p:nvPr/>
              </p:nvCxnSpPr>
              <p:spPr>
                <a:xfrm>
                  <a:off x="7113417" y="3144078"/>
                  <a:ext cx="3100231" cy="0"/>
                </a:xfrm>
                <a:prstGeom prst="line">
                  <a:avLst/>
                </a:prstGeom>
                <a:noFill/>
                <a:ln w="28575" cap="sq" cmpd="sng" algn="ctr">
                  <a:solidFill>
                    <a:sysClr val="windowText" lastClr="000000"/>
                  </a:solidFill>
                  <a:prstDash val="solid"/>
                  <a:miter lim="800000"/>
                </a:ln>
                <a:effectLst/>
              </p:spPr>
            </p:cxnSp>
            <p:cxnSp>
              <p:nvCxnSpPr>
                <p:cNvPr id="474" name="Straight Connector 473"/>
                <p:cNvCxnSpPr/>
                <p:nvPr/>
              </p:nvCxnSpPr>
              <p:spPr>
                <a:xfrm>
                  <a:off x="7113418" y="1562970"/>
                  <a:ext cx="0" cy="1573201"/>
                </a:xfrm>
                <a:prstGeom prst="line">
                  <a:avLst/>
                </a:prstGeom>
                <a:noFill/>
                <a:ln w="28575" cap="sq" cmpd="sng" algn="ctr">
                  <a:solidFill>
                    <a:sysClr val="windowText" lastClr="000000"/>
                  </a:solidFill>
                  <a:prstDash val="solid"/>
                  <a:miter lim="800000"/>
                </a:ln>
                <a:effectLst/>
              </p:spPr>
            </p:cxnSp>
            <p:grpSp>
              <p:nvGrpSpPr>
                <p:cNvPr id="475" name="Group 474"/>
                <p:cNvGrpSpPr/>
                <p:nvPr/>
              </p:nvGrpSpPr>
              <p:grpSpPr>
                <a:xfrm>
                  <a:off x="7192866" y="3144078"/>
                  <a:ext cx="2686048" cy="63578"/>
                  <a:chOff x="1124498" y="4732020"/>
                  <a:chExt cx="2686048" cy="72000"/>
                </a:xfrm>
              </p:grpSpPr>
              <p:cxnSp>
                <p:nvCxnSpPr>
                  <p:cNvPr id="500" name="Straight Connector 499"/>
                  <p:cNvCxnSpPr/>
                  <p:nvPr/>
                </p:nvCxnSpPr>
                <p:spPr>
                  <a:xfrm rot="5400000">
                    <a:off x="1088498" y="4768020"/>
                    <a:ext cx="72000" cy="0"/>
                  </a:xfrm>
                  <a:prstGeom prst="line">
                    <a:avLst/>
                  </a:prstGeom>
                  <a:noFill/>
                  <a:ln w="28575" cap="sq" cmpd="sng" algn="ctr">
                    <a:solidFill>
                      <a:sysClr val="windowText" lastClr="000000"/>
                    </a:solidFill>
                    <a:prstDash val="solid"/>
                    <a:miter lim="800000"/>
                  </a:ln>
                  <a:effectLst/>
                </p:spPr>
              </p:cxnSp>
              <p:cxnSp>
                <p:nvCxnSpPr>
                  <p:cNvPr id="501" name="Straight Connector 500"/>
                  <p:cNvCxnSpPr/>
                  <p:nvPr/>
                </p:nvCxnSpPr>
                <p:spPr>
                  <a:xfrm rot="5400000">
                    <a:off x="1424254" y="4768020"/>
                    <a:ext cx="72000" cy="0"/>
                  </a:xfrm>
                  <a:prstGeom prst="line">
                    <a:avLst/>
                  </a:prstGeom>
                  <a:noFill/>
                  <a:ln w="28575" cap="sq" cmpd="sng" algn="ctr">
                    <a:solidFill>
                      <a:sysClr val="windowText" lastClr="000000"/>
                    </a:solidFill>
                    <a:prstDash val="solid"/>
                    <a:miter lim="800000"/>
                  </a:ln>
                  <a:effectLst/>
                </p:spPr>
              </p:cxnSp>
              <p:cxnSp>
                <p:nvCxnSpPr>
                  <p:cNvPr id="502" name="Straight Connector 501"/>
                  <p:cNvCxnSpPr/>
                  <p:nvPr/>
                </p:nvCxnSpPr>
                <p:spPr>
                  <a:xfrm rot="5400000">
                    <a:off x="1760010" y="4768020"/>
                    <a:ext cx="72000" cy="0"/>
                  </a:xfrm>
                  <a:prstGeom prst="line">
                    <a:avLst/>
                  </a:prstGeom>
                  <a:noFill/>
                  <a:ln w="28575" cap="sq" cmpd="sng" algn="ctr">
                    <a:solidFill>
                      <a:sysClr val="windowText" lastClr="000000"/>
                    </a:solidFill>
                    <a:prstDash val="solid"/>
                    <a:miter lim="800000"/>
                  </a:ln>
                  <a:effectLst/>
                </p:spPr>
              </p:cxnSp>
              <p:cxnSp>
                <p:nvCxnSpPr>
                  <p:cNvPr id="503" name="Straight Connector 502"/>
                  <p:cNvCxnSpPr/>
                  <p:nvPr/>
                </p:nvCxnSpPr>
                <p:spPr>
                  <a:xfrm rot="5400000">
                    <a:off x="2095766" y="4768020"/>
                    <a:ext cx="72000" cy="0"/>
                  </a:xfrm>
                  <a:prstGeom prst="line">
                    <a:avLst/>
                  </a:prstGeom>
                  <a:noFill/>
                  <a:ln w="28575" cap="sq" cmpd="sng" algn="ctr">
                    <a:solidFill>
                      <a:sysClr val="windowText" lastClr="000000"/>
                    </a:solidFill>
                    <a:prstDash val="solid"/>
                    <a:miter lim="800000"/>
                  </a:ln>
                  <a:effectLst/>
                </p:spPr>
              </p:cxnSp>
              <p:cxnSp>
                <p:nvCxnSpPr>
                  <p:cNvPr id="504" name="Straight Connector 503"/>
                  <p:cNvCxnSpPr/>
                  <p:nvPr/>
                </p:nvCxnSpPr>
                <p:spPr>
                  <a:xfrm rot="5400000">
                    <a:off x="2431522" y="4768020"/>
                    <a:ext cx="72000" cy="0"/>
                  </a:xfrm>
                  <a:prstGeom prst="line">
                    <a:avLst/>
                  </a:prstGeom>
                  <a:noFill/>
                  <a:ln w="28575" cap="sq" cmpd="sng" algn="ctr">
                    <a:solidFill>
                      <a:sysClr val="windowText" lastClr="000000"/>
                    </a:solidFill>
                    <a:prstDash val="solid"/>
                    <a:miter lim="800000"/>
                  </a:ln>
                  <a:effectLst/>
                </p:spPr>
              </p:cxnSp>
              <p:cxnSp>
                <p:nvCxnSpPr>
                  <p:cNvPr id="505" name="Straight Connector 504"/>
                  <p:cNvCxnSpPr/>
                  <p:nvPr/>
                </p:nvCxnSpPr>
                <p:spPr>
                  <a:xfrm rot="5400000">
                    <a:off x="2767278" y="4768020"/>
                    <a:ext cx="72000" cy="0"/>
                  </a:xfrm>
                  <a:prstGeom prst="line">
                    <a:avLst/>
                  </a:prstGeom>
                  <a:noFill/>
                  <a:ln w="28575" cap="sq" cmpd="sng" algn="ctr">
                    <a:solidFill>
                      <a:sysClr val="windowText" lastClr="000000"/>
                    </a:solidFill>
                    <a:prstDash val="solid"/>
                    <a:miter lim="800000"/>
                  </a:ln>
                  <a:effectLst/>
                </p:spPr>
              </p:cxnSp>
              <p:cxnSp>
                <p:nvCxnSpPr>
                  <p:cNvPr id="506" name="Straight Connector 505"/>
                  <p:cNvCxnSpPr/>
                  <p:nvPr/>
                </p:nvCxnSpPr>
                <p:spPr>
                  <a:xfrm rot="5400000">
                    <a:off x="3103034" y="4768020"/>
                    <a:ext cx="72000" cy="0"/>
                  </a:xfrm>
                  <a:prstGeom prst="line">
                    <a:avLst/>
                  </a:prstGeom>
                  <a:noFill/>
                  <a:ln w="28575" cap="sq" cmpd="sng" algn="ctr">
                    <a:solidFill>
                      <a:sysClr val="windowText" lastClr="000000"/>
                    </a:solidFill>
                    <a:prstDash val="solid"/>
                    <a:miter lim="800000"/>
                  </a:ln>
                  <a:effectLst/>
                </p:spPr>
              </p:cxnSp>
              <p:cxnSp>
                <p:nvCxnSpPr>
                  <p:cNvPr id="507" name="Straight Connector 506"/>
                  <p:cNvCxnSpPr/>
                  <p:nvPr/>
                </p:nvCxnSpPr>
                <p:spPr>
                  <a:xfrm rot="5400000">
                    <a:off x="3438790" y="4768020"/>
                    <a:ext cx="72000" cy="0"/>
                  </a:xfrm>
                  <a:prstGeom prst="line">
                    <a:avLst/>
                  </a:prstGeom>
                  <a:noFill/>
                  <a:ln w="28575" cap="sq" cmpd="sng" algn="ctr">
                    <a:solidFill>
                      <a:sysClr val="windowText" lastClr="000000"/>
                    </a:solidFill>
                    <a:prstDash val="solid"/>
                    <a:miter lim="800000"/>
                  </a:ln>
                  <a:effectLst/>
                </p:spPr>
              </p:cxnSp>
              <p:cxnSp>
                <p:nvCxnSpPr>
                  <p:cNvPr id="508" name="Straight Connector 507"/>
                  <p:cNvCxnSpPr/>
                  <p:nvPr/>
                </p:nvCxnSpPr>
                <p:spPr>
                  <a:xfrm rot="5400000">
                    <a:off x="3774546" y="4768020"/>
                    <a:ext cx="72000" cy="0"/>
                  </a:xfrm>
                  <a:prstGeom prst="line">
                    <a:avLst/>
                  </a:prstGeom>
                  <a:noFill/>
                  <a:ln w="28575" cap="sq" cmpd="sng" algn="ctr">
                    <a:solidFill>
                      <a:sysClr val="windowText" lastClr="000000"/>
                    </a:solidFill>
                    <a:prstDash val="solid"/>
                    <a:miter lim="800000"/>
                  </a:ln>
                  <a:effectLst/>
                </p:spPr>
              </p:cxnSp>
            </p:grpSp>
            <p:grpSp>
              <p:nvGrpSpPr>
                <p:cNvPr id="476" name="Group 475"/>
                <p:cNvGrpSpPr/>
                <p:nvPr/>
              </p:nvGrpSpPr>
              <p:grpSpPr>
                <a:xfrm>
                  <a:off x="6851662" y="1481260"/>
                  <a:ext cx="142460" cy="1647579"/>
                  <a:chOff x="6851662" y="1481260"/>
                  <a:chExt cx="142460" cy="1647579"/>
                </a:xfrm>
              </p:grpSpPr>
              <p:sp>
                <p:nvSpPr>
                  <p:cNvPr id="494" name="TextBox 493"/>
                  <p:cNvSpPr txBox="1"/>
                  <p:nvPr/>
                </p:nvSpPr>
                <p:spPr>
                  <a:xfrm>
                    <a:off x="6851662" y="1481260"/>
                    <a:ext cx="142460" cy="163293"/>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10</a:t>
                    </a:r>
                  </a:p>
                </p:txBody>
              </p:sp>
              <p:sp>
                <p:nvSpPr>
                  <p:cNvPr id="495" name="TextBox 494"/>
                  <p:cNvSpPr txBox="1"/>
                  <p:nvPr/>
                </p:nvSpPr>
                <p:spPr>
                  <a:xfrm>
                    <a:off x="6922892" y="1778029"/>
                    <a:ext cx="71230" cy="163293"/>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a:t>
                    </a:r>
                  </a:p>
                </p:txBody>
              </p:sp>
              <p:sp>
                <p:nvSpPr>
                  <p:cNvPr id="496" name="TextBox 495"/>
                  <p:cNvSpPr txBox="1"/>
                  <p:nvPr/>
                </p:nvSpPr>
                <p:spPr>
                  <a:xfrm>
                    <a:off x="6922892" y="2074859"/>
                    <a:ext cx="71230" cy="163293"/>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a:t>
                    </a:r>
                  </a:p>
                </p:txBody>
              </p:sp>
              <p:sp>
                <p:nvSpPr>
                  <p:cNvPr id="497" name="TextBox 496"/>
                  <p:cNvSpPr txBox="1"/>
                  <p:nvPr/>
                </p:nvSpPr>
                <p:spPr>
                  <a:xfrm>
                    <a:off x="6922892" y="2965546"/>
                    <a:ext cx="71230" cy="163293"/>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498" name="TextBox 497"/>
                  <p:cNvSpPr txBox="1"/>
                  <p:nvPr/>
                </p:nvSpPr>
                <p:spPr>
                  <a:xfrm>
                    <a:off x="6922892" y="2371754"/>
                    <a:ext cx="71230" cy="163293"/>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a:t>
                    </a:r>
                  </a:p>
                </p:txBody>
              </p:sp>
              <p:sp>
                <p:nvSpPr>
                  <p:cNvPr id="499" name="TextBox 498"/>
                  <p:cNvSpPr txBox="1"/>
                  <p:nvPr/>
                </p:nvSpPr>
                <p:spPr>
                  <a:xfrm>
                    <a:off x="6922892" y="2668649"/>
                    <a:ext cx="71230" cy="163293"/>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a:t>
                    </a:r>
                  </a:p>
                </p:txBody>
              </p:sp>
            </p:grpSp>
            <p:grpSp>
              <p:nvGrpSpPr>
                <p:cNvPr id="477" name="Group 476"/>
                <p:cNvGrpSpPr/>
                <p:nvPr/>
              </p:nvGrpSpPr>
              <p:grpSpPr>
                <a:xfrm>
                  <a:off x="7033042" y="1562382"/>
                  <a:ext cx="72000" cy="1479545"/>
                  <a:chOff x="7033042" y="1562382"/>
                  <a:chExt cx="72000" cy="1479545"/>
                </a:xfrm>
              </p:grpSpPr>
              <p:cxnSp>
                <p:nvCxnSpPr>
                  <p:cNvPr id="488" name="Straight Connector 487"/>
                  <p:cNvCxnSpPr/>
                  <p:nvPr/>
                </p:nvCxnSpPr>
                <p:spPr>
                  <a:xfrm rot="10800000">
                    <a:off x="7033042" y="3041927"/>
                    <a:ext cx="72000" cy="0"/>
                  </a:xfrm>
                  <a:prstGeom prst="line">
                    <a:avLst/>
                  </a:prstGeom>
                  <a:noFill/>
                  <a:ln w="28575" cap="sq" cmpd="sng" algn="ctr">
                    <a:solidFill>
                      <a:sysClr val="windowText" lastClr="000000"/>
                    </a:solidFill>
                    <a:prstDash val="solid"/>
                    <a:miter lim="800000"/>
                  </a:ln>
                  <a:effectLst/>
                </p:spPr>
              </p:cxnSp>
              <p:cxnSp>
                <p:nvCxnSpPr>
                  <p:cNvPr id="489" name="Straight Connector 488"/>
                  <p:cNvCxnSpPr/>
                  <p:nvPr/>
                </p:nvCxnSpPr>
                <p:spPr>
                  <a:xfrm rot="10800000">
                    <a:off x="7033042" y="2154200"/>
                    <a:ext cx="72000" cy="0"/>
                  </a:xfrm>
                  <a:prstGeom prst="line">
                    <a:avLst/>
                  </a:prstGeom>
                  <a:noFill/>
                  <a:ln w="28575" cap="sq" cmpd="sng" algn="ctr">
                    <a:solidFill>
                      <a:sysClr val="windowText" lastClr="000000"/>
                    </a:solidFill>
                    <a:prstDash val="solid"/>
                    <a:miter lim="800000"/>
                  </a:ln>
                  <a:effectLst/>
                </p:spPr>
              </p:cxnSp>
              <p:cxnSp>
                <p:nvCxnSpPr>
                  <p:cNvPr id="490" name="Straight Connector 489"/>
                  <p:cNvCxnSpPr/>
                  <p:nvPr/>
                </p:nvCxnSpPr>
                <p:spPr>
                  <a:xfrm rot="10800000">
                    <a:off x="7033042" y="2450109"/>
                    <a:ext cx="72000" cy="0"/>
                  </a:xfrm>
                  <a:prstGeom prst="line">
                    <a:avLst/>
                  </a:prstGeom>
                  <a:noFill/>
                  <a:ln w="28575" cap="sq" cmpd="sng" algn="ctr">
                    <a:solidFill>
                      <a:sysClr val="windowText" lastClr="000000"/>
                    </a:solidFill>
                    <a:prstDash val="solid"/>
                    <a:miter lim="800000"/>
                  </a:ln>
                  <a:effectLst/>
                </p:spPr>
              </p:cxnSp>
              <p:cxnSp>
                <p:nvCxnSpPr>
                  <p:cNvPr id="491" name="Straight Connector 490"/>
                  <p:cNvCxnSpPr/>
                  <p:nvPr/>
                </p:nvCxnSpPr>
                <p:spPr>
                  <a:xfrm rot="10800000">
                    <a:off x="7033042" y="1562382"/>
                    <a:ext cx="72000" cy="0"/>
                  </a:xfrm>
                  <a:prstGeom prst="line">
                    <a:avLst/>
                  </a:prstGeom>
                  <a:noFill/>
                  <a:ln w="28575" cap="sq" cmpd="sng" algn="ctr">
                    <a:solidFill>
                      <a:sysClr val="windowText" lastClr="000000"/>
                    </a:solidFill>
                    <a:prstDash val="solid"/>
                    <a:miter lim="800000"/>
                  </a:ln>
                  <a:effectLst/>
                </p:spPr>
              </p:cxnSp>
              <p:cxnSp>
                <p:nvCxnSpPr>
                  <p:cNvPr id="492" name="Straight Connector 491"/>
                  <p:cNvCxnSpPr/>
                  <p:nvPr/>
                </p:nvCxnSpPr>
                <p:spPr>
                  <a:xfrm rot="10800000">
                    <a:off x="7033042" y="1858291"/>
                    <a:ext cx="72000" cy="0"/>
                  </a:xfrm>
                  <a:prstGeom prst="line">
                    <a:avLst/>
                  </a:prstGeom>
                  <a:noFill/>
                  <a:ln w="28575" cap="sq" cmpd="sng" algn="ctr">
                    <a:solidFill>
                      <a:sysClr val="windowText" lastClr="000000"/>
                    </a:solidFill>
                    <a:prstDash val="solid"/>
                    <a:miter lim="800000"/>
                  </a:ln>
                  <a:effectLst/>
                </p:spPr>
              </p:cxnSp>
              <p:cxnSp>
                <p:nvCxnSpPr>
                  <p:cNvPr id="493" name="Straight Connector 492"/>
                  <p:cNvCxnSpPr/>
                  <p:nvPr/>
                </p:nvCxnSpPr>
                <p:spPr>
                  <a:xfrm rot="10800000">
                    <a:off x="7033042" y="2746018"/>
                    <a:ext cx="72000" cy="0"/>
                  </a:xfrm>
                  <a:prstGeom prst="line">
                    <a:avLst/>
                  </a:prstGeom>
                  <a:noFill/>
                  <a:ln w="28575" cap="sq" cmpd="sng" algn="ctr">
                    <a:solidFill>
                      <a:sysClr val="windowText" lastClr="000000"/>
                    </a:solidFill>
                    <a:prstDash val="solid"/>
                    <a:miter lim="800000"/>
                  </a:ln>
                  <a:effectLst/>
                </p:spPr>
              </p:cxnSp>
            </p:grpSp>
            <p:grpSp>
              <p:nvGrpSpPr>
                <p:cNvPr id="478" name="Group 477"/>
                <p:cNvGrpSpPr/>
                <p:nvPr/>
              </p:nvGrpSpPr>
              <p:grpSpPr>
                <a:xfrm>
                  <a:off x="7159050" y="3226769"/>
                  <a:ext cx="2791913" cy="163293"/>
                  <a:chOff x="7159050" y="3226769"/>
                  <a:chExt cx="2791913" cy="163293"/>
                </a:xfrm>
              </p:grpSpPr>
              <p:sp>
                <p:nvSpPr>
                  <p:cNvPr id="479" name="TextBox 478"/>
                  <p:cNvSpPr txBox="1"/>
                  <p:nvPr/>
                </p:nvSpPr>
                <p:spPr>
                  <a:xfrm>
                    <a:off x="7159050" y="3226769"/>
                    <a:ext cx="71230" cy="163293"/>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480" name="TextBox 479"/>
                  <p:cNvSpPr txBox="1"/>
                  <p:nvPr/>
                </p:nvSpPr>
                <p:spPr>
                  <a:xfrm>
                    <a:off x="7795990"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24</a:t>
                    </a:r>
                  </a:p>
                </p:txBody>
              </p:sp>
              <p:sp>
                <p:nvSpPr>
                  <p:cNvPr id="481" name="TextBox 480"/>
                  <p:cNvSpPr txBox="1"/>
                  <p:nvPr/>
                </p:nvSpPr>
                <p:spPr>
                  <a:xfrm>
                    <a:off x="8467514"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48</a:t>
                    </a:r>
                  </a:p>
                </p:txBody>
              </p:sp>
              <p:sp>
                <p:nvSpPr>
                  <p:cNvPr id="482" name="TextBox 481"/>
                  <p:cNvSpPr txBox="1"/>
                  <p:nvPr/>
                </p:nvSpPr>
                <p:spPr>
                  <a:xfrm>
                    <a:off x="9139038"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72</a:t>
                    </a:r>
                  </a:p>
                </p:txBody>
              </p:sp>
              <p:sp>
                <p:nvSpPr>
                  <p:cNvPr id="483" name="TextBox 482"/>
                  <p:cNvSpPr txBox="1"/>
                  <p:nvPr/>
                </p:nvSpPr>
                <p:spPr>
                  <a:xfrm>
                    <a:off x="7460228"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12</a:t>
                    </a:r>
                  </a:p>
                </p:txBody>
              </p:sp>
              <p:sp>
                <p:nvSpPr>
                  <p:cNvPr id="484" name="TextBox 483"/>
                  <p:cNvSpPr txBox="1"/>
                  <p:nvPr/>
                </p:nvSpPr>
                <p:spPr>
                  <a:xfrm>
                    <a:off x="8131752"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36</a:t>
                    </a:r>
                  </a:p>
                </p:txBody>
              </p:sp>
              <p:sp>
                <p:nvSpPr>
                  <p:cNvPr id="485" name="TextBox 484"/>
                  <p:cNvSpPr txBox="1"/>
                  <p:nvPr/>
                </p:nvSpPr>
                <p:spPr>
                  <a:xfrm>
                    <a:off x="8803276"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60</a:t>
                    </a:r>
                  </a:p>
                </p:txBody>
              </p:sp>
              <p:sp>
                <p:nvSpPr>
                  <p:cNvPr id="486" name="TextBox 485"/>
                  <p:cNvSpPr txBox="1"/>
                  <p:nvPr/>
                </p:nvSpPr>
                <p:spPr>
                  <a:xfrm>
                    <a:off x="9474800"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84</a:t>
                    </a:r>
                  </a:p>
                </p:txBody>
              </p:sp>
              <p:sp>
                <p:nvSpPr>
                  <p:cNvPr id="487" name="TextBox 486"/>
                  <p:cNvSpPr txBox="1"/>
                  <p:nvPr/>
                </p:nvSpPr>
                <p:spPr>
                  <a:xfrm>
                    <a:off x="9810563"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96</a:t>
                    </a:r>
                  </a:p>
                </p:txBody>
              </p:sp>
            </p:grpSp>
          </p:grpSp>
          <p:grpSp>
            <p:nvGrpSpPr>
              <p:cNvPr id="470" name="Group 469"/>
              <p:cNvGrpSpPr/>
              <p:nvPr/>
            </p:nvGrpSpPr>
            <p:grpSpPr>
              <a:xfrm>
                <a:off x="7189665" y="2093699"/>
                <a:ext cx="3009952" cy="947841"/>
                <a:chOff x="9975850" y="2028825"/>
                <a:chExt cx="3690515" cy="1350963"/>
              </a:xfrm>
            </p:grpSpPr>
            <p:sp>
              <p:nvSpPr>
                <p:cNvPr id="471" name="Freeform 15"/>
                <p:cNvSpPr>
                  <a:spLocks/>
                </p:cNvSpPr>
                <p:nvPr/>
              </p:nvSpPr>
              <p:spPr bwMode="auto">
                <a:xfrm>
                  <a:off x="9975850" y="2028825"/>
                  <a:ext cx="3541713" cy="1350963"/>
                </a:xfrm>
                <a:custGeom>
                  <a:avLst/>
                  <a:gdLst>
                    <a:gd name="T0" fmla="*/ 246 w 2231"/>
                    <a:gd name="T1" fmla="*/ 851 h 851"/>
                    <a:gd name="T2" fmla="*/ 250 w 2231"/>
                    <a:gd name="T3" fmla="*/ 849 h 851"/>
                    <a:gd name="T4" fmla="*/ 254 w 2231"/>
                    <a:gd name="T5" fmla="*/ 841 h 851"/>
                    <a:gd name="T6" fmla="*/ 256 w 2231"/>
                    <a:gd name="T7" fmla="*/ 827 h 851"/>
                    <a:gd name="T8" fmla="*/ 260 w 2231"/>
                    <a:gd name="T9" fmla="*/ 819 h 851"/>
                    <a:gd name="T10" fmla="*/ 380 w 2231"/>
                    <a:gd name="T11" fmla="*/ 735 h 851"/>
                    <a:gd name="T12" fmla="*/ 480 w 2231"/>
                    <a:gd name="T13" fmla="*/ 715 h 851"/>
                    <a:gd name="T14" fmla="*/ 500 w 2231"/>
                    <a:gd name="T15" fmla="*/ 701 h 851"/>
                    <a:gd name="T16" fmla="*/ 518 w 2231"/>
                    <a:gd name="T17" fmla="*/ 681 h 851"/>
                    <a:gd name="T18" fmla="*/ 522 w 2231"/>
                    <a:gd name="T19" fmla="*/ 647 h 851"/>
                    <a:gd name="T20" fmla="*/ 686 w 2231"/>
                    <a:gd name="T21" fmla="*/ 611 h 851"/>
                    <a:gd name="T22" fmla="*/ 766 w 2231"/>
                    <a:gd name="T23" fmla="*/ 597 h 851"/>
                    <a:gd name="T24" fmla="*/ 776 w 2231"/>
                    <a:gd name="T25" fmla="*/ 557 h 851"/>
                    <a:gd name="T26" fmla="*/ 784 w 2231"/>
                    <a:gd name="T27" fmla="*/ 539 h 851"/>
                    <a:gd name="T28" fmla="*/ 826 w 2231"/>
                    <a:gd name="T29" fmla="*/ 523 h 851"/>
                    <a:gd name="T30" fmla="*/ 1040 w 2231"/>
                    <a:gd name="T31" fmla="*/ 503 h 851"/>
                    <a:gd name="T32" fmla="*/ 1044 w 2231"/>
                    <a:gd name="T33" fmla="*/ 445 h 851"/>
                    <a:gd name="T34" fmla="*/ 1299 w 2231"/>
                    <a:gd name="T35" fmla="*/ 429 h 851"/>
                    <a:gd name="T36" fmla="*/ 1303 w 2231"/>
                    <a:gd name="T37" fmla="*/ 414 h 851"/>
                    <a:gd name="T38" fmla="*/ 1307 w 2231"/>
                    <a:gd name="T39" fmla="*/ 410 h 851"/>
                    <a:gd name="T40" fmla="*/ 1327 w 2231"/>
                    <a:gd name="T41" fmla="*/ 372 h 851"/>
                    <a:gd name="T42" fmla="*/ 1559 w 2231"/>
                    <a:gd name="T43" fmla="*/ 352 h 851"/>
                    <a:gd name="T44" fmla="*/ 1563 w 2231"/>
                    <a:gd name="T45" fmla="*/ 334 h 851"/>
                    <a:gd name="T46" fmla="*/ 1565 w 2231"/>
                    <a:gd name="T47" fmla="*/ 312 h 851"/>
                    <a:gd name="T48" fmla="*/ 1589 w 2231"/>
                    <a:gd name="T49" fmla="*/ 290 h 851"/>
                    <a:gd name="T50" fmla="*/ 1813 w 2231"/>
                    <a:gd name="T51" fmla="*/ 272 h 851"/>
                    <a:gd name="T52" fmla="*/ 1815 w 2231"/>
                    <a:gd name="T53" fmla="*/ 254 h 851"/>
                    <a:gd name="T54" fmla="*/ 1821 w 2231"/>
                    <a:gd name="T55" fmla="*/ 234 h 851"/>
                    <a:gd name="T56" fmla="*/ 1825 w 2231"/>
                    <a:gd name="T57" fmla="*/ 212 h 851"/>
                    <a:gd name="T58" fmla="*/ 1829 w 2231"/>
                    <a:gd name="T59" fmla="*/ 190 h 851"/>
                    <a:gd name="T60" fmla="*/ 2085 w 2231"/>
                    <a:gd name="T61" fmla="*/ 124 h 851"/>
                    <a:gd name="T62" fmla="*/ 2089 w 2231"/>
                    <a:gd name="T63"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1" h="851">
                      <a:moveTo>
                        <a:pt x="0" y="851"/>
                      </a:moveTo>
                      <a:lnTo>
                        <a:pt x="246" y="851"/>
                      </a:lnTo>
                      <a:lnTo>
                        <a:pt x="246" y="849"/>
                      </a:lnTo>
                      <a:lnTo>
                        <a:pt x="250" y="849"/>
                      </a:lnTo>
                      <a:lnTo>
                        <a:pt x="250" y="841"/>
                      </a:lnTo>
                      <a:lnTo>
                        <a:pt x="254" y="841"/>
                      </a:lnTo>
                      <a:lnTo>
                        <a:pt x="254" y="827"/>
                      </a:lnTo>
                      <a:lnTo>
                        <a:pt x="256" y="827"/>
                      </a:lnTo>
                      <a:lnTo>
                        <a:pt x="256" y="819"/>
                      </a:lnTo>
                      <a:lnTo>
                        <a:pt x="260" y="819"/>
                      </a:lnTo>
                      <a:lnTo>
                        <a:pt x="260" y="735"/>
                      </a:lnTo>
                      <a:lnTo>
                        <a:pt x="380" y="735"/>
                      </a:lnTo>
                      <a:lnTo>
                        <a:pt x="380" y="715"/>
                      </a:lnTo>
                      <a:lnTo>
                        <a:pt x="480" y="715"/>
                      </a:lnTo>
                      <a:lnTo>
                        <a:pt x="480" y="701"/>
                      </a:lnTo>
                      <a:lnTo>
                        <a:pt x="500" y="701"/>
                      </a:lnTo>
                      <a:lnTo>
                        <a:pt x="500" y="681"/>
                      </a:lnTo>
                      <a:lnTo>
                        <a:pt x="518" y="681"/>
                      </a:lnTo>
                      <a:lnTo>
                        <a:pt x="518" y="647"/>
                      </a:lnTo>
                      <a:lnTo>
                        <a:pt x="522" y="647"/>
                      </a:lnTo>
                      <a:lnTo>
                        <a:pt x="522" y="611"/>
                      </a:lnTo>
                      <a:lnTo>
                        <a:pt x="686" y="611"/>
                      </a:lnTo>
                      <a:lnTo>
                        <a:pt x="686" y="597"/>
                      </a:lnTo>
                      <a:lnTo>
                        <a:pt x="766" y="597"/>
                      </a:lnTo>
                      <a:lnTo>
                        <a:pt x="766" y="557"/>
                      </a:lnTo>
                      <a:lnTo>
                        <a:pt x="776" y="557"/>
                      </a:lnTo>
                      <a:lnTo>
                        <a:pt x="776" y="539"/>
                      </a:lnTo>
                      <a:lnTo>
                        <a:pt x="784" y="539"/>
                      </a:lnTo>
                      <a:lnTo>
                        <a:pt x="784" y="523"/>
                      </a:lnTo>
                      <a:lnTo>
                        <a:pt x="826" y="523"/>
                      </a:lnTo>
                      <a:lnTo>
                        <a:pt x="826" y="503"/>
                      </a:lnTo>
                      <a:lnTo>
                        <a:pt x="1040" y="503"/>
                      </a:lnTo>
                      <a:lnTo>
                        <a:pt x="1040" y="445"/>
                      </a:lnTo>
                      <a:lnTo>
                        <a:pt x="1044" y="445"/>
                      </a:lnTo>
                      <a:lnTo>
                        <a:pt x="1044" y="429"/>
                      </a:lnTo>
                      <a:lnTo>
                        <a:pt x="1299" y="429"/>
                      </a:lnTo>
                      <a:lnTo>
                        <a:pt x="1299" y="414"/>
                      </a:lnTo>
                      <a:lnTo>
                        <a:pt x="1303" y="414"/>
                      </a:lnTo>
                      <a:lnTo>
                        <a:pt x="1303" y="410"/>
                      </a:lnTo>
                      <a:lnTo>
                        <a:pt x="1307" y="410"/>
                      </a:lnTo>
                      <a:lnTo>
                        <a:pt x="1307" y="372"/>
                      </a:lnTo>
                      <a:lnTo>
                        <a:pt x="1327" y="372"/>
                      </a:lnTo>
                      <a:lnTo>
                        <a:pt x="1327" y="352"/>
                      </a:lnTo>
                      <a:lnTo>
                        <a:pt x="1559" y="352"/>
                      </a:lnTo>
                      <a:lnTo>
                        <a:pt x="1559" y="334"/>
                      </a:lnTo>
                      <a:lnTo>
                        <a:pt x="1563" y="334"/>
                      </a:lnTo>
                      <a:lnTo>
                        <a:pt x="1563" y="312"/>
                      </a:lnTo>
                      <a:lnTo>
                        <a:pt x="1565" y="312"/>
                      </a:lnTo>
                      <a:lnTo>
                        <a:pt x="1565" y="290"/>
                      </a:lnTo>
                      <a:lnTo>
                        <a:pt x="1589" y="290"/>
                      </a:lnTo>
                      <a:lnTo>
                        <a:pt x="1589" y="272"/>
                      </a:lnTo>
                      <a:lnTo>
                        <a:pt x="1813" y="272"/>
                      </a:lnTo>
                      <a:lnTo>
                        <a:pt x="1813" y="254"/>
                      </a:lnTo>
                      <a:lnTo>
                        <a:pt x="1815" y="254"/>
                      </a:lnTo>
                      <a:lnTo>
                        <a:pt x="1821" y="254"/>
                      </a:lnTo>
                      <a:lnTo>
                        <a:pt x="1821" y="234"/>
                      </a:lnTo>
                      <a:lnTo>
                        <a:pt x="1825" y="234"/>
                      </a:lnTo>
                      <a:lnTo>
                        <a:pt x="1825" y="212"/>
                      </a:lnTo>
                      <a:lnTo>
                        <a:pt x="1829" y="212"/>
                      </a:lnTo>
                      <a:lnTo>
                        <a:pt x="1829" y="190"/>
                      </a:lnTo>
                      <a:lnTo>
                        <a:pt x="2085" y="190"/>
                      </a:lnTo>
                      <a:lnTo>
                        <a:pt x="2085" y="124"/>
                      </a:lnTo>
                      <a:lnTo>
                        <a:pt x="2089" y="124"/>
                      </a:lnTo>
                      <a:lnTo>
                        <a:pt x="2089" y="0"/>
                      </a:lnTo>
                      <a:lnTo>
                        <a:pt x="2231" y="0"/>
                      </a:lnTo>
                    </a:path>
                  </a:pathLst>
                </a:custGeom>
                <a:noFill/>
                <a:ln w="19050" cap="sq">
                  <a:solidFill>
                    <a:srgbClr val="FFC72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0000"/>
                    </a:solidFill>
                    <a:effectLst/>
                    <a:uLnTx/>
                    <a:uFillTx/>
                  </a:endParaRPr>
                </a:p>
              </p:txBody>
            </p:sp>
            <p:sp>
              <p:nvSpPr>
                <p:cNvPr id="472" name="Freeform 16"/>
                <p:cNvSpPr>
                  <a:spLocks/>
                </p:cNvSpPr>
                <p:nvPr/>
              </p:nvSpPr>
              <p:spPr bwMode="auto">
                <a:xfrm>
                  <a:off x="9975850" y="2913063"/>
                  <a:ext cx="3690515" cy="466725"/>
                </a:xfrm>
                <a:custGeom>
                  <a:avLst/>
                  <a:gdLst>
                    <a:gd name="T0" fmla="*/ 0 w 2333"/>
                    <a:gd name="T1" fmla="*/ 294 h 294"/>
                    <a:gd name="T2" fmla="*/ 190 w 2333"/>
                    <a:gd name="T3" fmla="*/ 294 h 294"/>
                    <a:gd name="T4" fmla="*/ 190 w 2333"/>
                    <a:gd name="T5" fmla="*/ 280 h 294"/>
                    <a:gd name="T6" fmla="*/ 214 w 2333"/>
                    <a:gd name="T7" fmla="*/ 280 h 294"/>
                    <a:gd name="T8" fmla="*/ 214 w 2333"/>
                    <a:gd name="T9" fmla="*/ 264 h 294"/>
                    <a:gd name="T10" fmla="*/ 252 w 2333"/>
                    <a:gd name="T11" fmla="*/ 264 h 294"/>
                    <a:gd name="T12" fmla="*/ 252 w 2333"/>
                    <a:gd name="T13" fmla="*/ 244 h 294"/>
                    <a:gd name="T14" fmla="*/ 256 w 2333"/>
                    <a:gd name="T15" fmla="*/ 244 h 294"/>
                    <a:gd name="T16" fmla="*/ 256 w 2333"/>
                    <a:gd name="T17" fmla="*/ 212 h 294"/>
                    <a:gd name="T18" fmla="*/ 264 w 2333"/>
                    <a:gd name="T19" fmla="*/ 212 h 294"/>
                    <a:gd name="T20" fmla="*/ 264 w 2333"/>
                    <a:gd name="T21" fmla="*/ 194 h 294"/>
                    <a:gd name="T22" fmla="*/ 520 w 2333"/>
                    <a:gd name="T23" fmla="*/ 194 h 294"/>
                    <a:gd name="T24" fmla="*/ 520 w 2333"/>
                    <a:gd name="T25" fmla="*/ 178 h 294"/>
                    <a:gd name="T26" fmla="*/ 774 w 2333"/>
                    <a:gd name="T27" fmla="*/ 178 h 294"/>
                    <a:gd name="T28" fmla="*/ 774 w 2333"/>
                    <a:gd name="T29" fmla="*/ 162 h 294"/>
                    <a:gd name="T30" fmla="*/ 802 w 2333"/>
                    <a:gd name="T31" fmla="*/ 162 h 294"/>
                    <a:gd name="T32" fmla="*/ 802 w 2333"/>
                    <a:gd name="T33" fmla="*/ 144 h 294"/>
                    <a:gd name="T34" fmla="*/ 1036 w 2333"/>
                    <a:gd name="T35" fmla="*/ 144 h 294"/>
                    <a:gd name="T36" fmla="*/ 1036 w 2333"/>
                    <a:gd name="T37" fmla="*/ 128 h 294"/>
                    <a:gd name="T38" fmla="*/ 1299 w 2333"/>
                    <a:gd name="T39" fmla="*/ 128 h 294"/>
                    <a:gd name="T40" fmla="*/ 1299 w 2333"/>
                    <a:gd name="T41" fmla="*/ 108 h 294"/>
                    <a:gd name="T42" fmla="*/ 1449 w 2333"/>
                    <a:gd name="T43" fmla="*/ 108 h 294"/>
                    <a:gd name="T44" fmla="*/ 1449 w 2333"/>
                    <a:gd name="T45" fmla="*/ 90 h 294"/>
                    <a:gd name="T46" fmla="*/ 1557 w 2333"/>
                    <a:gd name="T47" fmla="*/ 90 h 294"/>
                    <a:gd name="T48" fmla="*/ 1557 w 2333"/>
                    <a:gd name="T49" fmla="*/ 74 h 294"/>
                    <a:gd name="T50" fmla="*/ 1655 w 2333"/>
                    <a:gd name="T51" fmla="*/ 74 h 294"/>
                    <a:gd name="T52" fmla="*/ 1655 w 2333"/>
                    <a:gd name="T53" fmla="*/ 54 h 294"/>
                    <a:gd name="T54" fmla="*/ 1733 w 2333"/>
                    <a:gd name="T55" fmla="*/ 54 h 294"/>
                    <a:gd name="T56" fmla="*/ 1733 w 2333"/>
                    <a:gd name="T57" fmla="*/ 34 h 294"/>
                    <a:gd name="T58" fmla="*/ 1829 w 2333"/>
                    <a:gd name="T59" fmla="*/ 34 h 294"/>
                    <a:gd name="T60" fmla="*/ 1829 w 2333"/>
                    <a:gd name="T61" fmla="*/ 20 h 294"/>
                    <a:gd name="T62" fmla="*/ 2063 w 2333"/>
                    <a:gd name="T63" fmla="*/ 20 h 294"/>
                    <a:gd name="T64" fmla="*/ 2063 w 2333"/>
                    <a:gd name="T65" fmla="*/ 0 h 294"/>
                    <a:gd name="T66" fmla="*/ 2333 w 2333"/>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3" h="294">
                      <a:moveTo>
                        <a:pt x="0" y="294"/>
                      </a:moveTo>
                      <a:lnTo>
                        <a:pt x="190" y="294"/>
                      </a:lnTo>
                      <a:lnTo>
                        <a:pt x="190" y="280"/>
                      </a:lnTo>
                      <a:lnTo>
                        <a:pt x="214" y="280"/>
                      </a:lnTo>
                      <a:lnTo>
                        <a:pt x="214" y="264"/>
                      </a:lnTo>
                      <a:lnTo>
                        <a:pt x="252" y="264"/>
                      </a:lnTo>
                      <a:lnTo>
                        <a:pt x="252" y="244"/>
                      </a:lnTo>
                      <a:lnTo>
                        <a:pt x="256" y="244"/>
                      </a:lnTo>
                      <a:lnTo>
                        <a:pt x="256" y="212"/>
                      </a:lnTo>
                      <a:lnTo>
                        <a:pt x="264" y="212"/>
                      </a:lnTo>
                      <a:lnTo>
                        <a:pt x="264" y="194"/>
                      </a:lnTo>
                      <a:lnTo>
                        <a:pt x="520" y="194"/>
                      </a:lnTo>
                      <a:lnTo>
                        <a:pt x="520" y="178"/>
                      </a:lnTo>
                      <a:lnTo>
                        <a:pt x="774" y="178"/>
                      </a:lnTo>
                      <a:lnTo>
                        <a:pt x="774" y="162"/>
                      </a:lnTo>
                      <a:lnTo>
                        <a:pt x="802" y="162"/>
                      </a:lnTo>
                      <a:lnTo>
                        <a:pt x="802" y="144"/>
                      </a:lnTo>
                      <a:lnTo>
                        <a:pt x="1036" y="144"/>
                      </a:lnTo>
                      <a:lnTo>
                        <a:pt x="1036" y="128"/>
                      </a:lnTo>
                      <a:lnTo>
                        <a:pt x="1299" y="128"/>
                      </a:lnTo>
                      <a:lnTo>
                        <a:pt x="1299" y="108"/>
                      </a:lnTo>
                      <a:lnTo>
                        <a:pt x="1449" y="108"/>
                      </a:lnTo>
                      <a:lnTo>
                        <a:pt x="1449" y="90"/>
                      </a:lnTo>
                      <a:lnTo>
                        <a:pt x="1557" y="90"/>
                      </a:lnTo>
                      <a:lnTo>
                        <a:pt x="1557" y="74"/>
                      </a:lnTo>
                      <a:lnTo>
                        <a:pt x="1655" y="74"/>
                      </a:lnTo>
                      <a:lnTo>
                        <a:pt x="1655" y="54"/>
                      </a:lnTo>
                      <a:lnTo>
                        <a:pt x="1733" y="54"/>
                      </a:lnTo>
                      <a:lnTo>
                        <a:pt x="1733" y="34"/>
                      </a:lnTo>
                      <a:lnTo>
                        <a:pt x="1829" y="34"/>
                      </a:lnTo>
                      <a:lnTo>
                        <a:pt x="1829" y="20"/>
                      </a:lnTo>
                      <a:lnTo>
                        <a:pt x="2063" y="20"/>
                      </a:lnTo>
                      <a:lnTo>
                        <a:pt x="2063" y="0"/>
                      </a:lnTo>
                      <a:lnTo>
                        <a:pt x="2333" y="0"/>
                      </a:lnTo>
                    </a:path>
                  </a:pathLst>
                </a:custGeom>
                <a:noFill/>
                <a:ln w="19050" cap="sq">
                  <a:solidFill>
                    <a:srgbClr val="1471D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0000"/>
                    </a:solidFill>
                    <a:effectLst/>
                    <a:uLnTx/>
                    <a:uFillTx/>
                  </a:endParaRPr>
                </a:p>
              </p:txBody>
            </p:sp>
          </p:grpSp>
          <p:sp>
            <p:nvSpPr>
              <p:cNvPr id="110" name="TextBox 109"/>
              <p:cNvSpPr txBox="1"/>
              <p:nvPr/>
            </p:nvSpPr>
            <p:spPr>
              <a:xfrm>
                <a:off x="7136367" y="3372754"/>
                <a:ext cx="3444779" cy="119729"/>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600" b="1" i="0" u="none" strike="noStrike" kern="0" cap="none" spc="0" normalizeH="0" baseline="0" noProof="0" dirty="0" smtClean="0">
                    <a:ln>
                      <a:noFill/>
                    </a:ln>
                    <a:solidFill>
                      <a:sysClr val="windowText" lastClr="000000"/>
                    </a:solidFill>
                    <a:effectLst/>
                    <a:uLnTx/>
                    <a:uFillTx/>
                  </a:rPr>
                  <a:t>Vrijeme do </a:t>
                </a:r>
                <a:r>
                  <a:rPr kumimoji="0" lang="en-GB" sz="1600" b="1" i="0" u="none" strike="noStrike" kern="0" cap="none" spc="0" normalizeH="0" baseline="0" noProof="0" dirty="0" smtClean="0">
                    <a:ln>
                      <a:noFill/>
                    </a:ln>
                    <a:solidFill>
                      <a:sysClr val="windowText" lastClr="000000"/>
                    </a:solidFill>
                    <a:effectLst/>
                    <a:uLnTx/>
                    <a:uFillTx/>
                  </a:rPr>
                  <a:t>12-</a:t>
                </a:r>
                <a:r>
                  <a:rPr kumimoji="0" lang="bs-Latn-BA" sz="1600" b="1" i="0" u="none" strike="noStrike" kern="0" cap="none" spc="0" normalizeH="0" baseline="0" noProof="0" dirty="0" smtClean="0">
                    <a:ln>
                      <a:noFill/>
                    </a:ln>
                    <a:solidFill>
                      <a:sysClr val="windowText" lastClr="000000"/>
                    </a:solidFill>
                    <a:effectLst/>
                    <a:uLnTx/>
                    <a:uFillTx/>
                  </a:rPr>
                  <a:t>sedmičnog potvrđenog</a:t>
                </a:r>
                <a:r>
                  <a:rPr kumimoji="0" lang="en-GB" sz="1600" b="1" i="0" u="none" strike="noStrike" kern="0" cap="none" spc="0" normalizeH="0" baseline="0" noProof="0" dirty="0" smtClean="0">
                    <a:ln>
                      <a:noFill/>
                    </a:ln>
                    <a:solidFill>
                      <a:sysClr val="windowText" lastClr="000000"/>
                    </a:solidFill>
                    <a:effectLst/>
                    <a:uLnTx/>
                    <a:uFillTx/>
                  </a:rPr>
                  <a:t> </a:t>
                </a:r>
                <a:r>
                  <a:rPr kumimoji="0" lang="en-GB" sz="1600" b="1" i="0" u="none" strike="noStrike" kern="0" cap="none" spc="0" normalizeH="0" baseline="0" noProof="0" dirty="0">
                    <a:ln>
                      <a:noFill/>
                    </a:ln>
                    <a:solidFill>
                      <a:sysClr val="windowText" lastClr="000000"/>
                    </a:solidFill>
                    <a:effectLst/>
                    <a:uLnTx/>
                    <a:uFillTx/>
                  </a:rPr>
                  <a:t>6.0 </a:t>
                </a:r>
                <a:r>
                  <a:rPr kumimoji="0" lang="en-GB" sz="1600" b="1" i="0" u="none" strike="noStrike" kern="0" cap="none" spc="0" normalizeH="0" baseline="0" noProof="0" dirty="0" smtClean="0">
                    <a:ln>
                      <a:noFill/>
                    </a:ln>
                    <a:solidFill>
                      <a:sysClr val="windowText" lastClr="000000"/>
                    </a:solidFill>
                    <a:effectLst/>
                    <a:uLnTx/>
                    <a:uFillTx/>
                  </a:rPr>
                  <a:t>(</a:t>
                </a:r>
                <a:r>
                  <a:rPr kumimoji="0" lang="bs-Latn-BA" sz="1600" b="1" i="0" u="none" strike="noStrike" kern="0" cap="none" spc="0" normalizeH="0" baseline="0" noProof="0" dirty="0" smtClean="0">
                    <a:ln>
                      <a:noFill/>
                    </a:ln>
                    <a:solidFill>
                      <a:sysClr val="windowText" lastClr="000000"/>
                    </a:solidFill>
                    <a:effectLst/>
                    <a:uLnTx/>
                    <a:uFillTx/>
                  </a:rPr>
                  <a:t>sedmice</a:t>
                </a:r>
                <a:r>
                  <a:rPr kumimoji="0" lang="en-GB" sz="1600" b="1" i="0" u="none" strike="noStrike" kern="0" cap="none" spc="0" normalizeH="0" baseline="0" noProof="0" dirty="0" smtClean="0">
                    <a:ln>
                      <a:noFill/>
                    </a:ln>
                    <a:solidFill>
                      <a:sysClr val="windowText" lastClr="000000"/>
                    </a:solidFill>
                    <a:effectLst/>
                    <a:uLnTx/>
                    <a:uFillTx/>
                  </a:rPr>
                  <a:t>)</a:t>
                </a:r>
                <a:endParaRPr kumimoji="0" lang="en-GB" sz="1600" b="1" i="0" u="none" strike="noStrike" kern="0" cap="none" spc="0" normalizeH="0" baseline="0" noProof="0" dirty="0">
                  <a:ln>
                    <a:noFill/>
                  </a:ln>
                  <a:solidFill>
                    <a:sysClr val="windowText" lastClr="000000"/>
                  </a:solidFill>
                  <a:effectLst/>
                  <a:uLnTx/>
                  <a:uFillTx/>
                </a:endParaRPr>
              </a:p>
            </p:txBody>
          </p:sp>
          <p:sp>
            <p:nvSpPr>
              <p:cNvPr id="111" name="TextBox 110"/>
              <p:cNvSpPr txBox="1"/>
              <p:nvPr/>
            </p:nvSpPr>
            <p:spPr>
              <a:xfrm rot="16200000">
                <a:off x="5969682" y="2293311"/>
                <a:ext cx="1409314" cy="169916"/>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600" b="1" i="0" u="none" strike="noStrike" kern="0" cap="none" spc="0" normalizeH="0" baseline="0" noProof="0" dirty="0" smtClean="0">
                    <a:ln>
                      <a:noFill/>
                    </a:ln>
                    <a:solidFill>
                      <a:sysClr val="windowText" lastClr="000000"/>
                    </a:solidFill>
                    <a:effectLst/>
                    <a:uLnTx/>
                    <a:uFillTx/>
                  </a:rPr>
                  <a:t>Kumulativna vjerovatnoća</a:t>
                </a:r>
                <a:r>
                  <a:rPr kumimoji="0" lang="en-GB" sz="1600" b="1" i="0" u="none" strike="noStrike" kern="0" cap="none" spc="0" normalizeH="0" baseline="0" noProof="0" dirty="0" smtClean="0">
                    <a:ln>
                      <a:noFill/>
                    </a:ln>
                    <a:solidFill>
                      <a:sysClr val="windowText" lastClr="000000"/>
                    </a:solidFill>
                    <a:effectLst/>
                    <a:uLnTx/>
                    <a:uFillTx/>
                  </a:rPr>
                  <a:t> </a:t>
                </a:r>
                <a:r>
                  <a:rPr kumimoji="0" lang="en-GB" sz="1600" b="1" i="0" u="none" strike="noStrike" kern="0" cap="none" spc="0" normalizeH="0" baseline="0" noProof="0" dirty="0">
                    <a:ln>
                      <a:noFill/>
                    </a:ln>
                    <a:solidFill>
                      <a:sysClr val="windowText" lastClr="000000"/>
                    </a:solidFill>
                    <a:effectLst/>
                    <a:uLnTx/>
                    <a:uFillTx/>
                  </a:rPr>
                  <a:t>(%)</a:t>
                </a:r>
              </a:p>
            </p:txBody>
          </p:sp>
        </p:grpSp>
        <p:grpSp>
          <p:nvGrpSpPr>
            <p:cNvPr id="418" name="Group 417"/>
            <p:cNvGrpSpPr/>
            <p:nvPr/>
          </p:nvGrpSpPr>
          <p:grpSpPr>
            <a:xfrm>
              <a:off x="4811330" y="2202392"/>
              <a:ext cx="3881713" cy="2019683"/>
              <a:chOff x="6842137" y="3972050"/>
              <a:chExt cx="3881713" cy="2019683"/>
            </a:xfrm>
          </p:grpSpPr>
          <p:sp>
            <p:nvSpPr>
              <p:cNvPr id="420" name="TextBox 419"/>
              <p:cNvSpPr txBox="1"/>
              <p:nvPr/>
            </p:nvSpPr>
            <p:spPr>
              <a:xfrm>
                <a:off x="7516486" y="3983761"/>
                <a:ext cx="1047677" cy="163293"/>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IFN </a:t>
                </a:r>
                <a:r>
                  <a:rPr kumimoji="0" lang="el-GR" sz="1200" b="0" i="0" u="none" strike="noStrike" kern="0" cap="none" spc="0" normalizeH="0" baseline="0" noProof="0" dirty="0">
                    <a:ln>
                      <a:noFill/>
                    </a:ln>
                    <a:solidFill>
                      <a:sysClr val="windowText" lastClr="000000"/>
                    </a:solidFill>
                    <a:effectLst/>
                    <a:uLnTx/>
                    <a:uFillTx/>
                  </a:rPr>
                  <a:t>β-1</a:t>
                </a:r>
                <a:r>
                  <a:rPr kumimoji="0" lang="en-GB" sz="1200" b="0" i="0" u="none" strike="noStrike" kern="0" cap="none" spc="0" normalizeH="0" baseline="0" noProof="0" dirty="0">
                    <a:ln>
                      <a:noFill/>
                    </a:ln>
                    <a:solidFill>
                      <a:sysClr val="windowText" lastClr="000000"/>
                    </a:solidFill>
                    <a:effectLst/>
                    <a:uLnTx/>
                    <a:uFillTx/>
                  </a:rPr>
                  <a:t>a (n=829)</a:t>
                </a:r>
              </a:p>
            </p:txBody>
          </p:sp>
          <p:sp>
            <p:nvSpPr>
              <p:cNvPr id="421" name="TextBox 420"/>
              <p:cNvSpPr txBox="1"/>
              <p:nvPr/>
            </p:nvSpPr>
            <p:spPr>
              <a:xfrm>
                <a:off x="7516486" y="4126878"/>
                <a:ext cx="1719913" cy="163293"/>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Ocrelizumab 600mg (n=827)</a:t>
                </a:r>
              </a:p>
            </p:txBody>
          </p:sp>
          <p:grpSp>
            <p:nvGrpSpPr>
              <p:cNvPr id="422" name="Group 421"/>
              <p:cNvGrpSpPr/>
              <p:nvPr/>
            </p:nvGrpSpPr>
            <p:grpSpPr>
              <a:xfrm>
                <a:off x="7278909" y="4075488"/>
                <a:ext cx="169859" cy="143116"/>
                <a:chOff x="1283290" y="1998757"/>
                <a:chExt cx="169859" cy="143116"/>
              </a:xfrm>
            </p:grpSpPr>
            <p:cxnSp>
              <p:nvCxnSpPr>
                <p:cNvPr id="463" name="Straight Connector 462"/>
                <p:cNvCxnSpPr/>
                <p:nvPr/>
              </p:nvCxnSpPr>
              <p:spPr>
                <a:xfrm>
                  <a:off x="1283290" y="1998757"/>
                  <a:ext cx="169859" cy="0"/>
                </a:xfrm>
                <a:prstGeom prst="line">
                  <a:avLst/>
                </a:prstGeom>
                <a:noFill/>
                <a:ln w="19050" cap="flat" cmpd="sng" algn="ctr">
                  <a:solidFill>
                    <a:srgbClr val="FFC72A"/>
                  </a:solidFill>
                  <a:prstDash val="solid"/>
                </a:ln>
                <a:effectLst/>
              </p:spPr>
            </p:cxnSp>
            <p:cxnSp>
              <p:nvCxnSpPr>
                <p:cNvPr id="464" name="Straight Connector 463"/>
                <p:cNvCxnSpPr/>
                <p:nvPr/>
              </p:nvCxnSpPr>
              <p:spPr>
                <a:xfrm>
                  <a:off x="1283290" y="2141873"/>
                  <a:ext cx="169859" cy="0"/>
                </a:xfrm>
                <a:prstGeom prst="line">
                  <a:avLst/>
                </a:prstGeom>
                <a:noFill/>
                <a:ln w="19050" cap="flat" cmpd="sng" algn="ctr">
                  <a:solidFill>
                    <a:srgbClr val="5F6EB3">
                      <a:shade val="95000"/>
                      <a:satMod val="105000"/>
                    </a:srgbClr>
                  </a:solidFill>
                  <a:prstDash val="solid"/>
                </a:ln>
                <a:effectLst/>
              </p:spPr>
            </p:cxnSp>
          </p:grpSp>
          <p:sp>
            <p:nvSpPr>
              <p:cNvPr id="423" name="TextBox 422"/>
              <p:cNvSpPr txBox="1"/>
              <p:nvPr/>
            </p:nvSpPr>
            <p:spPr>
              <a:xfrm>
                <a:off x="7194966" y="4276145"/>
                <a:ext cx="2837546" cy="231331"/>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5F6EB3"/>
                    </a:solidFill>
                    <a:effectLst/>
                    <a:uLnTx/>
                    <a:uFillTx/>
                    <a:cs typeface="Arial" panose="020B0604020202020204" pitchFamily="34" charset="0"/>
                  </a:rPr>
                  <a:t>HR (95% CI): 0.41 (0.22, 0.76); p=0.005</a:t>
                </a:r>
              </a:p>
            </p:txBody>
          </p:sp>
          <p:grpSp>
            <p:nvGrpSpPr>
              <p:cNvPr id="424" name="Group 423"/>
              <p:cNvGrpSpPr/>
              <p:nvPr/>
            </p:nvGrpSpPr>
            <p:grpSpPr>
              <a:xfrm>
                <a:off x="6842137" y="3972050"/>
                <a:ext cx="3371511" cy="1909319"/>
                <a:chOff x="6842137" y="3972050"/>
                <a:chExt cx="3371511" cy="1909319"/>
              </a:xfrm>
            </p:grpSpPr>
            <p:cxnSp>
              <p:nvCxnSpPr>
                <p:cNvPr id="427" name="Straight Connector 426"/>
                <p:cNvCxnSpPr/>
                <p:nvPr/>
              </p:nvCxnSpPr>
              <p:spPr>
                <a:xfrm>
                  <a:off x="7113417" y="5635384"/>
                  <a:ext cx="3100231" cy="0"/>
                </a:xfrm>
                <a:prstGeom prst="line">
                  <a:avLst/>
                </a:prstGeom>
                <a:noFill/>
                <a:ln w="28575" cap="sq" cmpd="sng" algn="ctr">
                  <a:solidFill>
                    <a:sysClr val="windowText" lastClr="000000"/>
                  </a:solidFill>
                  <a:prstDash val="solid"/>
                  <a:miter lim="800000"/>
                </a:ln>
                <a:effectLst/>
              </p:spPr>
            </p:cxnSp>
            <p:cxnSp>
              <p:nvCxnSpPr>
                <p:cNvPr id="428" name="Straight Connector 427"/>
                <p:cNvCxnSpPr/>
                <p:nvPr/>
              </p:nvCxnSpPr>
              <p:spPr>
                <a:xfrm>
                  <a:off x="7113418" y="4054277"/>
                  <a:ext cx="0" cy="1573200"/>
                </a:xfrm>
                <a:prstGeom prst="line">
                  <a:avLst/>
                </a:prstGeom>
                <a:noFill/>
                <a:ln w="28575" cap="sq" cmpd="sng" algn="ctr">
                  <a:solidFill>
                    <a:sysClr val="windowText" lastClr="000000"/>
                  </a:solidFill>
                  <a:prstDash val="solid"/>
                  <a:miter lim="800000"/>
                </a:ln>
                <a:effectLst/>
              </p:spPr>
            </p:cxnSp>
            <p:grpSp>
              <p:nvGrpSpPr>
                <p:cNvPr id="429" name="Group 428"/>
                <p:cNvGrpSpPr/>
                <p:nvPr/>
              </p:nvGrpSpPr>
              <p:grpSpPr>
                <a:xfrm>
                  <a:off x="7192866" y="5635384"/>
                  <a:ext cx="2686048" cy="63578"/>
                  <a:chOff x="1124498" y="4732020"/>
                  <a:chExt cx="2686048" cy="72000"/>
                </a:xfrm>
              </p:grpSpPr>
              <p:cxnSp>
                <p:nvCxnSpPr>
                  <p:cNvPr id="454" name="Straight Connector 453"/>
                  <p:cNvCxnSpPr/>
                  <p:nvPr/>
                </p:nvCxnSpPr>
                <p:spPr>
                  <a:xfrm rot="5400000">
                    <a:off x="1088498" y="4768020"/>
                    <a:ext cx="72000" cy="0"/>
                  </a:xfrm>
                  <a:prstGeom prst="line">
                    <a:avLst/>
                  </a:prstGeom>
                  <a:noFill/>
                  <a:ln w="28575" cap="sq" cmpd="sng" algn="ctr">
                    <a:solidFill>
                      <a:sysClr val="windowText" lastClr="000000"/>
                    </a:solidFill>
                    <a:prstDash val="solid"/>
                    <a:miter lim="800000"/>
                  </a:ln>
                  <a:effectLst/>
                </p:spPr>
              </p:cxnSp>
              <p:cxnSp>
                <p:nvCxnSpPr>
                  <p:cNvPr id="455" name="Straight Connector 454"/>
                  <p:cNvCxnSpPr/>
                  <p:nvPr/>
                </p:nvCxnSpPr>
                <p:spPr>
                  <a:xfrm rot="5400000">
                    <a:off x="1424254" y="4768020"/>
                    <a:ext cx="72000" cy="0"/>
                  </a:xfrm>
                  <a:prstGeom prst="line">
                    <a:avLst/>
                  </a:prstGeom>
                  <a:noFill/>
                  <a:ln w="28575" cap="sq" cmpd="sng" algn="ctr">
                    <a:solidFill>
                      <a:sysClr val="windowText" lastClr="000000"/>
                    </a:solidFill>
                    <a:prstDash val="solid"/>
                    <a:miter lim="800000"/>
                  </a:ln>
                  <a:effectLst/>
                </p:spPr>
              </p:cxnSp>
              <p:cxnSp>
                <p:nvCxnSpPr>
                  <p:cNvPr id="456" name="Straight Connector 455"/>
                  <p:cNvCxnSpPr/>
                  <p:nvPr/>
                </p:nvCxnSpPr>
                <p:spPr>
                  <a:xfrm rot="5400000">
                    <a:off x="1760010" y="4768020"/>
                    <a:ext cx="72000" cy="0"/>
                  </a:xfrm>
                  <a:prstGeom prst="line">
                    <a:avLst/>
                  </a:prstGeom>
                  <a:noFill/>
                  <a:ln w="28575" cap="sq" cmpd="sng" algn="ctr">
                    <a:solidFill>
                      <a:sysClr val="windowText" lastClr="000000"/>
                    </a:solidFill>
                    <a:prstDash val="solid"/>
                    <a:miter lim="800000"/>
                  </a:ln>
                  <a:effectLst/>
                </p:spPr>
              </p:cxnSp>
              <p:cxnSp>
                <p:nvCxnSpPr>
                  <p:cNvPr id="457" name="Straight Connector 456"/>
                  <p:cNvCxnSpPr/>
                  <p:nvPr/>
                </p:nvCxnSpPr>
                <p:spPr>
                  <a:xfrm rot="5400000">
                    <a:off x="2095766" y="4768020"/>
                    <a:ext cx="72000" cy="0"/>
                  </a:xfrm>
                  <a:prstGeom prst="line">
                    <a:avLst/>
                  </a:prstGeom>
                  <a:noFill/>
                  <a:ln w="28575" cap="sq" cmpd="sng" algn="ctr">
                    <a:solidFill>
                      <a:sysClr val="windowText" lastClr="000000"/>
                    </a:solidFill>
                    <a:prstDash val="solid"/>
                    <a:miter lim="800000"/>
                  </a:ln>
                  <a:effectLst/>
                </p:spPr>
              </p:cxnSp>
              <p:cxnSp>
                <p:nvCxnSpPr>
                  <p:cNvPr id="458" name="Straight Connector 457"/>
                  <p:cNvCxnSpPr/>
                  <p:nvPr/>
                </p:nvCxnSpPr>
                <p:spPr>
                  <a:xfrm rot="5400000">
                    <a:off x="2431522" y="4768020"/>
                    <a:ext cx="72000" cy="0"/>
                  </a:xfrm>
                  <a:prstGeom prst="line">
                    <a:avLst/>
                  </a:prstGeom>
                  <a:noFill/>
                  <a:ln w="28575" cap="sq" cmpd="sng" algn="ctr">
                    <a:solidFill>
                      <a:sysClr val="windowText" lastClr="000000"/>
                    </a:solidFill>
                    <a:prstDash val="solid"/>
                    <a:miter lim="800000"/>
                  </a:ln>
                  <a:effectLst/>
                </p:spPr>
              </p:cxnSp>
              <p:cxnSp>
                <p:nvCxnSpPr>
                  <p:cNvPr id="459" name="Straight Connector 458"/>
                  <p:cNvCxnSpPr/>
                  <p:nvPr/>
                </p:nvCxnSpPr>
                <p:spPr>
                  <a:xfrm rot="5400000">
                    <a:off x="2767278" y="4768020"/>
                    <a:ext cx="72000" cy="0"/>
                  </a:xfrm>
                  <a:prstGeom prst="line">
                    <a:avLst/>
                  </a:prstGeom>
                  <a:noFill/>
                  <a:ln w="28575" cap="sq" cmpd="sng" algn="ctr">
                    <a:solidFill>
                      <a:sysClr val="windowText" lastClr="000000"/>
                    </a:solidFill>
                    <a:prstDash val="solid"/>
                    <a:miter lim="800000"/>
                  </a:ln>
                  <a:effectLst/>
                </p:spPr>
              </p:cxnSp>
              <p:cxnSp>
                <p:nvCxnSpPr>
                  <p:cNvPr id="460" name="Straight Connector 459"/>
                  <p:cNvCxnSpPr/>
                  <p:nvPr/>
                </p:nvCxnSpPr>
                <p:spPr>
                  <a:xfrm rot="5400000">
                    <a:off x="3103034" y="4768020"/>
                    <a:ext cx="72000" cy="0"/>
                  </a:xfrm>
                  <a:prstGeom prst="line">
                    <a:avLst/>
                  </a:prstGeom>
                  <a:noFill/>
                  <a:ln w="28575" cap="sq" cmpd="sng" algn="ctr">
                    <a:solidFill>
                      <a:sysClr val="windowText" lastClr="000000"/>
                    </a:solidFill>
                    <a:prstDash val="solid"/>
                    <a:miter lim="800000"/>
                  </a:ln>
                  <a:effectLst/>
                </p:spPr>
              </p:cxnSp>
              <p:cxnSp>
                <p:nvCxnSpPr>
                  <p:cNvPr id="461" name="Straight Connector 460"/>
                  <p:cNvCxnSpPr/>
                  <p:nvPr/>
                </p:nvCxnSpPr>
                <p:spPr>
                  <a:xfrm rot="5400000">
                    <a:off x="3438790" y="4768020"/>
                    <a:ext cx="72000" cy="0"/>
                  </a:xfrm>
                  <a:prstGeom prst="line">
                    <a:avLst/>
                  </a:prstGeom>
                  <a:noFill/>
                  <a:ln w="28575" cap="sq" cmpd="sng" algn="ctr">
                    <a:solidFill>
                      <a:sysClr val="windowText" lastClr="000000"/>
                    </a:solidFill>
                    <a:prstDash val="solid"/>
                    <a:miter lim="800000"/>
                  </a:ln>
                  <a:effectLst/>
                </p:spPr>
              </p:cxnSp>
              <p:cxnSp>
                <p:nvCxnSpPr>
                  <p:cNvPr id="462" name="Straight Connector 461"/>
                  <p:cNvCxnSpPr/>
                  <p:nvPr/>
                </p:nvCxnSpPr>
                <p:spPr>
                  <a:xfrm rot="5400000">
                    <a:off x="3774546" y="4768020"/>
                    <a:ext cx="72000" cy="0"/>
                  </a:xfrm>
                  <a:prstGeom prst="line">
                    <a:avLst/>
                  </a:prstGeom>
                  <a:noFill/>
                  <a:ln w="28575" cap="sq" cmpd="sng" algn="ctr">
                    <a:solidFill>
                      <a:sysClr val="windowText" lastClr="000000"/>
                    </a:solidFill>
                    <a:prstDash val="solid"/>
                    <a:miter lim="800000"/>
                  </a:ln>
                  <a:effectLst/>
                </p:spPr>
              </p:cxnSp>
            </p:grpSp>
            <p:grpSp>
              <p:nvGrpSpPr>
                <p:cNvPr id="430" name="Group 429"/>
                <p:cNvGrpSpPr/>
                <p:nvPr/>
              </p:nvGrpSpPr>
              <p:grpSpPr>
                <a:xfrm>
                  <a:off x="6842137" y="3972050"/>
                  <a:ext cx="253380" cy="1647581"/>
                  <a:chOff x="1762603" y="1481918"/>
                  <a:chExt cx="253380" cy="1646221"/>
                </a:xfrm>
              </p:grpSpPr>
              <p:cxnSp>
                <p:nvCxnSpPr>
                  <p:cNvPr id="441" name="Straight Connector 440"/>
                  <p:cNvCxnSpPr/>
                  <p:nvPr/>
                </p:nvCxnSpPr>
                <p:spPr>
                  <a:xfrm rot="10800000">
                    <a:off x="1943983" y="3041294"/>
                    <a:ext cx="72000" cy="0"/>
                  </a:xfrm>
                  <a:prstGeom prst="line">
                    <a:avLst/>
                  </a:prstGeom>
                  <a:noFill/>
                  <a:ln w="28575" cap="sq" cmpd="sng" algn="ctr">
                    <a:solidFill>
                      <a:sysClr val="windowText" lastClr="000000"/>
                    </a:solidFill>
                    <a:prstDash val="solid"/>
                    <a:miter lim="800000"/>
                  </a:ln>
                  <a:effectLst/>
                </p:spPr>
              </p:cxnSp>
              <p:cxnSp>
                <p:nvCxnSpPr>
                  <p:cNvPr id="442" name="Straight Connector 441"/>
                  <p:cNvCxnSpPr/>
                  <p:nvPr/>
                </p:nvCxnSpPr>
                <p:spPr>
                  <a:xfrm rot="10800000">
                    <a:off x="1943983" y="2449964"/>
                    <a:ext cx="72000" cy="0"/>
                  </a:xfrm>
                  <a:prstGeom prst="line">
                    <a:avLst/>
                  </a:prstGeom>
                  <a:noFill/>
                  <a:ln w="28575" cap="sq" cmpd="sng" algn="ctr">
                    <a:solidFill>
                      <a:sysClr val="windowText" lastClr="000000"/>
                    </a:solidFill>
                    <a:prstDash val="solid"/>
                    <a:miter lim="800000"/>
                  </a:ln>
                  <a:effectLst/>
                </p:spPr>
              </p:cxnSp>
              <p:cxnSp>
                <p:nvCxnSpPr>
                  <p:cNvPr id="443" name="Straight Connector 442"/>
                  <p:cNvCxnSpPr/>
                  <p:nvPr/>
                </p:nvCxnSpPr>
                <p:spPr>
                  <a:xfrm rot="10800000">
                    <a:off x="1943983" y="2745629"/>
                    <a:ext cx="72000" cy="0"/>
                  </a:xfrm>
                  <a:prstGeom prst="line">
                    <a:avLst/>
                  </a:prstGeom>
                  <a:noFill/>
                  <a:ln w="28575" cap="sq" cmpd="sng" algn="ctr">
                    <a:solidFill>
                      <a:sysClr val="windowText" lastClr="000000"/>
                    </a:solidFill>
                    <a:prstDash val="solid"/>
                    <a:miter lim="800000"/>
                  </a:ln>
                  <a:effectLst/>
                </p:spPr>
              </p:cxnSp>
              <p:cxnSp>
                <p:nvCxnSpPr>
                  <p:cNvPr id="444" name="Straight Connector 443"/>
                  <p:cNvCxnSpPr/>
                  <p:nvPr/>
                </p:nvCxnSpPr>
                <p:spPr>
                  <a:xfrm rot="10800000">
                    <a:off x="1943983" y="1562970"/>
                    <a:ext cx="72000" cy="0"/>
                  </a:xfrm>
                  <a:prstGeom prst="line">
                    <a:avLst/>
                  </a:prstGeom>
                  <a:noFill/>
                  <a:ln w="28575" cap="sq" cmpd="sng" algn="ctr">
                    <a:solidFill>
                      <a:sysClr val="windowText" lastClr="000000"/>
                    </a:solidFill>
                    <a:prstDash val="solid"/>
                    <a:miter lim="800000"/>
                  </a:ln>
                  <a:effectLst/>
                </p:spPr>
              </p:cxnSp>
              <p:grpSp>
                <p:nvGrpSpPr>
                  <p:cNvPr id="445" name="Group 444"/>
                  <p:cNvGrpSpPr/>
                  <p:nvPr/>
                </p:nvGrpSpPr>
                <p:grpSpPr>
                  <a:xfrm>
                    <a:off x="1762603" y="1481918"/>
                    <a:ext cx="142460" cy="1646221"/>
                    <a:chOff x="783293" y="2849665"/>
                    <a:chExt cx="142460" cy="1864300"/>
                  </a:xfrm>
                </p:grpSpPr>
                <p:sp>
                  <p:nvSpPr>
                    <p:cNvPr id="448" name="TextBox 447"/>
                    <p:cNvSpPr txBox="1"/>
                    <p:nvPr/>
                  </p:nvSpPr>
                  <p:spPr>
                    <a:xfrm>
                      <a:off x="783293" y="2849665"/>
                      <a:ext cx="142460" cy="184772"/>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10</a:t>
                      </a:r>
                    </a:p>
                  </p:txBody>
                </p:sp>
                <p:sp>
                  <p:nvSpPr>
                    <p:cNvPr id="449" name="TextBox 448"/>
                    <p:cNvSpPr txBox="1"/>
                    <p:nvPr/>
                  </p:nvSpPr>
                  <p:spPr>
                    <a:xfrm>
                      <a:off x="854523" y="3857369"/>
                      <a:ext cx="71230" cy="184772"/>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a:t>
                      </a:r>
                    </a:p>
                  </p:txBody>
                </p:sp>
                <p:sp>
                  <p:nvSpPr>
                    <p:cNvPr id="450" name="TextBox 449"/>
                    <p:cNvSpPr txBox="1"/>
                    <p:nvPr/>
                  </p:nvSpPr>
                  <p:spPr>
                    <a:xfrm>
                      <a:off x="854523" y="4529193"/>
                      <a:ext cx="71230" cy="184772"/>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451" name="TextBox 450"/>
                    <p:cNvSpPr txBox="1"/>
                    <p:nvPr/>
                  </p:nvSpPr>
                  <p:spPr>
                    <a:xfrm>
                      <a:off x="854523" y="4193245"/>
                      <a:ext cx="71230" cy="184772"/>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a:t>
                      </a:r>
                    </a:p>
                  </p:txBody>
                </p:sp>
                <p:sp>
                  <p:nvSpPr>
                    <p:cNvPr id="452" name="TextBox 451"/>
                    <p:cNvSpPr txBox="1"/>
                    <p:nvPr/>
                  </p:nvSpPr>
                  <p:spPr>
                    <a:xfrm>
                      <a:off x="854523" y="3185542"/>
                      <a:ext cx="71230" cy="184772"/>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a:t>
                      </a:r>
                    </a:p>
                  </p:txBody>
                </p:sp>
                <p:sp>
                  <p:nvSpPr>
                    <p:cNvPr id="453" name="TextBox 452"/>
                    <p:cNvSpPr txBox="1"/>
                    <p:nvPr/>
                  </p:nvSpPr>
                  <p:spPr>
                    <a:xfrm>
                      <a:off x="854523" y="3521491"/>
                      <a:ext cx="71230" cy="184772"/>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a:t>
                      </a:r>
                    </a:p>
                  </p:txBody>
                </p:sp>
              </p:grpSp>
              <p:cxnSp>
                <p:nvCxnSpPr>
                  <p:cNvPr id="446" name="Straight Connector 445"/>
                  <p:cNvCxnSpPr/>
                  <p:nvPr/>
                </p:nvCxnSpPr>
                <p:spPr>
                  <a:xfrm rot="10800000">
                    <a:off x="1943983" y="2154300"/>
                    <a:ext cx="72000" cy="0"/>
                  </a:xfrm>
                  <a:prstGeom prst="line">
                    <a:avLst/>
                  </a:prstGeom>
                  <a:noFill/>
                  <a:ln w="28575" cap="sq" cmpd="sng" algn="ctr">
                    <a:solidFill>
                      <a:sysClr val="windowText" lastClr="000000"/>
                    </a:solidFill>
                    <a:prstDash val="solid"/>
                    <a:miter lim="800000"/>
                  </a:ln>
                  <a:effectLst/>
                </p:spPr>
              </p:cxnSp>
              <p:cxnSp>
                <p:nvCxnSpPr>
                  <p:cNvPr id="447" name="Straight Connector 446"/>
                  <p:cNvCxnSpPr/>
                  <p:nvPr/>
                </p:nvCxnSpPr>
                <p:spPr>
                  <a:xfrm rot="10800000">
                    <a:off x="1943983" y="1858635"/>
                    <a:ext cx="72000" cy="0"/>
                  </a:xfrm>
                  <a:prstGeom prst="line">
                    <a:avLst/>
                  </a:prstGeom>
                  <a:noFill/>
                  <a:ln w="28575" cap="sq" cmpd="sng" algn="ctr">
                    <a:solidFill>
                      <a:sysClr val="windowText" lastClr="000000"/>
                    </a:solidFill>
                    <a:prstDash val="solid"/>
                    <a:miter lim="800000"/>
                  </a:ln>
                  <a:effectLst/>
                </p:spPr>
              </p:cxnSp>
            </p:grpSp>
            <p:grpSp>
              <p:nvGrpSpPr>
                <p:cNvPr id="431" name="Group 430"/>
                <p:cNvGrpSpPr/>
                <p:nvPr/>
              </p:nvGrpSpPr>
              <p:grpSpPr>
                <a:xfrm>
                  <a:off x="7156390" y="5718076"/>
                  <a:ext cx="2792908" cy="163293"/>
                  <a:chOff x="7156390" y="5718076"/>
                  <a:chExt cx="2792908" cy="163293"/>
                </a:xfrm>
              </p:grpSpPr>
              <p:sp>
                <p:nvSpPr>
                  <p:cNvPr id="432" name="TextBox 431"/>
                  <p:cNvSpPr txBox="1"/>
                  <p:nvPr/>
                </p:nvSpPr>
                <p:spPr>
                  <a:xfrm>
                    <a:off x="7156390" y="5718076"/>
                    <a:ext cx="71230" cy="163293"/>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433" name="TextBox 432"/>
                  <p:cNvSpPr txBox="1"/>
                  <p:nvPr/>
                </p:nvSpPr>
                <p:spPr>
                  <a:xfrm>
                    <a:off x="7793578"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24</a:t>
                    </a:r>
                  </a:p>
                </p:txBody>
              </p:sp>
              <p:sp>
                <p:nvSpPr>
                  <p:cNvPr id="434" name="TextBox 433"/>
                  <p:cNvSpPr txBox="1"/>
                  <p:nvPr/>
                </p:nvSpPr>
                <p:spPr>
                  <a:xfrm>
                    <a:off x="8465350"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48</a:t>
                    </a:r>
                  </a:p>
                </p:txBody>
              </p:sp>
              <p:sp>
                <p:nvSpPr>
                  <p:cNvPr id="435" name="TextBox 434"/>
                  <p:cNvSpPr txBox="1"/>
                  <p:nvPr/>
                </p:nvSpPr>
                <p:spPr>
                  <a:xfrm>
                    <a:off x="9137122"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72</a:t>
                    </a:r>
                  </a:p>
                </p:txBody>
              </p:sp>
              <p:sp>
                <p:nvSpPr>
                  <p:cNvPr id="436" name="TextBox 435"/>
                  <p:cNvSpPr txBox="1"/>
                  <p:nvPr/>
                </p:nvSpPr>
                <p:spPr>
                  <a:xfrm>
                    <a:off x="9808898"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96</a:t>
                    </a:r>
                  </a:p>
                </p:txBody>
              </p:sp>
              <p:sp>
                <p:nvSpPr>
                  <p:cNvPr id="437" name="TextBox 436"/>
                  <p:cNvSpPr txBox="1"/>
                  <p:nvPr/>
                </p:nvSpPr>
                <p:spPr>
                  <a:xfrm>
                    <a:off x="7457692"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12</a:t>
                    </a:r>
                  </a:p>
                </p:txBody>
              </p:sp>
              <p:sp>
                <p:nvSpPr>
                  <p:cNvPr id="438" name="TextBox 437"/>
                  <p:cNvSpPr txBox="1"/>
                  <p:nvPr/>
                </p:nvSpPr>
                <p:spPr>
                  <a:xfrm>
                    <a:off x="8129464"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36</a:t>
                    </a:r>
                  </a:p>
                </p:txBody>
              </p:sp>
              <p:sp>
                <p:nvSpPr>
                  <p:cNvPr id="439" name="TextBox 438"/>
                  <p:cNvSpPr txBox="1"/>
                  <p:nvPr/>
                </p:nvSpPr>
                <p:spPr>
                  <a:xfrm>
                    <a:off x="8801236"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60</a:t>
                    </a:r>
                  </a:p>
                </p:txBody>
              </p:sp>
              <p:sp>
                <p:nvSpPr>
                  <p:cNvPr id="440" name="TextBox 439"/>
                  <p:cNvSpPr txBox="1"/>
                  <p:nvPr/>
                </p:nvSpPr>
                <p:spPr>
                  <a:xfrm>
                    <a:off x="9473008"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84</a:t>
                    </a:r>
                  </a:p>
                </p:txBody>
              </p:sp>
            </p:grpSp>
          </p:grpSp>
          <p:sp>
            <p:nvSpPr>
              <p:cNvPr id="425" name="Freeform 20"/>
              <p:cNvSpPr>
                <a:spLocks/>
              </p:cNvSpPr>
              <p:nvPr/>
            </p:nvSpPr>
            <p:spPr bwMode="auto">
              <a:xfrm>
                <a:off x="7190359" y="4593743"/>
                <a:ext cx="2896870" cy="937823"/>
              </a:xfrm>
              <a:custGeom>
                <a:avLst/>
                <a:gdLst>
                  <a:gd name="T0" fmla="*/ 0 w 2333"/>
                  <a:gd name="T1" fmla="*/ 900 h 900"/>
                  <a:gd name="T2" fmla="*/ 264 w 2333"/>
                  <a:gd name="T3" fmla="*/ 900 h 900"/>
                  <a:gd name="T4" fmla="*/ 264 w 2333"/>
                  <a:gd name="T5" fmla="*/ 880 h 900"/>
                  <a:gd name="T6" fmla="*/ 270 w 2333"/>
                  <a:gd name="T7" fmla="*/ 880 h 900"/>
                  <a:gd name="T8" fmla="*/ 270 w 2333"/>
                  <a:gd name="T9" fmla="*/ 734 h 900"/>
                  <a:gd name="T10" fmla="*/ 394 w 2333"/>
                  <a:gd name="T11" fmla="*/ 734 h 900"/>
                  <a:gd name="T12" fmla="*/ 394 w 2333"/>
                  <a:gd name="T13" fmla="*/ 710 h 900"/>
                  <a:gd name="T14" fmla="*/ 501 w 2333"/>
                  <a:gd name="T15" fmla="*/ 710 h 900"/>
                  <a:gd name="T16" fmla="*/ 501 w 2333"/>
                  <a:gd name="T17" fmla="*/ 686 h 900"/>
                  <a:gd name="T18" fmla="*/ 541 w 2333"/>
                  <a:gd name="T19" fmla="*/ 686 h 900"/>
                  <a:gd name="T20" fmla="*/ 541 w 2333"/>
                  <a:gd name="T21" fmla="*/ 636 h 900"/>
                  <a:gd name="T22" fmla="*/ 545 w 2333"/>
                  <a:gd name="T23" fmla="*/ 636 h 900"/>
                  <a:gd name="T24" fmla="*/ 545 w 2333"/>
                  <a:gd name="T25" fmla="*/ 582 h 900"/>
                  <a:gd name="T26" fmla="*/ 715 w 2333"/>
                  <a:gd name="T27" fmla="*/ 582 h 900"/>
                  <a:gd name="T28" fmla="*/ 715 w 2333"/>
                  <a:gd name="T29" fmla="*/ 558 h 900"/>
                  <a:gd name="T30" fmla="*/ 811 w 2333"/>
                  <a:gd name="T31" fmla="*/ 558 h 900"/>
                  <a:gd name="T32" fmla="*/ 811 w 2333"/>
                  <a:gd name="T33" fmla="*/ 534 h 900"/>
                  <a:gd name="T34" fmla="*/ 815 w 2333"/>
                  <a:gd name="T35" fmla="*/ 534 h 900"/>
                  <a:gd name="T36" fmla="*/ 815 w 2333"/>
                  <a:gd name="T37" fmla="*/ 478 h 900"/>
                  <a:gd name="T38" fmla="*/ 863 w 2333"/>
                  <a:gd name="T39" fmla="*/ 478 h 900"/>
                  <a:gd name="T40" fmla="*/ 863 w 2333"/>
                  <a:gd name="T41" fmla="*/ 454 h 900"/>
                  <a:gd name="T42" fmla="*/ 1087 w 2333"/>
                  <a:gd name="T43" fmla="*/ 454 h 900"/>
                  <a:gd name="T44" fmla="*/ 1087 w 2333"/>
                  <a:gd name="T45" fmla="*/ 376 h 900"/>
                  <a:gd name="T46" fmla="*/ 1091 w 2333"/>
                  <a:gd name="T47" fmla="*/ 376 h 900"/>
                  <a:gd name="T48" fmla="*/ 1091 w 2333"/>
                  <a:gd name="T49" fmla="*/ 346 h 900"/>
                  <a:gd name="T50" fmla="*/ 1358 w 2333"/>
                  <a:gd name="T51" fmla="*/ 346 h 900"/>
                  <a:gd name="T52" fmla="*/ 1358 w 2333"/>
                  <a:gd name="T53" fmla="*/ 320 h 900"/>
                  <a:gd name="T54" fmla="*/ 1366 w 2333"/>
                  <a:gd name="T55" fmla="*/ 320 h 900"/>
                  <a:gd name="T56" fmla="*/ 1366 w 2333"/>
                  <a:gd name="T57" fmla="*/ 294 h 900"/>
                  <a:gd name="T58" fmla="*/ 1388 w 2333"/>
                  <a:gd name="T59" fmla="*/ 294 h 900"/>
                  <a:gd name="T60" fmla="*/ 1388 w 2333"/>
                  <a:gd name="T61" fmla="*/ 264 h 900"/>
                  <a:gd name="T62" fmla="*/ 1630 w 2333"/>
                  <a:gd name="T63" fmla="*/ 264 h 900"/>
                  <a:gd name="T64" fmla="*/ 1630 w 2333"/>
                  <a:gd name="T65" fmla="*/ 234 h 900"/>
                  <a:gd name="T66" fmla="*/ 1636 w 2333"/>
                  <a:gd name="T67" fmla="*/ 234 h 900"/>
                  <a:gd name="T68" fmla="*/ 1636 w 2333"/>
                  <a:gd name="T69" fmla="*/ 212 h 900"/>
                  <a:gd name="T70" fmla="*/ 1660 w 2333"/>
                  <a:gd name="T71" fmla="*/ 212 h 900"/>
                  <a:gd name="T72" fmla="*/ 1660 w 2333"/>
                  <a:gd name="T73" fmla="*/ 182 h 900"/>
                  <a:gd name="T74" fmla="*/ 1894 w 2333"/>
                  <a:gd name="T75" fmla="*/ 182 h 900"/>
                  <a:gd name="T76" fmla="*/ 1898 w 2333"/>
                  <a:gd name="T77" fmla="*/ 182 h 900"/>
                  <a:gd name="T78" fmla="*/ 1898 w 2333"/>
                  <a:gd name="T79" fmla="*/ 172 h 900"/>
                  <a:gd name="T80" fmla="*/ 1902 w 2333"/>
                  <a:gd name="T81" fmla="*/ 172 h 900"/>
                  <a:gd name="T82" fmla="*/ 1902 w 2333"/>
                  <a:gd name="T83" fmla="*/ 152 h 900"/>
                  <a:gd name="T84" fmla="*/ 1908 w 2333"/>
                  <a:gd name="T85" fmla="*/ 152 h 900"/>
                  <a:gd name="T86" fmla="*/ 1908 w 2333"/>
                  <a:gd name="T87" fmla="*/ 96 h 900"/>
                  <a:gd name="T88" fmla="*/ 2179 w 2333"/>
                  <a:gd name="T89" fmla="*/ 96 h 900"/>
                  <a:gd name="T90" fmla="*/ 2179 w 2333"/>
                  <a:gd name="T91" fmla="*/ 0 h 900"/>
                  <a:gd name="T92" fmla="*/ 2333 w 2333"/>
                  <a:gd name="T9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3" h="900">
                    <a:moveTo>
                      <a:pt x="0" y="900"/>
                    </a:moveTo>
                    <a:lnTo>
                      <a:pt x="264" y="900"/>
                    </a:lnTo>
                    <a:lnTo>
                      <a:pt x="264" y="880"/>
                    </a:lnTo>
                    <a:lnTo>
                      <a:pt x="270" y="880"/>
                    </a:lnTo>
                    <a:lnTo>
                      <a:pt x="270" y="734"/>
                    </a:lnTo>
                    <a:lnTo>
                      <a:pt x="394" y="734"/>
                    </a:lnTo>
                    <a:lnTo>
                      <a:pt x="394" y="710"/>
                    </a:lnTo>
                    <a:lnTo>
                      <a:pt x="501" y="710"/>
                    </a:lnTo>
                    <a:lnTo>
                      <a:pt x="501" y="686"/>
                    </a:lnTo>
                    <a:lnTo>
                      <a:pt x="541" y="686"/>
                    </a:lnTo>
                    <a:lnTo>
                      <a:pt x="541" y="636"/>
                    </a:lnTo>
                    <a:lnTo>
                      <a:pt x="545" y="636"/>
                    </a:lnTo>
                    <a:lnTo>
                      <a:pt x="545" y="582"/>
                    </a:lnTo>
                    <a:lnTo>
                      <a:pt x="715" y="582"/>
                    </a:lnTo>
                    <a:lnTo>
                      <a:pt x="715" y="558"/>
                    </a:lnTo>
                    <a:lnTo>
                      <a:pt x="811" y="558"/>
                    </a:lnTo>
                    <a:lnTo>
                      <a:pt x="811" y="534"/>
                    </a:lnTo>
                    <a:lnTo>
                      <a:pt x="815" y="534"/>
                    </a:lnTo>
                    <a:lnTo>
                      <a:pt x="815" y="478"/>
                    </a:lnTo>
                    <a:lnTo>
                      <a:pt x="863" y="478"/>
                    </a:lnTo>
                    <a:lnTo>
                      <a:pt x="863" y="454"/>
                    </a:lnTo>
                    <a:lnTo>
                      <a:pt x="1087" y="454"/>
                    </a:lnTo>
                    <a:lnTo>
                      <a:pt x="1087" y="376"/>
                    </a:lnTo>
                    <a:lnTo>
                      <a:pt x="1091" y="376"/>
                    </a:lnTo>
                    <a:lnTo>
                      <a:pt x="1091" y="346"/>
                    </a:lnTo>
                    <a:lnTo>
                      <a:pt x="1358" y="346"/>
                    </a:lnTo>
                    <a:lnTo>
                      <a:pt x="1358" y="320"/>
                    </a:lnTo>
                    <a:lnTo>
                      <a:pt x="1366" y="320"/>
                    </a:lnTo>
                    <a:lnTo>
                      <a:pt x="1366" y="294"/>
                    </a:lnTo>
                    <a:lnTo>
                      <a:pt x="1388" y="294"/>
                    </a:lnTo>
                    <a:lnTo>
                      <a:pt x="1388" y="264"/>
                    </a:lnTo>
                    <a:lnTo>
                      <a:pt x="1630" y="264"/>
                    </a:lnTo>
                    <a:lnTo>
                      <a:pt x="1630" y="234"/>
                    </a:lnTo>
                    <a:lnTo>
                      <a:pt x="1636" y="234"/>
                    </a:lnTo>
                    <a:lnTo>
                      <a:pt x="1636" y="212"/>
                    </a:lnTo>
                    <a:lnTo>
                      <a:pt x="1660" y="212"/>
                    </a:lnTo>
                    <a:lnTo>
                      <a:pt x="1660" y="182"/>
                    </a:lnTo>
                    <a:lnTo>
                      <a:pt x="1894" y="182"/>
                    </a:lnTo>
                    <a:lnTo>
                      <a:pt x="1898" y="182"/>
                    </a:lnTo>
                    <a:lnTo>
                      <a:pt x="1898" y="172"/>
                    </a:lnTo>
                    <a:lnTo>
                      <a:pt x="1902" y="172"/>
                    </a:lnTo>
                    <a:lnTo>
                      <a:pt x="1902" y="152"/>
                    </a:lnTo>
                    <a:lnTo>
                      <a:pt x="1908" y="152"/>
                    </a:lnTo>
                    <a:lnTo>
                      <a:pt x="1908" y="96"/>
                    </a:lnTo>
                    <a:lnTo>
                      <a:pt x="2179" y="96"/>
                    </a:lnTo>
                    <a:lnTo>
                      <a:pt x="2179" y="0"/>
                    </a:lnTo>
                    <a:lnTo>
                      <a:pt x="2333" y="0"/>
                    </a:lnTo>
                  </a:path>
                </a:pathLst>
              </a:custGeom>
              <a:noFill/>
              <a:ln w="19050" cap="sq">
                <a:solidFill>
                  <a:srgbClr val="FFC72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0000"/>
                  </a:solidFill>
                  <a:effectLst/>
                  <a:uLnTx/>
                  <a:uFillTx/>
                </a:endParaRPr>
              </a:p>
            </p:txBody>
          </p:sp>
          <p:sp>
            <p:nvSpPr>
              <p:cNvPr id="426" name="Freeform 21"/>
              <p:cNvSpPr>
                <a:spLocks/>
              </p:cNvSpPr>
              <p:nvPr/>
            </p:nvSpPr>
            <p:spPr bwMode="auto">
              <a:xfrm>
                <a:off x="7190359" y="5175192"/>
                <a:ext cx="3026006" cy="356373"/>
              </a:xfrm>
              <a:custGeom>
                <a:avLst/>
                <a:gdLst>
                  <a:gd name="T0" fmla="*/ 0 w 2437"/>
                  <a:gd name="T1" fmla="*/ 342 h 342"/>
                  <a:gd name="T2" fmla="*/ 202 w 2437"/>
                  <a:gd name="T3" fmla="*/ 342 h 342"/>
                  <a:gd name="T4" fmla="*/ 202 w 2437"/>
                  <a:gd name="T5" fmla="*/ 296 h 342"/>
                  <a:gd name="T6" fmla="*/ 262 w 2437"/>
                  <a:gd name="T7" fmla="*/ 296 h 342"/>
                  <a:gd name="T8" fmla="*/ 262 w 2437"/>
                  <a:gd name="T9" fmla="*/ 272 h 342"/>
                  <a:gd name="T10" fmla="*/ 266 w 2437"/>
                  <a:gd name="T11" fmla="*/ 272 h 342"/>
                  <a:gd name="T12" fmla="*/ 266 w 2437"/>
                  <a:gd name="T13" fmla="*/ 226 h 342"/>
                  <a:gd name="T14" fmla="*/ 274 w 2437"/>
                  <a:gd name="T15" fmla="*/ 226 h 342"/>
                  <a:gd name="T16" fmla="*/ 274 w 2437"/>
                  <a:gd name="T17" fmla="*/ 202 h 342"/>
                  <a:gd name="T18" fmla="*/ 541 w 2437"/>
                  <a:gd name="T19" fmla="*/ 202 h 342"/>
                  <a:gd name="T20" fmla="*/ 541 w 2437"/>
                  <a:gd name="T21" fmla="*/ 176 h 342"/>
                  <a:gd name="T22" fmla="*/ 807 w 2437"/>
                  <a:gd name="T23" fmla="*/ 176 h 342"/>
                  <a:gd name="T24" fmla="*/ 807 w 2437"/>
                  <a:gd name="T25" fmla="*/ 152 h 342"/>
                  <a:gd name="T26" fmla="*/ 837 w 2437"/>
                  <a:gd name="T27" fmla="*/ 152 h 342"/>
                  <a:gd name="T28" fmla="*/ 837 w 2437"/>
                  <a:gd name="T29" fmla="*/ 128 h 342"/>
                  <a:gd name="T30" fmla="*/ 1079 w 2437"/>
                  <a:gd name="T31" fmla="*/ 128 h 342"/>
                  <a:gd name="T32" fmla="*/ 1079 w 2437"/>
                  <a:gd name="T33" fmla="*/ 124 h 342"/>
                  <a:gd name="T34" fmla="*/ 1083 w 2437"/>
                  <a:gd name="T35" fmla="*/ 124 h 342"/>
                  <a:gd name="T36" fmla="*/ 1083 w 2437"/>
                  <a:gd name="T37" fmla="*/ 102 h 342"/>
                  <a:gd name="T38" fmla="*/ 1354 w 2437"/>
                  <a:gd name="T39" fmla="*/ 102 h 342"/>
                  <a:gd name="T40" fmla="*/ 1354 w 2437"/>
                  <a:gd name="T41" fmla="*/ 78 h 342"/>
                  <a:gd name="T42" fmla="*/ 1632 w 2437"/>
                  <a:gd name="T43" fmla="*/ 78 h 342"/>
                  <a:gd name="T44" fmla="*/ 1632 w 2437"/>
                  <a:gd name="T45" fmla="*/ 54 h 342"/>
                  <a:gd name="T46" fmla="*/ 1810 w 2437"/>
                  <a:gd name="T47" fmla="*/ 54 h 342"/>
                  <a:gd name="T48" fmla="*/ 1810 w 2437"/>
                  <a:gd name="T49" fmla="*/ 24 h 342"/>
                  <a:gd name="T50" fmla="*/ 1912 w 2437"/>
                  <a:gd name="T51" fmla="*/ 24 h 342"/>
                  <a:gd name="T52" fmla="*/ 1912 w 2437"/>
                  <a:gd name="T53" fmla="*/ 0 h 342"/>
                  <a:gd name="T54" fmla="*/ 2437 w 2437"/>
                  <a:gd name="T5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37" h="342">
                    <a:moveTo>
                      <a:pt x="0" y="342"/>
                    </a:moveTo>
                    <a:lnTo>
                      <a:pt x="202" y="342"/>
                    </a:lnTo>
                    <a:lnTo>
                      <a:pt x="202" y="296"/>
                    </a:lnTo>
                    <a:lnTo>
                      <a:pt x="262" y="296"/>
                    </a:lnTo>
                    <a:lnTo>
                      <a:pt x="262" y="272"/>
                    </a:lnTo>
                    <a:lnTo>
                      <a:pt x="266" y="272"/>
                    </a:lnTo>
                    <a:lnTo>
                      <a:pt x="266" y="226"/>
                    </a:lnTo>
                    <a:lnTo>
                      <a:pt x="274" y="226"/>
                    </a:lnTo>
                    <a:lnTo>
                      <a:pt x="274" y="202"/>
                    </a:lnTo>
                    <a:lnTo>
                      <a:pt x="541" y="202"/>
                    </a:lnTo>
                    <a:lnTo>
                      <a:pt x="541" y="176"/>
                    </a:lnTo>
                    <a:lnTo>
                      <a:pt x="807" y="176"/>
                    </a:lnTo>
                    <a:lnTo>
                      <a:pt x="807" y="152"/>
                    </a:lnTo>
                    <a:lnTo>
                      <a:pt x="837" y="152"/>
                    </a:lnTo>
                    <a:lnTo>
                      <a:pt x="837" y="128"/>
                    </a:lnTo>
                    <a:lnTo>
                      <a:pt x="1079" y="128"/>
                    </a:lnTo>
                    <a:lnTo>
                      <a:pt x="1079" y="124"/>
                    </a:lnTo>
                    <a:lnTo>
                      <a:pt x="1083" y="124"/>
                    </a:lnTo>
                    <a:lnTo>
                      <a:pt x="1083" y="102"/>
                    </a:lnTo>
                    <a:lnTo>
                      <a:pt x="1354" y="102"/>
                    </a:lnTo>
                    <a:lnTo>
                      <a:pt x="1354" y="78"/>
                    </a:lnTo>
                    <a:lnTo>
                      <a:pt x="1632" y="78"/>
                    </a:lnTo>
                    <a:lnTo>
                      <a:pt x="1632" y="54"/>
                    </a:lnTo>
                    <a:lnTo>
                      <a:pt x="1810" y="54"/>
                    </a:lnTo>
                    <a:lnTo>
                      <a:pt x="1810" y="24"/>
                    </a:lnTo>
                    <a:lnTo>
                      <a:pt x="1912" y="24"/>
                    </a:lnTo>
                    <a:lnTo>
                      <a:pt x="1912" y="0"/>
                    </a:lnTo>
                    <a:lnTo>
                      <a:pt x="2437" y="0"/>
                    </a:lnTo>
                  </a:path>
                </a:pathLst>
              </a:custGeom>
              <a:noFill/>
              <a:ln w="19050" cap="sq">
                <a:solidFill>
                  <a:srgbClr val="1471D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0000"/>
                  </a:solidFill>
                  <a:effectLst/>
                  <a:uLnTx/>
                  <a:uFillTx/>
                </a:endParaRPr>
              </a:p>
            </p:txBody>
          </p:sp>
          <p:sp>
            <p:nvSpPr>
              <p:cNvPr id="112" name="TextBox 111"/>
              <p:cNvSpPr txBox="1"/>
              <p:nvPr/>
            </p:nvSpPr>
            <p:spPr>
              <a:xfrm>
                <a:off x="6884149" y="5872004"/>
                <a:ext cx="3839701" cy="119729"/>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600" b="1" i="0" u="none" strike="noStrike" kern="0" cap="none" spc="0" normalizeH="0" baseline="0" noProof="0" dirty="0" smtClean="0">
                    <a:ln>
                      <a:noFill/>
                    </a:ln>
                    <a:solidFill>
                      <a:sysClr val="windowText" lastClr="000000"/>
                    </a:solidFill>
                    <a:effectLst/>
                    <a:uLnTx/>
                    <a:uFillTx/>
                  </a:rPr>
                  <a:t>Vrijeme do</a:t>
                </a:r>
                <a:r>
                  <a:rPr kumimoji="0" lang="en-GB" sz="1600" b="1" i="0" u="none" strike="noStrike" kern="0" cap="none" spc="0" normalizeH="0" baseline="0" noProof="0" dirty="0" smtClean="0">
                    <a:ln>
                      <a:noFill/>
                    </a:ln>
                    <a:solidFill>
                      <a:sysClr val="windowText" lastClr="000000"/>
                    </a:solidFill>
                    <a:effectLst/>
                    <a:uLnTx/>
                    <a:uFillTx/>
                  </a:rPr>
                  <a:t> 24-</a:t>
                </a:r>
                <a:r>
                  <a:rPr kumimoji="0" lang="bs-Latn-BA" sz="1600" b="1" i="0" u="none" strike="noStrike" kern="0" cap="none" spc="0" normalizeH="0" baseline="0" noProof="0" dirty="0" smtClean="0">
                    <a:ln>
                      <a:noFill/>
                    </a:ln>
                    <a:solidFill>
                      <a:sysClr val="windowText" lastClr="000000"/>
                    </a:solidFill>
                    <a:effectLst/>
                    <a:uLnTx/>
                    <a:uFillTx/>
                  </a:rPr>
                  <a:t>sedmičnog potvrđenog E</a:t>
                </a:r>
                <a:r>
                  <a:rPr kumimoji="0" lang="en-GB" sz="1600" b="1" i="0" u="none" strike="noStrike" kern="0" cap="none" spc="0" normalizeH="0" baseline="0" noProof="0" dirty="0" smtClean="0">
                    <a:ln>
                      <a:noFill/>
                    </a:ln>
                    <a:solidFill>
                      <a:sysClr val="windowText" lastClr="000000"/>
                    </a:solidFill>
                    <a:effectLst/>
                    <a:uLnTx/>
                    <a:uFillTx/>
                  </a:rPr>
                  <a:t>DSS </a:t>
                </a:r>
                <a:r>
                  <a:rPr kumimoji="0" lang="en-GB" sz="1600" b="1" i="0" u="none" strike="noStrike" kern="0" cap="none" spc="0" normalizeH="0" baseline="0" noProof="0" dirty="0">
                    <a:ln>
                      <a:noFill/>
                    </a:ln>
                    <a:solidFill>
                      <a:sysClr val="windowText" lastClr="000000"/>
                    </a:solidFill>
                    <a:effectLst/>
                    <a:uLnTx/>
                    <a:uFillTx/>
                  </a:rPr>
                  <a:t>6.0 </a:t>
                </a:r>
                <a:r>
                  <a:rPr kumimoji="0" lang="en-GB" sz="1600" b="1" i="0" u="none" strike="noStrike" kern="0" cap="none" spc="0" normalizeH="0" baseline="0" noProof="0" dirty="0" smtClean="0">
                    <a:ln>
                      <a:noFill/>
                    </a:ln>
                    <a:solidFill>
                      <a:sysClr val="windowText" lastClr="000000"/>
                    </a:solidFill>
                    <a:effectLst/>
                    <a:uLnTx/>
                    <a:uFillTx/>
                  </a:rPr>
                  <a:t>(</a:t>
                </a:r>
                <a:r>
                  <a:rPr kumimoji="0" lang="bs-Latn-BA" sz="1600" b="1" i="0" u="none" strike="noStrike" kern="0" cap="none" spc="0" normalizeH="0" baseline="0" noProof="0" dirty="0" smtClean="0">
                    <a:ln>
                      <a:noFill/>
                    </a:ln>
                    <a:solidFill>
                      <a:sysClr val="windowText" lastClr="000000"/>
                    </a:solidFill>
                    <a:effectLst/>
                    <a:uLnTx/>
                    <a:uFillTx/>
                  </a:rPr>
                  <a:t>sedmice</a:t>
                </a:r>
                <a:r>
                  <a:rPr kumimoji="0" lang="en-GB" sz="1600" b="1" i="0" u="none" strike="noStrike" kern="0" cap="none" spc="0" normalizeH="0" baseline="0" noProof="0" dirty="0" smtClean="0">
                    <a:ln>
                      <a:noFill/>
                    </a:ln>
                    <a:solidFill>
                      <a:sysClr val="windowText" lastClr="000000"/>
                    </a:solidFill>
                    <a:effectLst/>
                    <a:uLnTx/>
                    <a:uFillTx/>
                  </a:rPr>
                  <a:t>)</a:t>
                </a:r>
                <a:endParaRPr kumimoji="0" lang="en-GB" sz="1600" b="1" i="0" u="none" strike="noStrike" kern="0" cap="none" spc="0" normalizeH="0" baseline="0" noProof="0" dirty="0">
                  <a:ln>
                    <a:noFill/>
                  </a:ln>
                  <a:solidFill>
                    <a:sysClr val="windowText" lastClr="000000"/>
                  </a:solidFill>
                  <a:effectLst/>
                  <a:uLnTx/>
                  <a:uFillTx/>
                </a:endParaRPr>
              </a:p>
            </p:txBody>
          </p:sp>
        </p:grpSp>
        <p:sp>
          <p:nvSpPr>
            <p:cNvPr id="109" name="TextBox 108"/>
            <p:cNvSpPr txBox="1"/>
            <p:nvPr/>
          </p:nvSpPr>
          <p:spPr>
            <a:xfrm rot="16200000">
              <a:off x="4048015" y="2966325"/>
              <a:ext cx="1409314" cy="169916"/>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600" b="1" i="0" u="none" strike="noStrike" kern="0" cap="none" spc="0" normalizeH="0" baseline="0" noProof="0" dirty="0" smtClean="0">
                  <a:ln>
                    <a:noFill/>
                  </a:ln>
                  <a:solidFill>
                    <a:sysClr val="windowText" lastClr="000000"/>
                  </a:solidFill>
                  <a:effectLst/>
                  <a:uLnTx/>
                  <a:uFillTx/>
                </a:rPr>
                <a:t>Kumulativna vjerovatnoća</a:t>
              </a:r>
              <a:r>
                <a:rPr kumimoji="0" lang="en-GB" sz="1600" b="1" i="0" u="none" strike="noStrike" kern="0" cap="none" spc="0" normalizeH="0" baseline="0" noProof="0" dirty="0" smtClean="0">
                  <a:ln>
                    <a:noFill/>
                  </a:ln>
                  <a:solidFill>
                    <a:sysClr val="windowText" lastClr="000000"/>
                  </a:solidFill>
                  <a:effectLst/>
                  <a:uLnTx/>
                  <a:uFillTx/>
                </a:rPr>
                <a:t> </a:t>
              </a:r>
              <a:r>
                <a:rPr kumimoji="0" lang="en-GB" sz="1600" b="1" i="0" u="none" strike="noStrike" kern="0" cap="none" spc="0" normalizeH="0" baseline="0" noProof="0" dirty="0">
                  <a:ln>
                    <a:noFill/>
                  </a:ln>
                  <a:solidFill>
                    <a:sysClr val="windowText" lastClr="000000"/>
                  </a:solidFill>
                  <a:effectLst/>
                  <a:uLnTx/>
                  <a:uFillTx/>
                </a:rPr>
                <a:t>(%)</a:t>
              </a:r>
            </a:p>
          </p:txBody>
        </p:sp>
      </p:grpSp>
      <p:sp>
        <p:nvSpPr>
          <p:cNvPr id="514" name="Right Arrow 513"/>
          <p:cNvSpPr/>
          <p:nvPr/>
        </p:nvSpPr>
        <p:spPr>
          <a:xfrm rot="5400000">
            <a:off x="4941506" y="3385211"/>
            <a:ext cx="791735" cy="193854"/>
          </a:xfrm>
          <a:prstGeom prst="rightArrow">
            <a:avLst/>
          </a:prstGeom>
          <a:solidFill>
            <a:srgbClr val="B5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B5BE00"/>
              </a:solidFill>
              <a:effectLst/>
              <a:uLnTx/>
              <a:uFillTx/>
              <a:latin typeface="Imago"/>
              <a:ea typeface="+mn-ea"/>
              <a:cs typeface="+mn-cs"/>
            </a:endParaRPr>
          </a:p>
        </p:txBody>
      </p:sp>
      <p:sp>
        <p:nvSpPr>
          <p:cNvPr id="515" name="Right Arrow 514"/>
          <p:cNvSpPr/>
          <p:nvPr/>
        </p:nvSpPr>
        <p:spPr>
          <a:xfrm rot="5400000">
            <a:off x="10739288" y="3413862"/>
            <a:ext cx="791735" cy="193854"/>
          </a:xfrm>
          <a:prstGeom prst="rightArrow">
            <a:avLst/>
          </a:prstGeom>
          <a:solidFill>
            <a:srgbClr val="B5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Imago"/>
              <a:ea typeface="+mn-ea"/>
              <a:cs typeface="+mn-cs"/>
            </a:endParaRPr>
          </a:p>
        </p:txBody>
      </p:sp>
      <p:sp>
        <p:nvSpPr>
          <p:cNvPr id="516" name="TextBox 515"/>
          <p:cNvSpPr txBox="1"/>
          <p:nvPr/>
        </p:nvSpPr>
        <p:spPr>
          <a:xfrm>
            <a:off x="5301490" y="3126779"/>
            <a:ext cx="942147"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s-Latn-BA" sz="1050" b="0" i="0" u="none" strike="noStrike" kern="0" cap="none" spc="0" normalizeH="0" baseline="0" noProof="0" dirty="0" smtClean="0">
                <a:ln>
                  <a:noFill/>
                </a:ln>
                <a:solidFill>
                  <a:srgbClr val="0070C0"/>
                </a:solidFill>
                <a:effectLst/>
                <a:uLnTx/>
                <a:uFillTx/>
              </a:rPr>
              <a:t>Smanjenje rizika za </a:t>
            </a:r>
            <a:r>
              <a:rPr kumimoji="0" lang="bs-Latn-BA" sz="2400" b="1" i="0" u="none" strike="noStrike" kern="0" cap="none" spc="0" normalizeH="0" baseline="0" noProof="0" dirty="0" smtClean="0">
                <a:ln>
                  <a:noFill/>
                </a:ln>
                <a:solidFill>
                  <a:srgbClr val="0070C0"/>
                </a:solidFill>
                <a:effectLst/>
                <a:uLnTx/>
                <a:uFillTx/>
              </a:rPr>
              <a:t>60%</a:t>
            </a:r>
            <a:endParaRPr kumimoji="0" lang="en-US" b="1" i="0" u="none" strike="noStrike" kern="0" cap="none" spc="0" normalizeH="0" baseline="0" noProof="0" dirty="0" smtClean="0">
              <a:ln>
                <a:noFill/>
              </a:ln>
              <a:solidFill>
                <a:srgbClr val="0070C0"/>
              </a:solidFill>
              <a:effectLst/>
              <a:uLnTx/>
              <a:uFillTx/>
            </a:endParaRPr>
          </a:p>
        </p:txBody>
      </p:sp>
      <p:sp>
        <p:nvSpPr>
          <p:cNvPr id="517" name="TextBox 516"/>
          <p:cNvSpPr txBox="1"/>
          <p:nvPr/>
        </p:nvSpPr>
        <p:spPr>
          <a:xfrm>
            <a:off x="11113558" y="3119501"/>
            <a:ext cx="971547"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s-Latn-BA" sz="1050" b="0" i="0" u="none" strike="noStrike" kern="0" cap="none" spc="0" normalizeH="0" baseline="0" noProof="0" dirty="0" smtClean="0">
                <a:ln>
                  <a:noFill/>
                </a:ln>
                <a:solidFill>
                  <a:srgbClr val="0070C0"/>
                </a:solidFill>
                <a:effectLst/>
                <a:uLnTx/>
                <a:uFillTx/>
              </a:rPr>
              <a:t>Smanjenje rizika za </a:t>
            </a:r>
            <a:r>
              <a:rPr kumimoji="0" lang="bs-Latn-BA" sz="2400" b="1" i="0" u="none" strike="noStrike" kern="0" cap="none" spc="0" normalizeH="0" baseline="0" noProof="0" dirty="0" smtClean="0">
                <a:ln>
                  <a:noFill/>
                </a:ln>
                <a:solidFill>
                  <a:srgbClr val="0070C0"/>
                </a:solidFill>
                <a:effectLst/>
                <a:uLnTx/>
                <a:uFillTx/>
              </a:rPr>
              <a:t>59%</a:t>
            </a:r>
            <a:endParaRPr kumimoji="0" lang="en-US" b="1" i="0" u="none" strike="noStrike" kern="0" cap="none" spc="0" normalizeH="0" baseline="0" noProof="0" dirty="0" smtClean="0">
              <a:ln>
                <a:noFill/>
              </a:ln>
              <a:solidFill>
                <a:srgbClr val="0070C0"/>
              </a:solidFill>
              <a:effectLst/>
              <a:uLnTx/>
              <a:uFillTx/>
            </a:endParaRPr>
          </a:p>
        </p:txBody>
      </p:sp>
    </p:spTree>
    <p:extLst>
      <p:ext uri="{BB962C8B-B14F-4D97-AF65-F5344CB8AC3E}">
        <p14:creationId xmlns="" xmlns:p14="http://schemas.microsoft.com/office/powerpoint/2010/main" val="37760456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ARPPTCOMPATIBLE4" val="RXP"/>
  <p:tag name="VARPPTCOMPATIBLERD03" val="RXP"/>
  <p:tag name="VARPPTTYPE" val="RXP"/>
  <p:tag name="VARPPTSLIDEFORMAT" val="RXP"/>
  <p:tag name="VARSAVEMESSAGETIMESTAMP" val="RXP9/28/201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8_Roche Template 2 updated 061615">
  <a:themeElements>
    <a:clrScheme name="Custom 9">
      <a:dk1>
        <a:srgbClr val="1F1D21"/>
      </a:dk1>
      <a:lt1>
        <a:sysClr val="window" lastClr="FFFFFF"/>
      </a:lt1>
      <a:dk2>
        <a:srgbClr val="0066CC"/>
      </a:dk2>
      <a:lt2>
        <a:srgbClr val="660033"/>
      </a:lt2>
      <a:accent1>
        <a:srgbClr val="717171"/>
      </a:accent1>
      <a:accent2>
        <a:srgbClr val="BABABA"/>
      </a:accent2>
      <a:accent3>
        <a:srgbClr val="993366"/>
      </a:accent3>
      <a:accent4>
        <a:srgbClr val="009966"/>
      </a:accent4>
      <a:accent5>
        <a:srgbClr val="47A3FF"/>
      </a:accent5>
      <a:accent6>
        <a:srgbClr val="A1BBDB"/>
      </a:accent6>
      <a:hlink>
        <a:srgbClr val="47A3FF"/>
      </a:hlink>
      <a:folHlink>
        <a:srgbClr val="47A3FF"/>
      </a:folHlink>
    </a:clrScheme>
    <a:fontScheme name="Custom 2">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100" dirty="0" smtClean="0"/>
        </a:defPPr>
      </a:lstStyle>
    </a:txDef>
  </a:objectDefaults>
  <a:extraClrSchemeLst/>
</a:theme>
</file>

<file path=ppt/theme/theme2.xml><?xml version="1.0" encoding="utf-8"?>
<a:theme xmlns:a="http://schemas.openxmlformats.org/drawingml/2006/main" name="5_Roche Template 2 updated 061615">
  <a:themeElements>
    <a:clrScheme name="Roche Opera Theme">
      <a:dk1>
        <a:srgbClr val="1F1D21"/>
      </a:dk1>
      <a:lt1>
        <a:sysClr val="window" lastClr="FFFFFF"/>
      </a:lt1>
      <a:dk2>
        <a:srgbClr val="0066CC"/>
      </a:dk2>
      <a:lt2>
        <a:srgbClr val="660033"/>
      </a:lt2>
      <a:accent1>
        <a:srgbClr val="717171"/>
      </a:accent1>
      <a:accent2>
        <a:srgbClr val="BABABA"/>
      </a:accent2>
      <a:accent3>
        <a:srgbClr val="993366"/>
      </a:accent3>
      <a:accent4>
        <a:srgbClr val="009966"/>
      </a:accent4>
      <a:accent5>
        <a:srgbClr val="47A3FF"/>
      </a:accent5>
      <a:accent6>
        <a:srgbClr val="A1BBDB"/>
      </a:accent6>
      <a:hlink>
        <a:srgbClr val="EEECE1"/>
      </a:hlink>
      <a:folHlink>
        <a:srgbClr val="BABABA"/>
      </a:folHlink>
    </a:clrScheme>
    <a:fontScheme name="Custom 2">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100" dirty="0" smtClean="0"/>
        </a:defPPr>
      </a:lstStyle>
    </a:txDef>
  </a:objectDefaults>
  <a:extraClrSchemeLst/>
</a:theme>
</file>

<file path=ppt/theme/theme3.xml><?xml version="1.0" encoding="utf-8"?>
<a:theme xmlns:a="http://schemas.openxmlformats.org/drawingml/2006/main" name="Roche Template 2 updated 061615">
  <a:themeElements>
    <a:clrScheme name="Custom 17">
      <a:dk1>
        <a:srgbClr val="1F1D21"/>
      </a:dk1>
      <a:lt1>
        <a:sysClr val="window" lastClr="FFFFFF"/>
      </a:lt1>
      <a:dk2>
        <a:srgbClr val="0066CC"/>
      </a:dk2>
      <a:lt2>
        <a:srgbClr val="660033"/>
      </a:lt2>
      <a:accent1>
        <a:srgbClr val="717171"/>
      </a:accent1>
      <a:accent2>
        <a:srgbClr val="BABABA"/>
      </a:accent2>
      <a:accent3>
        <a:srgbClr val="993366"/>
      </a:accent3>
      <a:accent4>
        <a:srgbClr val="009966"/>
      </a:accent4>
      <a:accent5>
        <a:srgbClr val="47A3FF"/>
      </a:accent5>
      <a:accent6>
        <a:srgbClr val="A1BBDB"/>
      </a:accent6>
      <a:hlink>
        <a:srgbClr val="0066CC"/>
      </a:hlink>
      <a:folHlink>
        <a:srgbClr val="0066CC"/>
      </a:folHlink>
    </a:clrScheme>
    <a:fontScheme name="Custom 2">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100" dirty="0" smtClean="0"/>
        </a:defPPr>
      </a:lstStyle>
    </a:txDef>
  </a:objectDefaults>
  <a:extraClrSchemeLst/>
</a:theme>
</file>

<file path=ppt/theme/theme4.xml><?xml version="1.0" encoding="utf-8"?>
<a:theme xmlns:a="http://schemas.openxmlformats.org/drawingml/2006/main" name="1_Roche Template 2 updated 061615">
  <a:themeElements>
    <a:clrScheme name="Custom 17">
      <a:dk1>
        <a:srgbClr val="1F1D21"/>
      </a:dk1>
      <a:lt1>
        <a:sysClr val="window" lastClr="FFFFFF"/>
      </a:lt1>
      <a:dk2>
        <a:srgbClr val="0066CC"/>
      </a:dk2>
      <a:lt2>
        <a:srgbClr val="660033"/>
      </a:lt2>
      <a:accent1>
        <a:srgbClr val="717171"/>
      </a:accent1>
      <a:accent2>
        <a:srgbClr val="BABABA"/>
      </a:accent2>
      <a:accent3>
        <a:srgbClr val="993366"/>
      </a:accent3>
      <a:accent4>
        <a:srgbClr val="009966"/>
      </a:accent4>
      <a:accent5>
        <a:srgbClr val="47A3FF"/>
      </a:accent5>
      <a:accent6>
        <a:srgbClr val="A1BBDB"/>
      </a:accent6>
      <a:hlink>
        <a:srgbClr val="0066CC"/>
      </a:hlink>
      <a:folHlink>
        <a:srgbClr val="0066CC"/>
      </a:folHlink>
    </a:clrScheme>
    <a:fontScheme name="Custom 2">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cap="sq">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100"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2470</TotalTime>
  <Words>4969</Words>
  <Application>Microsoft Office PowerPoint</Application>
  <PresentationFormat>Custom</PresentationFormat>
  <Paragraphs>770</Paragraphs>
  <Slides>60</Slides>
  <Notes>13</Notes>
  <HiddenSlides>0</HiddenSlides>
  <MMClips>2</MMClips>
  <ScaleCrop>false</ScaleCrop>
  <HeadingPairs>
    <vt:vector size="4" baseType="variant">
      <vt:variant>
        <vt:lpstr>Theme</vt:lpstr>
      </vt:variant>
      <vt:variant>
        <vt:i4>4</vt:i4>
      </vt:variant>
      <vt:variant>
        <vt:lpstr>Slide Titles</vt:lpstr>
      </vt:variant>
      <vt:variant>
        <vt:i4>60</vt:i4>
      </vt:variant>
    </vt:vector>
  </HeadingPairs>
  <TitlesOfParts>
    <vt:vector size="64" baseType="lpstr">
      <vt:lpstr>8_Roche Template 2 updated 061615</vt:lpstr>
      <vt:lpstr>5_Roche Template 2 updated 061615</vt:lpstr>
      <vt:lpstr>Roche Template 2 updated 061615</vt:lpstr>
      <vt:lpstr>1_Roche Template 2 updated 061615</vt:lpstr>
      <vt:lpstr>Primjena lijeka ocrelizumab u tretmanu RMS i PPMS</vt:lpstr>
      <vt:lpstr>Lijek OCREVUS® (Ocrelizumab) je rekombinantno humanizirano monoklonalno antitijelo1 koje selektivno  cilja i vrši depleciju B ćelija koje imaju CD-20 ekspresiju </vt:lpstr>
      <vt:lpstr>Klinički razvoj lijeka OCREVUS® (Ocrelizumab)</vt:lpstr>
      <vt:lpstr> OPERA I i OPERA II: Dizajn studije </vt:lpstr>
      <vt:lpstr>Lijek OCREVUS® (Ocrelizumab) signifikantno reducira ARR u poređenju sa IFN β-1a</vt:lpstr>
      <vt:lpstr>Lijek OCREVUS® (Ocrelizumab) signifikantno reducira broj uvećanih T1 Gd + lezija u poređenju sa IFN β-1a</vt:lpstr>
      <vt:lpstr>Lijek OCREVUS® (Ocrelizumab) signifikantno reducira broj novih ili uvećanih T2 hiperintenzivnih lezija u poređenju sa IFN β-1a</vt:lpstr>
      <vt:lpstr>OPERA I i OPERA II Post hoc analiza: Rizik dostizanja EDSS 4.0 Pacijenti sa polaznom osnovom EDSS ≤3.0</vt:lpstr>
      <vt:lpstr>OPERA I i OPERA II Post hoc analiza: Rizik dostizanja EDSS 6.0 ITT populacija</vt:lpstr>
      <vt:lpstr> Time to onset of CDP for at least 48 weeks during the DBP and OLE periods</vt:lpstr>
      <vt:lpstr>Klinički razvoj lijeka OCREVUS® (Ocrelizumab)</vt:lpstr>
      <vt:lpstr>OCREVUS ®</vt:lpstr>
      <vt:lpstr>ORATORIO: Dizajn studije</vt:lpstr>
      <vt:lpstr>ORATORIO Primarni ishod: Vrijeme do pojave 12-sedmične potvrđene progresije onesposobljenja (12-week CDP)</vt:lpstr>
      <vt:lpstr>ORATORIO Sekundarni ishod: mjerenje pogoršanja na osnovu testa hodanja u dužini od 25 stopa (T25FW)</vt:lpstr>
      <vt:lpstr>ORATORIO Sekundarni ishod: Ukupan volumen hiperintenzivnih T2 lezija</vt:lpstr>
      <vt:lpstr>ORATORIO Ekspaloratorni ishodi: Značajno veći broj pacijenata  koji su primali Ocrelizumab nije imao dokaze o progresiji u poređenju sa placebom</vt:lpstr>
      <vt:lpstr>Vrijeme do progresije EDSS ≥7,0 koja je potvrđena nakon 24 sedmice u toku produženog kontrolnog perioda (ECP)</vt:lpstr>
      <vt:lpstr>Rizik od potrebe za invalidskim kolicima – ORATORIO podaci</vt:lpstr>
      <vt:lpstr>ORATORIO: sigurnosni profil</vt:lpstr>
      <vt:lpstr>OPERA I i OPERA II: sigurnosni profil</vt:lpstr>
      <vt:lpstr>OPERA I i II: ozbiljni neželjeni događaji</vt:lpstr>
      <vt:lpstr>Reakcije povezane sa davanjem infuzije</vt:lpstr>
      <vt:lpstr>Lijek OCREVUS® (ocrelizumab) - primjena svakih 6 mjeseci bez rutinskog testiranja između dvije doze</vt:lpstr>
      <vt:lpstr>Doziranja prema SmPC</vt:lpstr>
      <vt:lpstr>Monitoring prema SmPC</vt:lpstr>
      <vt:lpstr>Indikacije i kriteriji za uključivanje lijeka  Ocrevus (ocrelizumab) u RMS </vt:lpstr>
      <vt:lpstr>Indikacije i kriteriji za uključivanje lijeka Ocrevus (ocrelizumab) u PPMS</vt:lpstr>
      <vt:lpstr>OCREVUS (ocrelizumab) sada dostupan pacijentima u RS</vt:lpstr>
      <vt:lpstr>Iskustva sa primjenom ocrelizumaba u Neurološkoj klinici UKCRS</vt:lpstr>
      <vt:lpstr>Pacijenti na terapiji ocrelizumabom</vt:lpstr>
      <vt:lpstr>Reakcije preosjetljivosti</vt:lpstr>
      <vt:lpstr>Infuzijske reakcije</vt:lpstr>
      <vt:lpstr>Klinički efekti</vt:lpstr>
      <vt:lpstr>Prikaz slučaja:</vt:lpstr>
      <vt:lpstr>Profil pacijenta</vt:lpstr>
      <vt:lpstr>Klinički profil</vt:lpstr>
      <vt:lpstr>Efficacy of ocrelizumab in early RMS OPERA studies early RMS subgroup*: T1 Gd+ and N/E T2 hyperintense lesions</vt:lpstr>
      <vt:lpstr>Efficacy of ocrelizumab in early RMS OPERA studies early RMS subgroup*: Change in whole-brain volume</vt:lpstr>
      <vt:lpstr>Efficacy of ocrelizumab in early RMS OPERA studies early RMS subgroup*: Change in cortical grey matter volume </vt:lpstr>
      <vt:lpstr>Post hoc subgroup analysis: Patients with NEDA during the 96-week double-blind treatment period  Early RMS subgroup1</vt:lpstr>
      <vt:lpstr>Post hoc subgroup analysis: Percentage of patients with NEDA and NEDA components                                                                    Early RMS subgroup1</vt:lpstr>
      <vt:lpstr>There is consensus on high-efficacy therapy for patients with poor prognosis</vt:lpstr>
      <vt:lpstr>In real-world cohorts early, high-efficacy therapy slows disability progression</vt:lpstr>
      <vt:lpstr>Slide 45</vt:lpstr>
      <vt:lpstr>Prikaz slučaja - PPMS</vt:lpstr>
      <vt:lpstr>Anamnestički podaci</vt:lpstr>
      <vt:lpstr>Anamneza</vt:lpstr>
      <vt:lpstr>Prikaz slučaja</vt:lpstr>
      <vt:lpstr>CT endokranijuma(24.10.2017)</vt:lpstr>
      <vt:lpstr>CDS KS vrata ( 27.10.2017)</vt:lpstr>
      <vt:lpstr>Prikaz slučaja:</vt:lpstr>
      <vt:lpstr>Prikaz slučaja</vt:lpstr>
      <vt:lpstr>Prikaz slučaja:</vt:lpstr>
      <vt:lpstr>Prikaz slučaja</vt:lpstr>
      <vt:lpstr>Prikaz slučaja</vt:lpstr>
      <vt:lpstr>Slide 57</vt:lpstr>
      <vt:lpstr>DIJAGNOZA: ?</vt:lpstr>
      <vt:lpstr>Slide 59</vt:lpstr>
      <vt:lpstr>Dobra saradnja između regionalnih centara u RS i UKCRS</vt:lpstr>
    </vt:vector>
  </TitlesOfParts>
  <Company>F. Hoffmann-La Roche,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Differentiating factors of relapsing vs progressive MS</dc:title>
  <dc:creator>Arnautovic, Una {MWJF~Sarajevo}</dc:creator>
  <cp:lastModifiedBy>Windows User</cp:lastModifiedBy>
  <cp:revision>70</cp:revision>
  <cp:lastPrinted>2019-09-26T08:12:54Z</cp:lastPrinted>
  <dcterms:created xsi:type="dcterms:W3CDTF">2019-08-06T10:00:39Z</dcterms:created>
  <dcterms:modified xsi:type="dcterms:W3CDTF">2019-09-28T08:07:12Z</dcterms:modified>
</cp:coreProperties>
</file>